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5" r:id="rId7"/>
    <p:sldId id="288" r:id="rId8"/>
    <p:sldId id="262" r:id="rId9"/>
    <p:sldId id="263" r:id="rId10"/>
    <p:sldId id="271" r:id="rId11"/>
    <p:sldId id="285" r:id="rId12"/>
    <p:sldId id="286" r:id="rId13"/>
    <p:sldId id="287" r:id="rId14"/>
    <p:sldId id="272" r:id="rId15"/>
    <p:sldId id="273" r:id="rId16"/>
    <p:sldId id="274" r:id="rId17"/>
    <p:sldId id="268" r:id="rId18"/>
    <p:sldId id="269" r:id="rId19"/>
    <p:sldId id="270" r:id="rId20"/>
    <p:sldId id="266" r:id="rId21"/>
    <p:sldId id="276" r:id="rId22"/>
    <p:sldId id="277" r:id="rId23"/>
    <p:sldId id="278" r:id="rId24"/>
    <p:sldId id="279" r:id="rId25"/>
    <p:sldId id="280" r:id="rId26"/>
    <p:sldId id="281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1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4BF1-A7C5-464D-8DE9-1D827D979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AB148-92B0-B446-B8DA-564433DC2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F15AA-493B-AE43-BBC8-F98191B8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422FE-4801-1E45-BD4E-ECC91199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7E31-1B7C-344B-AB40-885E77ED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3F89-0824-EB40-BA9C-7DA6B6EE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32676-8C55-4344-ABEC-191B0BE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755D2-8829-BD48-9A05-43BFFFE0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716DC-1F56-D140-BFEC-13F2D721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37D49-8825-2F42-A10B-CC05B5E5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B081D-C602-514D-A865-016D118D1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9B10D-4666-484E-A31E-206F3F364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2658-0055-EF46-904C-109638FA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4380D-5D78-0041-BE3C-0D3291E0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C0A41-FB1E-5A4E-8CA8-B4073FD2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9847-2D98-174E-B114-94415B05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9BC5-B9A6-9E48-8784-F93B3562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89AE-2EC4-454E-9E45-7BCC7F1C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FFB4B-C566-CA4F-B2C1-F092F11B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8D364-2585-864F-B4E1-67B01BE7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2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3858-94F8-2B44-9134-A51F889F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4D5D2-43EC-8C45-A56E-6BD80E10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E955-8577-104A-9906-1586E4BD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5AEF-8643-274E-BAB6-8691170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A7BF0-BC55-A942-93A9-AD606BED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7BD8-3C12-8D43-8597-5460ADA1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B6C48-5DAA-F747-BBE2-0EFDB307A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31DA0-EFAE-5D4E-955F-4CED1DE7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C79BB-5993-FE47-BA08-297A5AC7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D1198-7CCA-F444-A877-63D73A9A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ABB38-E741-9347-93F4-71B498CF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0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0199-7AB1-9743-9B2B-16BB594A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AF2A5-50A0-7747-833A-D2284149A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A1D15-F431-2D48-B8F7-7DF53BA7E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B2DFC-9CFF-3646-AF22-CEDE6F6CB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D7C4F-61DB-7C48-AA07-16B93A0C2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07BFE-74BE-F846-8119-B44C4532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0B1281-316D-8145-AF5C-BB29664E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F583D-A4C7-2943-A431-C562FF7B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5676-FA39-E042-AD37-8CB0AE1C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B64C0-297A-BA4F-A617-8657B481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6E982-52D6-0248-9E10-B8EA94C2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BDDA0-691D-0645-A43E-2359DEA7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44C8D-D255-A24F-A517-FB40549F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E63E3-EBEF-1E4C-B47D-9734A34E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C1673-511B-8F44-8CEA-E19C1DA3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2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9E90-1EE4-2048-A1D5-0EA119BA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8135-AF3B-4643-B11C-A5E4356C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26C3-EAFA-DB44-B6B4-6F21D76AA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5AB9A-1ECD-584F-B769-40728DB9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E9D8B-31C5-ED49-84B3-0CC9E4A0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86D3C-3642-3141-83A2-EA892C23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243B-3E5B-244B-9B88-28330A9B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3CAA1-6E8D-634B-BFDB-4EDD6534B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3DCB6-DFA5-FE4C-B20D-EB7452F8A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1AB23-B3C1-CF48-A1EA-8A4003FC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0415-E574-7B4C-A1C9-C4A2BF6A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DB002-414F-744B-8D0E-A22B2448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372AA-00DF-D84C-8673-63BBDE6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5910D-E0E1-3441-9C67-B822A31A0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7A5C6-646A-EC45-B171-0531326FC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7AA9-8C70-194C-8E07-C794943B0833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A2A89-F8EA-3E4D-9BDC-8EC749F0C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F8FDF-5299-C342-9F8E-99747E09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3816-02A6-C84F-ACFA-706A018B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6C40-AD28-4744-B0F4-57F43F6D3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Coronavirus Disease 2019: Ocular Manifestations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5CD3D-15F2-3046-BE61-0879C40E9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553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Harpal S. Sandhu, MD, FRCSC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Retina Northwest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Clinical Professor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Casey Eye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Department of Ophthalmology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Oregon Health and Science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Adjunct Professor of Bioengineering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University of Louisville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B47C-68E2-1E4E-8A70-82487CC6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Non-specific Retinopathy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FAC17-3303-6F43-8175-30E8C5BF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Milan study: DFEs and photos in 54 patients with COVID in the last month (not requiring ICU) vs 133 controls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7.5% with cotton wool spots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9% with retinal hemorrhages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13% with tortuous vessels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28% with dilated veins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A9B57-283D-4340-B2DD-FBAF0775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604" y="2715554"/>
            <a:ext cx="5866561" cy="1702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111CC-1334-FA42-8950-9320CED2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493" y="4476768"/>
            <a:ext cx="6240672" cy="2016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46B209-EDA4-4643-AB51-47A49064BF94}"/>
              </a:ext>
            </a:extLst>
          </p:cNvPr>
          <p:cNvSpPr txBox="1"/>
          <p:nvPr/>
        </p:nvSpPr>
        <p:spPr>
          <a:xfrm>
            <a:off x="242379" y="4180344"/>
            <a:ext cx="5244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Two Comments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Mild, not visually significant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Symptomatic COVID patients are not the same as unexposed patients!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Significantly higher rates of HTN and diabetes in symptomatic patients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Are we just seeing hypertensive retinopathy/DR? To what extent is this something more?</a:t>
            </a:r>
          </a:p>
        </p:txBody>
      </p:sp>
    </p:spTree>
    <p:extLst>
      <p:ext uri="{BB962C8B-B14F-4D97-AF65-F5344CB8AC3E}">
        <p14:creationId xmlns:p14="http://schemas.microsoft.com/office/powerpoint/2010/main" val="316184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3E4F-30E0-8D44-A139-E4568BC3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Acute Macular Neuroretinopathy and Paracentral Acute Middle Maculopathy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41F07-5187-6D40-BFFC-CBD35899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Scattered case reports of acute macular neuroretinopathy (AMN) or paracentral acute middle maculopathy (PAMM) in patients after COVID infection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These are essentially very small branch arteriolar occlusions causing small scotomas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Risk factors include female gender, oral contraceptive pills, vasoconstrictors (ephedrine, pseudoephedrine), low blood pressure, pre-eclampsia, sickle cell disease</a:t>
            </a:r>
          </a:p>
        </p:txBody>
      </p:sp>
    </p:spTree>
    <p:extLst>
      <p:ext uri="{BB962C8B-B14F-4D97-AF65-F5344CB8AC3E}">
        <p14:creationId xmlns:p14="http://schemas.microsoft.com/office/powerpoint/2010/main" val="394087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1BE7-4095-C24A-BFEC-199249D1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Case Report: AMN and PAMM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DC64-6E97-0345-906A-5B044AB32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53-year-old with a history of traumatic glaucoma OD (NLP OD) and splenectomy after car accident complains of decreased vision OS 8 days after having contact with a COVID-19+ friend</a:t>
            </a:r>
          </a:p>
          <a:p>
            <a:r>
              <a:rPr lang="en-US" sz="2400" dirty="0">
                <a:solidFill>
                  <a:schemeClr val="bg1"/>
                </a:solidFill>
              </a:rPr>
              <a:t>VA 20/60 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AD9E9-931E-4247-B099-9AD80866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43" y="3053443"/>
            <a:ext cx="5338887" cy="34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3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5274-CA22-3D43-8C65-26628247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1C92-F858-B540-A2A3-7A4AE9C0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485" y="1825625"/>
            <a:ext cx="4419602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OCT shows lesions similar to both PAMM and AMN</a:t>
            </a:r>
          </a:p>
          <a:p>
            <a:r>
              <a:rPr lang="en-US" sz="2400" dirty="0">
                <a:solidFill>
                  <a:schemeClr val="bg1"/>
                </a:solidFill>
              </a:rPr>
              <a:t>1 week later, develops chest pain with inspiration -&gt; CT scan shows pneumonia c/w COVID</a:t>
            </a:r>
          </a:p>
          <a:p>
            <a:r>
              <a:rPr lang="en-US" sz="2400" dirty="0">
                <a:solidFill>
                  <a:schemeClr val="bg1"/>
                </a:solidFill>
              </a:rPr>
              <a:t>3 weeks later, recovered from COVID and VA 20/30</a:t>
            </a:r>
          </a:p>
          <a:p>
            <a:r>
              <a:rPr lang="en-US" sz="2400" dirty="0">
                <a:solidFill>
                  <a:schemeClr val="bg1"/>
                </a:solidFill>
              </a:rPr>
              <a:t>At last follow up, still some ellipsoid abnormalities on OCT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44082-3285-F945-89A4-11E8E7F6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3" y="681037"/>
            <a:ext cx="6934457" cy="56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7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CA15-7327-6D46-8CDC-610F449C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Posterior Uveitis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E899-842A-D94D-904F-72E3BF5E0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Several cases of uveitis involving the posterior segment around of the time of COVID-19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5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53C2C-EF77-854B-B019-54CE357921DB}"/>
              </a:ext>
            </a:extLst>
          </p:cNvPr>
          <p:cNvSpPr txBox="1"/>
          <p:nvPr/>
        </p:nvSpPr>
        <p:spPr>
          <a:xfrm>
            <a:off x="258792" y="414068"/>
            <a:ext cx="169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60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 F c/o conjunctivitis OS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60DBFF-CA05-2A4C-B4AD-0A98B7066CDD}"/>
              </a:ext>
            </a:extLst>
          </p:cNvPr>
          <p:cNvCxnSpPr>
            <a:cxnSpLocks/>
          </p:cNvCxnSpPr>
          <p:nvPr/>
        </p:nvCxnSpPr>
        <p:spPr>
          <a:xfrm>
            <a:off x="1777582" y="875733"/>
            <a:ext cx="706826" cy="4161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835EF1F-CE91-AB49-8308-A0E66859FA28}"/>
              </a:ext>
            </a:extLst>
          </p:cNvPr>
          <p:cNvSpPr txBox="1"/>
          <p:nvPr/>
        </p:nvSpPr>
        <p:spPr>
          <a:xfrm>
            <a:off x="2636806" y="414068"/>
            <a:ext cx="226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 drops to 20/200 OS, 3+ AC cell, +</a:t>
            </a:r>
            <a:r>
              <a:rPr lang="en-US" dirty="0" err="1">
                <a:solidFill>
                  <a:schemeClr val="bg1"/>
                </a:solidFill>
              </a:rPr>
              <a:t>vit</a:t>
            </a:r>
            <a:r>
              <a:rPr lang="en-US" dirty="0">
                <a:solidFill>
                  <a:schemeClr val="bg1"/>
                </a:solidFill>
              </a:rPr>
              <a:t> cell, started on prednisone 60 mg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DD8E8-0A73-E14B-9AE6-560D664E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803" y="140779"/>
            <a:ext cx="2618476" cy="19774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4D93BA-4DF8-2D47-A0E3-09602C908814}"/>
              </a:ext>
            </a:extLst>
          </p:cNvPr>
          <p:cNvCxnSpPr>
            <a:cxnSpLocks/>
          </p:cNvCxnSpPr>
          <p:nvPr/>
        </p:nvCxnSpPr>
        <p:spPr>
          <a:xfrm>
            <a:off x="7709140" y="875733"/>
            <a:ext cx="779252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FAC120-19B2-A64C-8A71-57A6EE72315C}"/>
              </a:ext>
            </a:extLst>
          </p:cNvPr>
          <p:cNvSpPr txBox="1"/>
          <p:nvPr/>
        </p:nvSpPr>
        <p:spPr>
          <a:xfrm>
            <a:off x="8679253" y="414068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dyspnea, cough, COVID+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DCDB74-1B71-6E45-AA22-E120DD7AE279}"/>
              </a:ext>
            </a:extLst>
          </p:cNvPr>
          <p:cNvCxnSpPr>
            <a:cxnSpLocks/>
          </p:cNvCxnSpPr>
          <p:nvPr/>
        </p:nvCxnSpPr>
        <p:spPr>
          <a:xfrm>
            <a:off x="10370031" y="834191"/>
            <a:ext cx="585516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2CB81F-B98B-3E42-AD9A-80756035855D}"/>
              </a:ext>
            </a:extLst>
          </p:cNvPr>
          <p:cNvSpPr txBox="1"/>
          <p:nvPr/>
        </p:nvSpPr>
        <p:spPr>
          <a:xfrm>
            <a:off x="10973340" y="414068"/>
            <a:ext cx="1087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 tap for PCR, negative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BDD012-3FC2-C848-BA4F-3AEF7E6EEAA9}"/>
              </a:ext>
            </a:extLst>
          </p:cNvPr>
          <p:cNvSpPr txBox="1"/>
          <p:nvPr/>
        </p:nvSpPr>
        <p:spPr>
          <a:xfrm>
            <a:off x="1639019" y="491012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 weeks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C26BC0-FFB1-334B-A961-241A615FE044}"/>
              </a:ext>
            </a:extLst>
          </p:cNvPr>
          <p:cNvSpPr txBox="1"/>
          <p:nvPr/>
        </p:nvSpPr>
        <p:spPr>
          <a:xfrm>
            <a:off x="7679669" y="414068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3B538-AA9D-D942-8267-7F07A2403043}"/>
              </a:ext>
            </a:extLst>
          </p:cNvPr>
          <p:cNvSpPr txBox="1"/>
          <p:nvPr/>
        </p:nvSpPr>
        <p:spPr>
          <a:xfrm>
            <a:off x="10242430" y="412681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 days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A403A-8F09-5544-A99D-8FD82F49976A}"/>
              </a:ext>
            </a:extLst>
          </p:cNvPr>
          <p:cNvSpPr txBox="1"/>
          <p:nvPr/>
        </p:nvSpPr>
        <p:spPr>
          <a:xfrm>
            <a:off x="258792" y="2671313"/>
            <a:ext cx="169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36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 F with old peripapillary lesions OS in 2016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FB1F9D-5E6C-FE44-8278-B56E676B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2216489"/>
            <a:ext cx="1877563" cy="183297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7E4C5E-87FB-D64B-83C5-C8E98B3E4E87}"/>
              </a:ext>
            </a:extLst>
          </p:cNvPr>
          <p:cNvCxnSpPr>
            <a:cxnSpLocks/>
          </p:cNvCxnSpPr>
          <p:nvPr/>
        </p:nvCxnSpPr>
        <p:spPr>
          <a:xfrm>
            <a:off x="3983069" y="3128816"/>
            <a:ext cx="706826" cy="4161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EEF00CD-4FA6-2C4F-B423-D24C25DB35E3}"/>
              </a:ext>
            </a:extLst>
          </p:cNvPr>
          <p:cNvSpPr txBox="1"/>
          <p:nvPr/>
        </p:nvSpPr>
        <p:spPr>
          <a:xfrm>
            <a:off x="3983069" y="2671313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710D58-F0F7-4342-B665-D538C87F0555}"/>
              </a:ext>
            </a:extLst>
          </p:cNvPr>
          <p:cNvSpPr txBox="1"/>
          <p:nvPr/>
        </p:nvSpPr>
        <p:spPr>
          <a:xfrm>
            <a:off x="4809532" y="2781491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Mild COVID infection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7D9DE-BB5F-3F48-9EA9-C1FDEBB7094E}"/>
              </a:ext>
            </a:extLst>
          </p:cNvPr>
          <p:cNvCxnSpPr>
            <a:cxnSpLocks/>
          </p:cNvCxnSpPr>
          <p:nvPr/>
        </p:nvCxnSpPr>
        <p:spPr>
          <a:xfrm>
            <a:off x="6143751" y="3128816"/>
            <a:ext cx="706826" cy="4161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D5B4E1-2A49-DE48-B147-A47EEAA5C652}"/>
              </a:ext>
            </a:extLst>
          </p:cNvPr>
          <p:cNvSpPr txBox="1"/>
          <p:nvPr/>
        </p:nvSpPr>
        <p:spPr>
          <a:xfrm>
            <a:off x="6096000" y="2667079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 month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EF3CDA6-F8B8-A847-9177-AD0B5CFD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802" y="2035403"/>
            <a:ext cx="1877563" cy="19472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2AE360F-42CB-744B-94B4-64278A80C93A}"/>
              </a:ext>
            </a:extLst>
          </p:cNvPr>
          <p:cNvSpPr txBox="1"/>
          <p:nvPr/>
        </p:nvSpPr>
        <p:spPr>
          <a:xfrm>
            <a:off x="9008575" y="2737000"/>
            <a:ext cx="3052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Dx</a:t>
            </a:r>
            <a:r>
              <a:rPr lang="en-US" dirty="0">
                <a:solidFill>
                  <a:schemeClr val="bg1"/>
                </a:solidFill>
              </a:rPr>
              <a:t> serpiginous, started on prednisone + methotrexate, improves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4B6FA1-2D25-F54B-B606-CB4296CC8A45}"/>
              </a:ext>
            </a:extLst>
          </p:cNvPr>
          <p:cNvSpPr txBox="1"/>
          <p:nvPr/>
        </p:nvSpPr>
        <p:spPr>
          <a:xfrm>
            <a:off x="258792" y="4928557"/>
            <a:ext cx="169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 F with mild COVID infection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5B5759-4437-FC4E-BE5A-46E126FE481E}"/>
              </a:ext>
            </a:extLst>
          </p:cNvPr>
          <p:cNvCxnSpPr>
            <a:cxnSpLocks/>
          </p:cNvCxnSpPr>
          <p:nvPr/>
        </p:nvCxnSpPr>
        <p:spPr>
          <a:xfrm>
            <a:off x="1669568" y="5375405"/>
            <a:ext cx="706826" cy="4161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5F75783-2914-9C44-8C4F-531709CEC1D7}"/>
              </a:ext>
            </a:extLst>
          </p:cNvPr>
          <p:cNvSpPr txBox="1"/>
          <p:nvPr/>
        </p:nvSpPr>
        <p:spPr>
          <a:xfrm>
            <a:off x="1639019" y="4904325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 month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D67C14-128F-3D49-B815-33B5E50DFA83}"/>
              </a:ext>
            </a:extLst>
          </p:cNvPr>
          <p:cNvSpPr txBox="1"/>
          <p:nvPr/>
        </p:nvSpPr>
        <p:spPr>
          <a:xfrm>
            <a:off x="2462956" y="4867001"/>
            <a:ext cx="169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floaters and mild decrease in VA OU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FD3087-C8DE-B64C-844E-F37DC7D6FC6A}"/>
              </a:ext>
            </a:extLst>
          </p:cNvPr>
          <p:cNvSpPr txBox="1"/>
          <p:nvPr/>
        </p:nvSpPr>
        <p:spPr>
          <a:xfrm>
            <a:off x="4054414" y="4904325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 months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AD40FF-0738-0749-B460-12CF7664D011}"/>
              </a:ext>
            </a:extLst>
          </p:cNvPr>
          <p:cNvCxnSpPr>
            <a:cxnSpLocks/>
          </p:cNvCxnSpPr>
          <p:nvPr/>
        </p:nvCxnSpPr>
        <p:spPr>
          <a:xfrm>
            <a:off x="4128423" y="5390222"/>
            <a:ext cx="706826" cy="4161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2A0AA392-A1EA-2A46-82A0-B9F9D81A00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09"/>
          <a:stretch/>
        </p:blipFill>
        <p:spPr>
          <a:xfrm>
            <a:off x="5204647" y="4442104"/>
            <a:ext cx="1885263" cy="19472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4D2A4C7-0FB2-A849-BBCE-9A871ACB91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182"/>
          <a:stretch/>
        </p:blipFill>
        <p:spPr>
          <a:xfrm>
            <a:off x="7459308" y="4436516"/>
            <a:ext cx="1858301" cy="190741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42CDD22-3E30-514B-A984-818EF0A58E73}"/>
              </a:ext>
            </a:extLst>
          </p:cNvPr>
          <p:cNvSpPr txBox="1"/>
          <p:nvPr/>
        </p:nvSpPr>
        <p:spPr>
          <a:xfrm>
            <a:off x="9397041" y="4790057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Dx</a:t>
            </a:r>
            <a:r>
              <a:rPr lang="en-US" dirty="0">
                <a:solidFill>
                  <a:schemeClr val="bg1"/>
                </a:solidFill>
              </a:rPr>
              <a:t>: Frosted branch angiitis</a:t>
            </a:r>
          </a:p>
        </p:txBody>
      </p:sp>
    </p:spTree>
    <p:extLst>
      <p:ext uri="{BB962C8B-B14F-4D97-AF65-F5344CB8AC3E}">
        <p14:creationId xmlns:p14="http://schemas.microsoft.com/office/powerpoint/2010/main" val="17949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20" grpId="0"/>
      <p:bldP spid="27" grpId="0"/>
      <p:bldP spid="33" grpId="0"/>
      <p:bldP spid="34" grpId="0"/>
      <p:bldP spid="37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C8EC-B077-1D46-B2D1-48B0A843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What’s Wrong with These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0679-C346-B24F-9917-0673AFB5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 +COVID recovered from intraocular samples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Patient developed COVID after being on high-dose systemic steroids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This is a true pandemic. &gt;10% of the US has now been infected. Is every medical finding we see within a few months of COVID+ related to infection? </a:t>
            </a:r>
            <a:r>
              <a:rPr lang="en-US" b="1" dirty="0">
                <a:solidFill>
                  <a:schemeClr val="bg1"/>
                </a:solidFill>
              </a:rPr>
              <a:t>Whatever happened to “true, true, unrelated”?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9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013C-8F40-524B-9765-49FD3178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Optic Neuritis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51C8-5F26-B343-AB46-78927382A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few reports of patients developing optic neuritis s/p COVID infection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At least 3 reports of developing anti-myelin oligodendrocyte glycoprotein (MOG) antibody-related disease, a rare form of optic neuritis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At least 1 patient developed ”idiopathic” ON while hospitalized for COVID</a:t>
            </a:r>
          </a:p>
          <a:p>
            <a:r>
              <a:rPr lang="en-US" dirty="0">
                <a:solidFill>
                  <a:schemeClr val="bg1"/>
                </a:solidFill>
              </a:rPr>
              <a:t>More questions than answers for this set of diseases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Could just be chance association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Other COVID patients have developed auto-antibodies to other self-antigens in the wake of infection: anti-nuclear antibodies, anti-phospholipid antibodies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a causal relationship, is this direct viral infection of neural tissue or an autoimmune response? Animal models of </a:t>
            </a:r>
            <a:r>
              <a:rPr lang="en-US" dirty="0" err="1">
                <a:solidFill>
                  <a:schemeClr val="bg1"/>
                </a:solidFill>
              </a:rPr>
              <a:t>CoV</a:t>
            </a:r>
            <a:r>
              <a:rPr lang="en-US" dirty="0">
                <a:solidFill>
                  <a:schemeClr val="bg1"/>
                </a:solidFill>
              </a:rPr>
              <a:t> show a neural tropism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Management in cases of acute COVID-19 infection: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consider dexamethasone treatment rather than methylprednisolone </a:t>
            </a:r>
            <a:r>
              <a:rPr lang="en-US" dirty="0">
                <a:solidFill>
                  <a:schemeClr val="bg1"/>
                </a:solidFill>
              </a:rPr>
              <a:t>(based on RECOVERY Trial)</a:t>
            </a:r>
          </a:p>
        </p:txBody>
      </p:sp>
    </p:spTree>
    <p:extLst>
      <p:ext uri="{BB962C8B-B14F-4D97-AF65-F5344CB8AC3E}">
        <p14:creationId xmlns:p14="http://schemas.microsoft.com/office/powerpoint/2010/main" val="37498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51EC-B451-7C4A-950E-1F331E37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Other Visual Pathway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A24E-5142-C049-84CC-CB162D94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Cerebral venous sinus thrombosis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COVID-related hypercoagulability -&gt; thromboembolic disease -&gt; venous sinus thrombosis -&gt; intracranial hypertension -&gt; papilledema and a pseudotumor </a:t>
            </a:r>
            <a:r>
              <a:rPr lang="en-US" dirty="0" err="1">
                <a:solidFill>
                  <a:schemeClr val="bg1"/>
                </a:solidFill>
              </a:rPr>
              <a:t>cerebri</a:t>
            </a:r>
            <a:r>
              <a:rPr lang="en-US" dirty="0">
                <a:solidFill>
                  <a:schemeClr val="bg1"/>
                </a:solidFill>
              </a:rPr>
              <a:t>-like presentation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Posterior Reversible Encephalopathy Syndrome (PRES)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Acute ischemic stroke -&gt; homonymous visual field defects</a:t>
            </a:r>
          </a:p>
        </p:txBody>
      </p:sp>
    </p:spTree>
    <p:extLst>
      <p:ext uri="{BB962C8B-B14F-4D97-AF65-F5344CB8AC3E}">
        <p14:creationId xmlns:p14="http://schemas.microsoft.com/office/powerpoint/2010/main" val="17884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8868-992F-8047-ABE0-F0C19964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Cranial Neuropathies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F2BE8-6C27-7443-9A6C-19D73CCEF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CMF-variant Guillain Barre Syndrome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GBS very rare but well established complication of influenza and the influenza vaccine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Autoimmune inflammation of the peripheral nerves resulting in loss of motor function, CMF-variant involves primarily  the head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Ocular myasthenia gravis</a:t>
            </a:r>
          </a:p>
        </p:txBody>
      </p:sp>
    </p:spTree>
    <p:extLst>
      <p:ext uri="{BB962C8B-B14F-4D97-AF65-F5344CB8AC3E}">
        <p14:creationId xmlns:p14="http://schemas.microsoft.com/office/powerpoint/2010/main" val="59536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C7E9-D23F-AA49-83CC-6ACBFBE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AE22-9A80-CB4C-8771-85480A3C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Review the range of ocular findings associated with COVID-19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Discuss mechanisms of disease and strength of the relationship of each finding with COVID-19</a:t>
            </a:r>
          </a:p>
          <a:p>
            <a:pPr marL="514350" indent="-514350"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Briefly </a:t>
            </a:r>
            <a:r>
              <a:rPr lang="en-US" sz="3200" dirty="0">
                <a:solidFill>
                  <a:schemeClr val="bg1"/>
                </a:solidFill>
              </a:rPr>
              <a:t>cover ocular diseases temporally associated with the COVID-19 vaccines</a:t>
            </a:r>
          </a:p>
        </p:txBody>
      </p:sp>
    </p:spTree>
    <p:extLst>
      <p:ext uri="{BB962C8B-B14F-4D97-AF65-F5344CB8AC3E}">
        <p14:creationId xmlns:p14="http://schemas.microsoft.com/office/powerpoint/2010/main" val="10136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8D71B0-2E25-A44A-A0C2-09367453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92080"/>
              </p:ext>
            </p:extLst>
          </p:nvPr>
        </p:nvGraphicFramePr>
        <p:xfrm>
          <a:off x="1907512" y="257070"/>
          <a:ext cx="6148608" cy="6501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0186">
                  <a:extLst>
                    <a:ext uri="{9D8B030D-6E8A-4147-A177-3AD203B41FA5}">
                      <a16:colId xmlns:a16="http://schemas.microsoft.com/office/drawing/2014/main" val="3076856133"/>
                    </a:ext>
                  </a:extLst>
                </a:gridCol>
                <a:gridCol w="1145196">
                  <a:extLst>
                    <a:ext uri="{9D8B030D-6E8A-4147-A177-3AD203B41FA5}">
                      <a16:colId xmlns:a16="http://schemas.microsoft.com/office/drawing/2014/main" val="98463091"/>
                    </a:ext>
                  </a:extLst>
                </a:gridCol>
                <a:gridCol w="1813226">
                  <a:extLst>
                    <a:ext uri="{9D8B030D-6E8A-4147-A177-3AD203B41FA5}">
                      <a16:colId xmlns:a16="http://schemas.microsoft.com/office/drawing/2014/main" val="4254412537"/>
                    </a:ext>
                  </a:extLst>
                </a:gridCol>
              </a:tblGrid>
              <a:tr h="218133"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Probability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Mechanism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898978445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Ocular Surface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3838435517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Conjunctivitis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Definite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Direct infection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284633054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Keratoconjunctivitis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Definite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Direct infection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2186994931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Anterior Segment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2389393034"/>
                  </a:ext>
                </a:extLst>
              </a:tr>
              <a:tr h="392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Anterior Uveitis (+ conjunctivitis)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Probable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Autoimmune, ?infectious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632751181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Posterior Segment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210989101"/>
                  </a:ext>
                </a:extLst>
              </a:tr>
              <a:tr h="392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RVO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Highly probable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Vascular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534968792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Non-specific retinopathy/microangiopathy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Vascular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3049173183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Acute macular neuroretinopathy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Probable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Vascular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653983758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Vasculitis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Autoimmune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076620153"/>
                  </a:ext>
                </a:extLst>
              </a:tr>
              <a:tr h="392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Unilateral VKH-like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Autoimmune, ?infectious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059756730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Serpiginous (?recurrence)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Autoimmune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813346061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Neuro-Ophthalmic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827671316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CMF-variant GBS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Probable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Autoimmune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973900531"/>
                  </a:ext>
                </a:extLst>
              </a:tr>
              <a:tr h="392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Optic neuritis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Autoimmune, ?infectious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2540412881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MOG optic neuritis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Autoimmune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3141527612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Myasthenia gravis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Autoimmune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276676356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PRES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Vascular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674942786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Venous sinous thrombosis-&gt; ICH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Highly Probable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Vascular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955758329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Ischemic stroke -&gt; homonymous defects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Definite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Vascular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851731437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741635364"/>
                  </a:ext>
                </a:extLst>
              </a:tr>
              <a:tr h="21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Exposure keratopathy in ICU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Iatrogenic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862240900"/>
                  </a:ext>
                </a:extLst>
              </a:tr>
              <a:tr h="387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Orbital compartment syndrome from proning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Iatrogenic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173510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Endogenous endophthalmitis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Possible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Secondary infection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19" marR="73619" marT="0" marB="0" anchor="b"/>
                </a:tc>
                <a:extLst>
                  <a:ext uri="{0D108BD9-81ED-4DB2-BD59-A6C34878D82A}">
                    <a16:rowId xmlns:a16="http://schemas.microsoft.com/office/drawing/2014/main" val="14043874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414638-F15D-2443-A7CC-0A39BECD5143}"/>
              </a:ext>
            </a:extLst>
          </p:cNvPr>
          <p:cNvSpPr txBox="1"/>
          <p:nvPr/>
        </p:nvSpPr>
        <p:spPr>
          <a:xfrm>
            <a:off x="8466217" y="2527300"/>
            <a:ext cx="3636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 Mechanisms of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Direct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Vascular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Autoimmune</a:t>
            </a:r>
          </a:p>
        </p:txBody>
      </p:sp>
    </p:spTree>
    <p:extLst>
      <p:ext uri="{BB962C8B-B14F-4D97-AF65-F5344CB8AC3E}">
        <p14:creationId xmlns:p14="http://schemas.microsoft.com/office/powerpoint/2010/main" val="301109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3625-A43C-3045-9F5C-A8965F74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Adverse Effects of the COVID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80FC-2BA2-E043-B9F0-189983D5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Adverse effects (AEs) of the COVID vaccines (Pfizer, </a:t>
            </a:r>
            <a:r>
              <a:rPr lang="en-US" dirty="0" err="1">
                <a:solidFill>
                  <a:schemeClr val="bg1"/>
                </a:solidFill>
              </a:rPr>
              <a:t>Moderna</a:t>
            </a:r>
            <a:r>
              <a:rPr lang="en-US" dirty="0">
                <a:solidFill>
                  <a:schemeClr val="bg1"/>
                </a:solidFill>
              </a:rPr>
              <a:t>, AstraZeneca, Johnson and Johnson) are of concern to the whole population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Common AEs expected: local site reactions, 1-2 days of flu-like symptoms</a:t>
            </a:r>
          </a:p>
          <a:p>
            <a:r>
              <a:rPr lang="en-US" dirty="0">
                <a:solidFill>
                  <a:schemeClr val="bg1"/>
                </a:solidFill>
              </a:rPr>
              <a:t>Of greater concern are rare but serious adverse events (SAEs)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Anaphylaxis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Guillan</a:t>
            </a:r>
            <a:r>
              <a:rPr lang="en-US" dirty="0">
                <a:solidFill>
                  <a:schemeClr val="bg1"/>
                </a:solidFill>
              </a:rPr>
              <a:t>-Barre Syndrome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Vaccine-induced thrombotic thrombocytopenia (VITT) -&gt; cerebral venous sinus thrombosis</a:t>
            </a:r>
          </a:p>
        </p:txBody>
      </p:sp>
    </p:spTree>
    <p:extLst>
      <p:ext uri="{BB962C8B-B14F-4D97-AF65-F5344CB8AC3E}">
        <p14:creationId xmlns:p14="http://schemas.microsoft.com/office/powerpoint/2010/main" val="75791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46CB-23E0-A843-961E-CCFD9FBB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Ocular Adverse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22DF9-F8BF-A149-AC41-2DB2BDBB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Multiple cases of uveitis and retinal vascular disease have been noted with close temporal association to all four vaccines (i.e., within two weeks of a dose)</a:t>
            </a:r>
          </a:p>
          <a:p>
            <a:r>
              <a:rPr lang="en-US" dirty="0">
                <a:solidFill>
                  <a:schemeClr val="bg1"/>
                </a:solidFill>
              </a:rPr>
              <a:t>American Uveitis Society and IUSG are in the process of collecting all these cases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8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4B27-2B2D-5445-9A6F-E0488DB4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Vaccine-induced Ocular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57C9-7565-3549-9612-7AEBA41DB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Anterior uveitis (new onset)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Panuveitis (new onset)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Retinal vasculitis (new onset)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Herpes zoster </a:t>
            </a:r>
            <a:r>
              <a:rPr lang="en-US" dirty="0" err="1">
                <a:solidFill>
                  <a:schemeClr val="bg1"/>
                </a:solidFill>
              </a:rPr>
              <a:t>ophthalmicus</a:t>
            </a:r>
            <a:r>
              <a:rPr lang="en-US" dirty="0">
                <a:solidFill>
                  <a:schemeClr val="bg1"/>
                </a:solidFill>
              </a:rPr>
              <a:t> with or without zoster uveitis (new onset)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Flares of pre-existing non-infectious uveitis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Reactivation of toxoplasmic retinochoroiditis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Reactivation of herpes simplex uveitis and/or keratitis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Unilateral and bilateral central retinal vein occlusion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CN III palsy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Cerebral venous sinus thrombosis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And one more 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C833-6A42-944F-9597-58B4F82C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7860-C480-3549-8476-425BD793E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Day 0: Healthy 45-year-old woman with VA 20/20 OU receives first dose of Pfizer vaccine</a:t>
            </a:r>
          </a:p>
          <a:p>
            <a:r>
              <a:rPr lang="en-US" dirty="0">
                <a:solidFill>
                  <a:schemeClr val="bg1"/>
                </a:solidFill>
              </a:rPr>
              <a:t>Day 3, AM: Sudden acute vision loss OU</a:t>
            </a:r>
          </a:p>
          <a:p>
            <a:r>
              <a:rPr lang="en-US" dirty="0">
                <a:solidFill>
                  <a:schemeClr val="bg1"/>
                </a:solidFill>
              </a:rPr>
              <a:t>Day 3, PM: Diagnosed with central retinal artery occlusion OU</a:t>
            </a:r>
          </a:p>
          <a:p>
            <a:r>
              <a:rPr lang="en-US" dirty="0">
                <a:solidFill>
                  <a:schemeClr val="bg1"/>
                </a:solidFill>
              </a:rPr>
              <a:t>Days 4-6: Admitted to the hospital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receives methylprednisolone 1000 mg IV daily x 3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Serum, inflammatory markers normal; platelets, coagulation factors, and hypercoagulable work up all negative</a:t>
            </a:r>
          </a:p>
          <a:p>
            <a:r>
              <a:rPr lang="en-US" dirty="0">
                <a:solidFill>
                  <a:schemeClr val="bg1"/>
                </a:solidFill>
              </a:rPr>
              <a:t>Present condition: VA 20/200 OU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45F5-FF24-9849-9367-3907D841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Are These Cases Causally Related to the Vaccine?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42011-A2A3-D748-A330-CB0F8F0C1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Common things are common – uveitis flares in patients with chronic uveitis, retinal vein occlusions, new iritis. Is every eye problem within a few weeks of a vaccine dose truly caused by the vaccine?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160 million Americans have received at least one vaccine dose -&gt; surely many of these cases are coincidental</a:t>
            </a:r>
          </a:p>
          <a:p>
            <a:r>
              <a:rPr lang="en-US" dirty="0">
                <a:solidFill>
                  <a:schemeClr val="bg1"/>
                </a:solidFill>
              </a:rPr>
              <a:t>On the other hand, some of these cases are profoundly abnormal (e.g. bilateral, simultaneous CRAO in a young, healthy patient)</a:t>
            </a:r>
          </a:p>
          <a:p>
            <a:r>
              <a:rPr lang="en-US" dirty="0">
                <a:solidFill>
                  <a:schemeClr val="bg1"/>
                </a:solidFill>
              </a:rPr>
              <a:t>To meet the standard of causality, 4 criteria must be met: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Close temporal connection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Lack of alternative explanation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Biological plausibility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Recurrence with re-challenge</a:t>
            </a:r>
          </a:p>
        </p:txBody>
      </p:sp>
    </p:spTree>
    <p:extLst>
      <p:ext uri="{BB962C8B-B14F-4D97-AF65-F5344CB8AC3E}">
        <p14:creationId xmlns:p14="http://schemas.microsoft.com/office/powerpoint/2010/main" val="822101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56A1-28EF-A54E-8706-FA599BE7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“ASIA”, a Possible Mechanism of Vaccine-induced Ocular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987B9-10A4-5D48-B3AC-5141ED5C5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Autoimmune/inflammatory Syndromes Induced by Adjuvants (ASIA)</a:t>
            </a:r>
          </a:p>
          <a:p>
            <a:r>
              <a:rPr lang="en-US" dirty="0">
                <a:solidFill>
                  <a:schemeClr val="bg1"/>
                </a:solidFill>
              </a:rPr>
              <a:t>All vaccines contain “adjuvants”, molecules that are designed to prime the innate immune system, which helps to rev up the antibody-making arm of the immune system</a:t>
            </a:r>
          </a:p>
          <a:p>
            <a:r>
              <a:rPr lang="en-US" dirty="0">
                <a:solidFill>
                  <a:schemeClr val="bg1"/>
                </a:solidFill>
              </a:rPr>
              <a:t>In all 4 vaccines, the RNA that is either delivered or produced is the danger-signal that activates the immune system</a:t>
            </a:r>
          </a:p>
          <a:p>
            <a:r>
              <a:rPr lang="en-US" dirty="0">
                <a:solidFill>
                  <a:schemeClr val="bg1"/>
                </a:solidFill>
              </a:rPr>
              <a:t>Adjuvants alone were not thought to cause inflammatory/autoimmune disease, but it may be that in some genetically susceptible, they can ***controversial***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AE22-9A80-CB4C-8771-85480A3C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0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C7E9-D23F-AA49-83CC-6ACBFBE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Ocular Manifestations by Anatomy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AE22-9A80-CB4C-8771-85480A3C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Ocular Surface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Anterior Segment</a:t>
            </a:r>
          </a:p>
          <a:p>
            <a:r>
              <a:rPr lang="en-US" sz="3200" dirty="0">
                <a:solidFill>
                  <a:schemeClr val="bg1"/>
                </a:solidFill>
              </a:rPr>
              <a:t>Posterior Segment</a:t>
            </a:r>
          </a:p>
          <a:p>
            <a:r>
              <a:rPr lang="en-US" sz="3200" dirty="0">
                <a:solidFill>
                  <a:schemeClr val="bg1"/>
                </a:solidFill>
              </a:rPr>
              <a:t>Neuro-ophthalmic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Optic nerve and visual pathway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Cranial nerves</a:t>
            </a:r>
          </a:p>
        </p:txBody>
      </p:sp>
    </p:spTree>
    <p:extLst>
      <p:ext uri="{BB962C8B-B14F-4D97-AF65-F5344CB8AC3E}">
        <p14:creationId xmlns:p14="http://schemas.microsoft.com/office/powerpoint/2010/main" val="307846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C7E9-D23F-AA49-83CC-6ACBFBE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Ocular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AE22-9A80-CB4C-8771-85480A3C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871" y="1690688"/>
            <a:ext cx="6262777" cy="480218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Of 38 COVID+ patients, 1/3 had signs of ocular surface involvement: conjunctival hyperemia, chemosis, tearing, increased secretions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But only 5% were + from the conjunctiva for SARS-CoV-2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 a systematic review of 20 case series (2228 patients),  3% of those undergoing </a:t>
            </a:r>
            <a:r>
              <a:rPr lang="en-US" sz="2000" dirty="0" err="1">
                <a:solidFill>
                  <a:schemeClr val="bg1"/>
                </a:solidFill>
              </a:rPr>
              <a:t>conj</a:t>
            </a:r>
            <a:r>
              <a:rPr lang="en-US" sz="2000" dirty="0">
                <a:solidFill>
                  <a:schemeClr val="bg1"/>
                </a:solidFill>
              </a:rPr>
              <a:t> PCR were +, and 1% of patients had an eye complaint as presenting symptom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Conjunctivitis tends to occur early in the course of infection, though it can occur midway. Multiple reports now of keratoconjunctivitis with SEIs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Reports of +Virus on the </a:t>
            </a:r>
            <a:r>
              <a:rPr lang="en-US" sz="2000" dirty="0" err="1">
                <a:solidFill>
                  <a:schemeClr val="bg1"/>
                </a:solidFill>
              </a:rPr>
              <a:t>conj</a:t>
            </a:r>
            <a:r>
              <a:rPr lang="en-US" sz="2000" dirty="0">
                <a:solidFill>
                  <a:schemeClr val="bg1"/>
                </a:solidFill>
              </a:rPr>
              <a:t> in patients without </a:t>
            </a:r>
            <a:r>
              <a:rPr lang="en-US" sz="2000" dirty="0" err="1">
                <a:solidFill>
                  <a:schemeClr val="bg1"/>
                </a:solidFill>
              </a:rPr>
              <a:t>conj</a:t>
            </a:r>
            <a:r>
              <a:rPr lang="en-US" sz="2000" dirty="0">
                <a:solidFill>
                  <a:schemeClr val="bg1"/>
                </a:solidFill>
              </a:rPr>
              <a:t> injection or eye complaints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Overall, frequent non-specific ocular surface involvement, but true conjunctivitis less common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A50AC-71F5-524C-9240-BD4D83D2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7" y="1406061"/>
            <a:ext cx="4881480" cy="4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8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C7E9-D23F-AA49-83CC-6ACBFBE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Conjunctivitis + Anterior Uveitis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AE22-9A80-CB4C-8771-85480A3C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7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Single case of 30yo woman in Northern Italy who presented with 2 weeks of +FBS and tearing OU + chills and fever followed by a decrease in vision</a:t>
            </a:r>
          </a:p>
          <a:p>
            <a:r>
              <a:rPr lang="en-US" dirty="0">
                <a:solidFill>
                  <a:schemeClr val="bg1"/>
                </a:solidFill>
              </a:rPr>
              <a:t>Exam: acute follicular conjunctivitis, +AC flare, and anterior capsule ”inflammatory precipitates”</a:t>
            </a: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6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CA7C-FF8D-1C4C-9CFE-4EAD76C4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75FBCE-95F2-1443-A11B-D8CD75972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18" y="0"/>
            <a:ext cx="4934009" cy="414712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B8E76-74E5-324E-B39E-920FDFBFF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01" y="4958685"/>
            <a:ext cx="5026326" cy="189931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B8A047-21C7-5040-A984-83963A412B62}"/>
              </a:ext>
            </a:extLst>
          </p:cNvPr>
          <p:cNvCxnSpPr/>
          <p:nvPr/>
        </p:nvCxnSpPr>
        <p:spPr>
          <a:xfrm>
            <a:off x="2755264" y="4399472"/>
            <a:ext cx="0" cy="431320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1F0A37-8F9B-5744-B7A8-6EED6C74ED78}"/>
              </a:ext>
            </a:extLst>
          </p:cNvPr>
          <p:cNvSpPr txBox="1"/>
          <p:nvPr/>
        </p:nvSpPr>
        <p:spPr>
          <a:xfrm>
            <a:off x="3571336" y="4399472"/>
            <a:ext cx="837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 weeks of topical chloramphenicol 0.5% + betamethasone 0.2%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95F21-3743-6F4C-9A37-B533D21835EF}"/>
              </a:ext>
            </a:extLst>
          </p:cNvPr>
          <p:cNvSpPr txBox="1"/>
          <p:nvPr/>
        </p:nvSpPr>
        <p:spPr>
          <a:xfrm>
            <a:off x="5658928" y="534838"/>
            <a:ext cx="6290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Weaknesses of this association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PCR performed on the aqueous humor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AC cell or KP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Few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ant capsule lesions = </a:t>
            </a:r>
            <a:r>
              <a:rPr lang="en-US" sz="2400" dirty="0" err="1">
                <a:solidFill>
                  <a:schemeClr val="bg1"/>
                </a:solidFill>
              </a:rPr>
              <a:t>inflamm</a:t>
            </a:r>
            <a:r>
              <a:rPr lang="en-US" sz="2400" dirty="0">
                <a:solidFill>
                  <a:schemeClr val="bg1"/>
                </a:solidFill>
              </a:rPr>
              <a:t> cells, was this intracameral virus or a sterile immune response?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A9D2-2EFE-BF4B-AD42-D6049DB8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Anterior Uveitis in MISC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C32C6-3553-1B47-9CE8-A6D71152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MISC = multisystem inflammatory syndromes in children, caused by COVID-19</a:t>
            </a:r>
          </a:p>
          <a:p>
            <a:r>
              <a:rPr lang="en-US" dirty="0">
                <a:solidFill>
                  <a:schemeClr val="bg1"/>
                </a:solidFill>
              </a:rPr>
              <a:t>Similar but not identical to Kawasaki’s disease, which classically can have eye involvement</a:t>
            </a:r>
          </a:p>
          <a:p>
            <a:r>
              <a:rPr lang="en-US" dirty="0">
                <a:solidFill>
                  <a:schemeClr val="bg1"/>
                </a:solidFill>
              </a:rPr>
              <a:t>There have now been several cases reported of anterior uveitis in MISC </a:t>
            </a:r>
          </a:p>
          <a:p>
            <a:r>
              <a:rPr lang="en-US" dirty="0">
                <a:solidFill>
                  <a:schemeClr val="bg1"/>
                </a:solidFill>
              </a:rPr>
              <a:t>Given the similarities between Kawasaki’s and MISC, and common eye involvement in Kawasaki’s, it seems probable that this is truly caused by the virus</a:t>
            </a:r>
          </a:p>
        </p:txBody>
      </p:sp>
    </p:spTree>
    <p:extLst>
      <p:ext uri="{BB962C8B-B14F-4D97-AF65-F5344CB8AC3E}">
        <p14:creationId xmlns:p14="http://schemas.microsoft.com/office/powerpoint/2010/main" val="381822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C7E9-D23F-AA49-83CC-6ACBFBE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Posterior 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AE22-9A80-CB4C-8771-85480A3C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Findings fall into two broad categories: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Vascular diseases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Retinal vein occlusions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Acute macular neuroretinopathy (AMN)- or Paracentral acute middle maculopathy (PAMM)-like findings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Non-specific microvascular findings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Autoimmune diseases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Posterior or panuveitis syndromes soon around the time of COVID infection</a:t>
            </a:r>
          </a:p>
        </p:txBody>
      </p:sp>
    </p:spTree>
    <p:extLst>
      <p:ext uri="{BB962C8B-B14F-4D97-AF65-F5344CB8AC3E}">
        <p14:creationId xmlns:p14="http://schemas.microsoft.com/office/powerpoint/2010/main" val="131696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C7E9-D23F-AA49-83CC-6ACBFBE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Retinal Vein Occlusion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AE22-9A80-CB4C-8771-85480A3C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small number reports of RVOs in young, otherwise healthy patients with COVID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F0B96-5634-4244-9331-131ACB67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58" y="2400169"/>
            <a:ext cx="2943074" cy="2958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8B913-BB70-8749-A5EF-52EF15B92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632" y="2400169"/>
            <a:ext cx="3294693" cy="2727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A3DD8-CED2-894E-8FF4-136D68316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100" y="2400169"/>
            <a:ext cx="2503900" cy="2860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248584-2F84-3F40-99F3-6740143B56E3}"/>
              </a:ext>
            </a:extLst>
          </p:cNvPr>
          <p:cNvSpPr txBox="1"/>
          <p:nvPr/>
        </p:nvSpPr>
        <p:spPr>
          <a:xfrm>
            <a:off x="10213675" y="2587925"/>
            <a:ext cx="167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Treated with ranibizumab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Prednisone PO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6DE04-466E-5245-B7C3-8D7C9A1D7BDE}"/>
              </a:ext>
            </a:extLst>
          </p:cNvPr>
          <p:cNvSpPr txBox="1"/>
          <p:nvPr/>
        </p:nvSpPr>
        <p:spPr>
          <a:xfrm>
            <a:off x="588183" y="5456820"/>
            <a:ext cx="114257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Authors argued that this represented an occlusive retinal vasculitis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Possible but optic disc </a:t>
            </a:r>
            <a:r>
              <a:rPr lang="en-US" sz="2000" dirty="0" err="1">
                <a:solidFill>
                  <a:schemeClr val="bg1"/>
                </a:solidFill>
              </a:rPr>
              <a:t>leakge</a:t>
            </a:r>
            <a:r>
              <a:rPr lang="en-US" sz="2000" dirty="0">
                <a:solidFill>
                  <a:schemeClr val="bg1"/>
                </a:solidFill>
              </a:rPr>
              <a:t>, vascular staining are all c/w a typical RVO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Venous occlusions are well established complication of COVID due to hypercoagulability and endothelial dysfunction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9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1726</Words>
  <Application>Microsoft Macintosh PowerPoint</Application>
  <PresentationFormat>Widescreen</PresentationFormat>
  <Paragraphs>245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Coronavirus Disease 2019: Ocular Manifestations</vt:lpstr>
      <vt:lpstr>Goals</vt:lpstr>
      <vt:lpstr>Ocular Manifestations by Anatomy</vt:lpstr>
      <vt:lpstr>Ocular Surface</vt:lpstr>
      <vt:lpstr>Conjunctivitis + Anterior Uveitis</vt:lpstr>
      <vt:lpstr>PowerPoint Presentation</vt:lpstr>
      <vt:lpstr>Anterior Uveitis in MISC</vt:lpstr>
      <vt:lpstr>Posterior Segment</vt:lpstr>
      <vt:lpstr>Retinal Vein Occlusion</vt:lpstr>
      <vt:lpstr>Non-specific Retinopathy</vt:lpstr>
      <vt:lpstr>Acute Macular Neuroretinopathy and Paracentral Acute Middle Maculopathy</vt:lpstr>
      <vt:lpstr>Case Report: AMN and PAMM</vt:lpstr>
      <vt:lpstr>PowerPoint Presentation</vt:lpstr>
      <vt:lpstr>Posterior Uveitis</vt:lpstr>
      <vt:lpstr>PowerPoint Presentation</vt:lpstr>
      <vt:lpstr>What’s Wrong with These Cases?</vt:lpstr>
      <vt:lpstr>Optic Neuritis</vt:lpstr>
      <vt:lpstr>Other Visual Pathway Disease</vt:lpstr>
      <vt:lpstr>Cranial Neuropathies</vt:lpstr>
      <vt:lpstr>PowerPoint Presentation</vt:lpstr>
      <vt:lpstr>Adverse Effects of the COVID Vaccines</vt:lpstr>
      <vt:lpstr>Ocular Adverse Effects</vt:lpstr>
      <vt:lpstr>Vaccine-induced Ocular Disease</vt:lpstr>
      <vt:lpstr>Case Study</vt:lpstr>
      <vt:lpstr>Are These Cases Causally Related to the Vaccine?</vt:lpstr>
      <vt:lpstr>“ASIA”, a Possible Mechanism of Vaccine-induced Ocular Disease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Harpal Sandhu</cp:lastModifiedBy>
  <cp:revision>155</cp:revision>
  <dcterms:created xsi:type="dcterms:W3CDTF">2021-01-29T00:37:17Z</dcterms:created>
  <dcterms:modified xsi:type="dcterms:W3CDTF">2021-07-14T14:21:15Z</dcterms:modified>
</cp:coreProperties>
</file>