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12" r:id="rId3"/>
  </p:sldMasterIdLst>
  <p:notesMasterIdLst>
    <p:notesMasterId r:id="rId25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BDBE2-8344-4E4C-97FD-C2C29BF714E4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C959D-4D15-4496-9A99-56C1E340B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9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58305-6476-D94E-8581-C6AD050D27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66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Blank slide for drafting title slide. 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764421-4114-AB49-AE82-44DCEF8AFF31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1AAD0-5425-4178-8A46-B39ABA0E34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Blank slide for drafting title slide. </a:t>
            </a:r>
          </a:p>
        </p:txBody>
      </p:sp>
    </p:spTree>
    <p:extLst>
      <p:ext uri="{BB962C8B-B14F-4D97-AF65-F5344CB8AC3E}">
        <p14:creationId xmlns:p14="http://schemas.microsoft.com/office/powerpoint/2010/main" val="3319214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1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98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83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99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1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9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01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38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19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3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80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75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0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73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02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56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05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84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71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95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1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83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6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41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93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33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39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30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68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07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9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07F4AE-47E1-A747-90F3-38CBF1177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8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32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07F4AE-47E1-A747-90F3-38CBF1177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59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07F4AE-47E1-A747-90F3-38CBF1177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45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07F4AE-47E1-A747-90F3-38CBF1177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74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07F4AE-47E1-A747-90F3-38CBF1177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90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07F4AE-47E1-A747-90F3-38CBF1177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3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07F4AE-47E1-A747-90F3-38CBF1177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135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07F4AE-47E1-A747-90F3-38CBF1177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02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07F4AE-47E1-A747-90F3-38CBF1177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33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87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0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745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04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071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39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671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60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763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98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48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33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9AE5-D037-1340-B49C-D856A1119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7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92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42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68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869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667001"/>
            <a:ext cx="6096000" cy="461665"/>
          </a:xfrm>
        </p:spPr>
        <p:txBody>
          <a:bodyPr/>
          <a:lstStyle>
            <a:lvl1pPr marL="0" indent="0">
              <a:defRPr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F99777-6A20-364A-B7C4-5FC0F6E107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1600" y="6416676"/>
            <a:ext cx="2844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A75BF74-80B5-4AE9-8574-2F09587D2B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592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FEB4940-7DDC-444A-A9A3-F7199AB617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5AC0A-0937-4801-BE03-AE4E39526E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461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09601"/>
            <a:ext cx="10325100" cy="1114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1" y="1981201"/>
            <a:ext cx="5060951" cy="46166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8551" y="1981201"/>
            <a:ext cx="5060949" cy="21605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0501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1601" y="76200"/>
            <a:ext cx="11967633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2BAE-606C-CC48-B5F5-F69178777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74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7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20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313F3-FAFC-4EC6-8E89-5A6759386DA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3ED6B-8929-4AE4-8317-3F666449B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5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A433F-E99F-1440-AF3A-36581DFD2373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066FA-5EFF-3041-A337-11C8148B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9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76200"/>
            <a:ext cx="119676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34290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B4940-7DDC-444A-A9A3-F7199AB61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03318-A169-4FDA-B965-211DF45E0F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36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 kern="1200">
          <a:solidFill>
            <a:srgbClr val="000099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464" y="196812"/>
            <a:ext cx="9144000" cy="98521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Black Holes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244" y="1182029"/>
            <a:ext cx="9144000" cy="1655762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and how do we know that they really exist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873512" y="500978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Dr. Dirk Grupe</a:t>
            </a:r>
          </a:p>
          <a:p>
            <a:r>
              <a:rPr lang="en-US" dirty="0">
                <a:solidFill>
                  <a:srgbClr val="FFFF00"/>
                </a:solidFill>
              </a:rPr>
              <a:t>Department of Physics, Earth Science, and</a:t>
            </a:r>
          </a:p>
          <a:p>
            <a:r>
              <a:rPr lang="en-US" dirty="0">
                <a:solidFill>
                  <a:srgbClr val="FFFF00"/>
                </a:solidFill>
              </a:rPr>
              <a:t>Space Systems Engineering</a:t>
            </a:r>
          </a:p>
          <a:p>
            <a:r>
              <a:rPr lang="en-US" dirty="0">
                <a:solidFill>
                  <a:srgbClr val="FFFF00"/>
                </a:solidFill>
              </a:rPr>
              <a:t>Space Science Center</a:t>
            </a:r>
          </a:p>
          <a:p>
            <a:r>
              <a:rPr lang="en-US" dirty="0">
                <a:solidFill>
                  <a:srgbClr val="FFFF00"/>
                </a:solidFill>
              </a:rPr>
              <a:t>d.grupe@moreheadstate.edu</a:t>
            </a:r>
          </a:p>
        </p:txBody>
      </p:sp>
    </p:spTree>
    <p:extLst>
      <p:ext uri="{BB962C8B-B14F-4D97-AF65-F5344CB8AC3E}">
        <p14:creationId xmlns:p14="http://schemas.microsoft.com/office/powerpoint/2010/main" val="2949884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F797-EE9A-DF4C-81B8-4020706E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Black Hole Event Horizon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0D968-053D-0B4C-8D0D-AA4D5D5E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1166018"/>
            <a:ext cx="4371975" cy="5691982"/>
          </a:xfrm>
        </p:spPr>
        <p:txBody>
          <a:bodyPr>
            <a:normAutofit/>
          </a:bodyPr>
          <a:lstStyle/>
          <a:p>
            <a:r>
              <a:rPr lang="en-US" sz="2400" dirty="0"/>
              <a:t>One of the greatest scientific discoveries in 2019 was the first image of a Black Hole</a:t>
            </a:r>
          </a:p>
          <a:p>
            <a:r>
              <a:rPr lang="en-US" sz="2400" dirty="0"/>
              <a:t>This picture was a world-wide effort that involved multiple sub-mm telescopes all around the world</a:t>
            </a:r>
          </a:p>
          <a:p>
            <a:r>
              <a:rPr lang="en-US" sz="2400" dirty="0"/>
              <a:t>What this picture shows is the event horizon around the 5x10</a:t>
            </a:r>
            <a:r>
              <a:rPr lang="en-US" sz="2400" baseline="30000" dirty="0"/>
              <a:t>9 </a:t>
            </a:r>
            <a:r>
              <a:rPr lang="en-US" sz="2400" dirty="0"/>
              <a:t>solar mass black hole in the center of the nearby galaxy M87</a:t>
            </a:r>
          </a:p>
          <a:p>
            <a:r>
              <a:rPr lang="en-US" sz="2400" dirty="0"/>
              <a:t>Now we really know: Black Holes exist!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24067-F9FD-324A-B7F1-B3C4EBB2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213" y="1343025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91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F28A1-1681-9544-9B12-76CDFAC29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Event Horizon Telescope EHT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C76C9B-4C01-B243-BFC9-FA4356FB9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45883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3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72" y="16933"/>
            <a:ext cx="9846733" cy="694267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are intermediate mass Black Holes?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838201"/>
            <a:ext cx="8153400" cy="2086725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We have stellar mass black hole from Supernova explosions and Gamma-Ray Bursts</a:t>
            </a:r>
          </a:p>
          <a:p>
            <a:pPr>
              <a:buFont typeface="Arial"/>
              <a:buChar char="•"/>
            </a:pPr>
            <a:r>
              <a:rPr lang="en-US" dirty="0"/>
              <a:t>We also know about super-massive black holes of more than 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in AGN </a:t>
            </a:r>
          </a:p>
          <a:p>
            <a:pPr>
              <a:buFont typeface="Arial"/>
              <a:buChar char="•"/>
            </a:pPr>
            <a:r>
              <a:rPr lang="en-US" dirty="0"/>
              <a:t>Any black hole growth should produce intermediate </a:t>
            </a:r>
            <a:r>
              <a:rPr lang="en-US" dirty="0" err="1"/>
              <a:t>BHs</a:t>
            </a:r>
            <a:endParaRPr lang="en-US" dirty="0"/>
          </a:p>
        </p:txBody>
      </p:sp>
      <p:pic>
        <p:nvPicPr>
          <p:cNvPr id="4" name="Picture 3" descr="Mbh_sigm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048000"/>
            <a:ext cx="3505200" cy="3553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1" y="3733800"/>
            <a:ext cx="270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Nayola</a:t>
            </a:r>
            <a:r>
              <a:rPr lang="en-US" dirty="0"/>
              <a:t> et al. 2008, </a:t>
            </a:r>
            <a:r>
              <a:rPr lang="en-US" dirty="0" err="1"/>
              <a:t>ApJ</a:t>
            </a:r>
            <a:r>
              <a:rPr lang="en-US" dirty="0"/>
              <a:t> 801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1" y="4255896"/>
            <a:ext cx="461665" cy="8056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log M</a:t>
            </a:r>
            <a:r>
              <a:rPr lang="en-US" baseline="-25000" dirty="0"/>
              <a:t>BH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6401" y="63246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 </a:t>
            </a:r>
            <a:r>
              <a:rPr lang="en-US" dirty="0" err="1"/>
              <a:t>σ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7F4AE-47E1-A747-90F3-38CBF11778B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97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Tidal disruption of a star by a black hole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914401"/>
            <a:ext cx="7239000" cy="830997"/>
          </a:xfrm>
        </p:spPr>
        <p:txBody>
          <a:bodyPr/>
          <a:lstStyle/>
          <a:p>
            <a:r>
              <a:rPr lang="en-US" dirty="0"/>
              <a:t>Animation from NASA for Swift J1644+57</a:t>
            </a:r>
          </a:p>
        </p:txBody>
      </p:sp>
      <p:pic>
        <p:nvPicPr>
          <p:cNvPr id="4" name="NASA | Animation NASAs Swift Satellite Spots Black Hole Devouring A Star [SaveYouTube.com]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539681"/>
            <a:ext cx="8001000" cy="4500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6324600"/>
            <a:ext cx="483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www.youtube.com/watch?v</a:t>
            </a:r>
            <a:r>
              <a:rPr lang="en-US" dirty="0"/>
              <a:t>=azLDH9ZPbVs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58200" y="6400801"/>
            <a:ext cx="2133600" cy="365125"/>
          </a:xfrm>
        </p:spPr>
        <p:txBody>
          <a:bodyPr/>
          <a:lstStyle/>
          <a:p>
            <a:pPr>
              <a:defRPr/>
            </a:pPr>
            <a:fld id="{5FF09AE5-D037-1340-B49C-D856A111999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0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8975725" cy="762000"/>
          </a:xfrm>
        </p:spPr>
        <p:txBody>
          <a:bodyPr>
            <a:normAutofit/>
          </a:bodyPr>
          <a:lstStyle/>
          <a:p>
            <a:r>
              <a:rPr lang="en-US" sz="3600" dirty="0"/>
              <a:t>What happens when the star gets disrupted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838201"/>
            <a:ext cx="5029200" cy="4007251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Tidal disruption was suggested by Martin Rees (1988, Nature 333)</a:t>
            </a:r>
          </a:p>
          <a:p>
            <a:pPr>
              <a:buFont typeface="Arial"/>
              <a:buChar char="•"/>
            </a:pPr>
            <a:r>
              <a:rPr lang="en-US" dirty="0"/>
              <a:t>What rips the star apart is the tidal force that distorts the star</a:t>
            </a:r>
          </a:p>
          <a:p>
            <a:pPr>
              <a:buFont typeface="Arial"/>
              <a:buChar char="•"/>
            </a:pPr>
            <a:r>
              <a:rPr lang="en-US" dirty="0"/>
              <a:t>Radius at which the star/objects is disrupted is the tidal radius or Roche radius</a:t>
            </a:r>
          </a:p>
          <a:p>
            <a:pPr>
              <a:buFont typeface="Arial"/>
              <a:buChar char="•"/>
            </a:pPr>
            <a:r>
              <a:rPr lang="en-US" dirty="0"/>
              <a:t>At the Roche radius the tidal force and the gravitational force are in </a:t>
            </a:r>
            <a:r>
              <a:rPr lang="en-US" dirty="0" err="1"/>
              <a:t>equillibrium</a:t>
            </a:r>
            <a:r>
              <a:rPr lang="en-US" dirty="0"/>
              <a:t>.</a:t>
            </a:r>
          </a:p>
        </p:txBody>
      </p:sp>
      <p:pic>
        <p:nvPicPr>
          <p:cNvPr id="5" name="Picture 4" descr="Roche_lim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838200"/>
            <a:ext cx="3581400" cy="1432560"/>
          </a:xfrm>
          <a:prstGeom prst="rect">
            <a:avLst/>
          </a:prstGeom>
        </p:spPr>
      </p:pic>
      <p:pic>
        <p:nvPicPr>
          <p:cNvPr id="6" name="Picture 5" descr="Roche_limit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590800"/>
            <a:ext cx="3581400" cy="1432560"/>
          </a:xfrm>
          <a:prstGeom prst="rect">
            <a:avLst/>
          </a:prstGeom>
        </p:spPr>
      </p:pic>
      <p:pic>
        <p:nvPicPr>
          <p:cNvPr id="7" name="Picture 6" descr="Roche_limit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326958"/>
            <a:ext cx="3581400" cy="1611630"/>
          </a:xfrm>
          <a:prstGeom prst="rect">
            <a:avLst/>
          </a:prstGeom>
        </p:spPr>
      </p:pic>
      <p:pic>
        <p:nvPicPr>
          <p:cNvPr id="4" name="Picture 3" descr="tidal_eath_mo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648200"/>
            <a:ext cx="2209800" cy="19888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09AE5-D037-1340-B49C-D856A111999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47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_hole_art_612_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537"/>
            <a:ext cx="12329243" cy="8058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9376" y="195363"/>
            <a:ext cx="9240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 a normal Active Galactic Nuclei we transfer</a:t>
            </a:r>
          </a:p>
          <a:p>
            <a:r>
              <a:rPr lang="en-US" sz="3600" dirty="0">
                <a:solidFill>
                  <a:srgbClr val="FF0000"/>
                </a:solidFill>
              </a:rPr>
              <a:t>Matter to a Black Hole through an accretion disk </a:t>
            </a:r>
          </a:p>
        </p:txBody>
      </p:sp>
    </p:spTree>
    <p:extLst>
      <p:ext uri="{BB962C8B-B14F-4D97-AF65-F5344CB8AC3E}">
        <p14:creationId xmlns:p14="http://schemas.microsoft.com/office/powerpoint/2010/main" val="1286080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as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655" y="-147568"/>
            <a:ext cx="12766475" cy="8510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AGN or Quasars can exceed the luminosity of its host galaxy by factors of 1000! </a:t>
            </a:r>
          </a:p>
        </p:txBody>
      </p:sp>
    </p:spTree>
    <p:extLst>
      <p:ext uri="{BB962C8B-B14F-4D97-AF65-F5344CB8AC3E}">
        <p14:creationId xmlns:p14="http://schemas.microsoft.com/office/powerpoint/2010/main" val="3179752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686800" cy="641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ea typeface="ＭＳ Ｐゴシック" pitchFamily="-105" charset="-128"/>
                <a:cs typeface="ＭＳ Ｐゴシック" pitchFamily="-105" charset="-128"/>
              </a:rPr>
              <a:t>Continuum emission of AGN is emitted from an Accretion disk around central Black Hole</a:t>
            </a:r>
          </a:p>
        </p:txBody>
      </p:sp>
      <p:pic>
        <p:nvPicPr>
          <p:cNvPr id="8195" name="Content Placeholder 4" descr="agn_model.gif"/>
          <p:cNvPicPr>
            <a:picLocks noGrp="1"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7551" y="1871663"/>
            <a:ext cx="3889375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5532438" y="4040188"/>
            <a:ext cx="1325562" cy="379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532438" y="2928939"/>
            <a:ext cx="1301750" cy="187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73638" y="2352675"/>
            <a:ext cx="18605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99" name="TextBox 26"/>
          <p:cNvSpPr txBox="1">
            <a:spLocks noChangeArrowheads="1"/>
          </p:cNvSpPr>
          <p:nvPr/>
        </p:nvSpPr>
        <p:spPr bwMode="auto">
          <a:xfrm>
            <a:off x="6834188" y="2152651"/>
            <a:ext cx="36179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itchFamily="-105" charset="0"/>
              </a:rPr>
              <a:t>Narrow forbidden and permitted  emission lines</a:t>
            </a:r>
          </a:p>
        </p:txBody>
      </p:sp>
      <p:sp>
        <p:nvSpPr>
          <p:cNvPr id="8200" name="Rectangle 28"/>
          <p:cNvSpPr>
            <a:spLocks noChangeArrowheads="1"/>
          </p:cNvSpPr>
          <p:nvPr/>
        </p:nvSpPr>
        <p:spPr bwMode="auto">
          <a:xfrm>
            <a:off x="6965530" y="2932113"/>
            <a:ext cx="34178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itchFamily="-105" charset="0"/>
              </a:rPr>
              <a:t>Broad permitted emission lines</a:t>
            </a:r>
          </a:p>
        </p:txBody>
      </p:sp>
      <p:sp>
        <p:nvSpPr>
          <p:cNvPr id="8201" name="TextBox 29"/>
          <p:cNvSpPr txBox="1">
            <a:spLocks noChangeArrowheads="1"/>
          </p:cNvSpPr>
          <p:nvPr/>
        </p:nvSpPr>
        <p:spPr bwMode="auto">
          <a:xfrm>
            <a:off x="6934200" y="4267200"/>
            <a:ext cx="2381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itchFamily="-105" charset="0"/>
              </a:rPr>
              <a:t>Continuum emission </a:t>
            </a:r>
          </a:p>
        </p:txBody>
      </p:sp>
      <p:sp>
        <p:nvSpPr>
          <p:cNvPr id="8202" name="TextBox 11"/>
          <p:cNvSpPr txBox="1">
            <a:spLocks noChangeArrowheads="1"/>
          </p:cNvSpPr>
          <p:nvPr/>
        </p:nvSpPr>
        <p:spPr bwMode="auto">
          <a:xfrm>
            <a:off x="2346324" y="6356351"/>
            <a:ext cx="3917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Urry</a:t>
            </a:r>
            <a:r>
              <a:rPr lang="en-US" dirty="0"/>
              <a:t> &amp; </a:t>
            </a:r>
            <a:r>
              <a:rPr lang="en-US" dirty="0" err="1"/>
              <a:t>Padovani</a:t>
            </a:r>
            <a:r>
              <a:rPr lang="en-US" dirty="0"/>
              <a:t>, 1995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029200" y="4648200"/>
            <a:ext cx="17526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774B5-D782-244A-B261-89CF52E1FAB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02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1600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fld id="{93CEA46C-825C-460F-9775-4864BCB6A2F7}" type="slidenum">
              <a:rPr lang="en-US" altLang="en-US" sz="140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sz="1400"/>
          </a:p>
        </p:txBody>
      </p:sp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1644650" y="0"/>
            <a:ext cx="9023350" cy="64135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Seyferts definition of an AGN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6346882-BCC6-2B4C-BAA4-32E6059AF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914401"/>
            <a:ext cx="5562600" cy="2530475"/>
          </a:xfrm>
        </p:spPr>
        <p:txBody>
          <a:bodyPr/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en-US" dirty="0"/>
              <a:t>Karl </a:t>
            </a:r>
            <a:r>
              <a:rPr lang="en-US" dirty="0" err="1"/>
              <a:t>Seyfert</a:t>
            </a:r>
            <a:r>
              <a:rPr lang="en-US" dirty="0"/>
              <a:t> noticed the following properties of AGN: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dirty="0"/>
              <a:t>Compact nucleus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dirty="0"/>
              <a:t>Strong  emission lines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dirty="0"/>
              <a:t>Hydrogen lines are broader than the other lines</a:t>
            </a:r>
          </a:p>
        </p:txBody>
      </p:sp>
      <p:pic>
        <p:nvPicPr>
          <p:cNvPr id="26628" name="Picture 4" descr="rxj1343_opt_spe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7600"/>
            <a:ext cx="58435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carl_Seyfe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"/>
            <a:ext cx="228600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032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Comparison spectra between NLS1 and BLS1</a:t>
            </a:r>
          </a:p>
        </p:txBody>
      </p:sp>
      <p:pic>
        <p:nvPicPr>
          <p:cNvPr id="93186" name="Picture 3" descr="mkn478_spe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1"/>
            <a:ext cx="4419600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4" descr="rxj1529_optspe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1"/>
            <a:ext cx="434340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5"/>
          <p:cNvSpPr txBox="1">
            <a:spLocks noChangeArrowheads="1"/>
          </p:cNvSpPr>
          <p:nvPr/>
        </p:nvSpPr>
        <p:spPr bwMode="auto">
          <a:xfrm>
            <a:off x="2743201" y="1524001"/>
            <a:ext cx="2220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0">
                <a:solidFill>
                  <a:srgbClr val="3366FF"/>
                </a:solidFill>
                <a:latin typeface="Arial" panose="020B0604020202020204" pitchFamily="34" charset="0"/>
              </a:rPr>
              <a:t>NLS1 Mkn 478</a:t>
            </a:r>
          </a:p>
        </p:txBody>
      </p:sp>
      <p:sp>
        <p:nvSpPr>
          <p:cNvPr id="93189" name="TextBox 6"/>
          <p:cNvSpPr txBox="1">
            <a:spLocks noChangeArrowheads="1"/>
          </p:cNvSpPr>
          <p:nvPr/>
        </p:nvSpPr>
        <p:spPr bwMode="auto">
          <a:xfrm>
            <a:off x="6934201" y="1524001"/>
            <a:ext cx="310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0">
                <a:solidFill>
                  <a:srgbClr val="3366FF"/>
                </a:solidFill>
                <a:latin typeface="Arial" panose="020B0604020202020204" pitchFamily="34" charset="0"/>
              </a:rPr>
              <a:t>BLS1 SBS 1527+564</a:t>
            </a:r>
          </a:p>
        </p:txBody>
      </p:sp>
      <p:sp>
        <p:nvSpPr>
          <p:cNvPr id="93190" name="TextBox 6"/>
          <p:cNvSpPr txBox="1">
            <a:spLocks noChangeArrowheads="1"/>
          </p:cNvSpPr>
          <p:nvPr/>
        </p:nvSpPr>
        <p:spPr bwMode="auto">
          <a:xfrm>
            <a:off x="2362201" y="5257801"/>
            <a:ext cx="1706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0">
                <a:solidFill>
                  <a:schemeClr val="tx1"/>
                </a:solidFill>
                <a:latin typeface="Arial" panose="020B0604020202020204" pitchFamily="34" charset="0"/>
              </a:rPr>
              <a:t>Strong FeII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0">
                <a:solidFill>
                  <a:schemeClr val="tx1"/>
                </a:solidFill>
                <a:latin typeface="Arial" panose="020B0604020202020204" pitchFamily="34" charset="0"/>
              </a:rPr>
              <a:t>Weak [OIII]</a:t>
            </a:r>
          </a:p>
        </p:txBody>
      </p:sp>
      <p:sp>
        <p:nvSpPr>
          <p:cNvPr id="93191" name="TextBox 7"/>
          <p:cNvSpPr txBox="1">
            <a:spLocks noChangeArrowheads="1"/>
          </p:cNvSpPr>
          <p:nvPr/>
        </p:nvSpPr>
        <p:spPr bwMode="auto">
          <a:xfrm>
            <a:off x="7391401" y="5257801"/>
            <a:ext cx="1844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0">
                <a:solidFill>
                  <a:schemeClr val="tx1"/>
                </a:solidFill>
                <a:latin typeface="Arial" panose="020B0604020202020204" pitchFamily="34" charset="0"/>
              </a:rPr>
              <a:t>Weak FeII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0">
                <a:solidFill>
                  <a:schemeClr val="tx1"/>
                </a:solidFill>
                <a:latin typeface="Arial" panose="020B0604020202020204" pitchFamily="34" charset="0"/>
              </a:rPr>
              <a:t>Strong [OIII]</a:t>
            </a:r>
          </a:p>
        </p:txBody>
      </p:sp>
      <p:sp>
        <p:nvSpPr>
          <p:cNvPr id="93192" name="TextBox 8"/>
          <p:cNvSpPr txBox="1">
            <a:spLocks noChangeArrowheads="1"/>
          </p:cNvSpPr>
          <p:nvPr/>
        </p:nvSpPr>
        <p:spPr bwMode="auto">
          <a:xfrm>
            <a:off x="7391400" y="3581400"/>
            <a:ext cx="484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Hβ</a:t>
            </a:r>
          </a:p>
        </p:txBody>
      </p:sp>
      <p:sp>
        <p:nvSpPr>
          <p:cNvPr id="93193" name="TextBox 9"/>
          <p:cNvSpPr txBox="1">
            <a:spLocks noChangeArrowheads="1"/>
          </p:cNvSpPr>
          <p:nvPr/>
        </p:nvSpPr>
        <p:spPr bwMode="auto">
          <a:xfrm>
            <a:off x="7848600" y="24384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[OIII]</a:t>
            </a:r>
          </a:p>
        </p:txBody>
      </p:sp>
      <p:sp>
        <p:nvSpPr>
          <p:cNvPr id="93194" name="Slide Number Placeholder 10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C46195-8018-42E6-B531-877EAF8DCF7B}" type="slidenum">
              <a:rPr lang="en-US" altLang="en-US" sz="1400"/>
              <a:pPr>
                <a:spcBef>
                  <a:spcPct val="0"/>
                </a:spcBef>
              </a:pPr>
              <a:t>19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683918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Newton’s Laws of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38779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What happens if you throw something up?</a:t>
                </a:r>
              </a:p>
              <a:p>
                <a:r>
                  <a:rPr lang="en-US" sz="2400" dirty="0"/>
                  <a:t>Why does it come down again?</a:t>
                </a:r>
              </a:p>
              <a:p>
                <a:r>
                  <a:rPr lang="en-US" sz="2400" dirty="0"/>
                  <a:t>How do to get a satellite into orbit?</a:t>
                </a:r>
              </a:p>
              <a:p>
                <a:r>
                  <a:rPr lang="en-US" sz="2400" dirty="0"/>
                  <a:t>How do you launch something into the interplanetary space?</a:t>
                </a:r>
              </a:p>
              <a:p>
                <a:r>
                  <a:rPr lang="en-US" sz="2400" dirty="0"/>
                  <a:t>You need to exceed the escape velocity.</a:t>
                </a:r>
              </a:p>
              <a:p>
                <a:r>
                  <a:rPr lang="en-US" sz="2400" dirty="0"/>
                  <a:t>The kinematic energy has to exceed the gravitational energy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𝐺𝑀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387790" cy="4351338"/>
              </a:xfrm>
              <a:blipFill>
                <a:blip r:embed="rId2"/>
                <a:stretch>
                  <a:fillRect l="-1337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72" y="114802"/>
            <a:ext cx="2339896" cy="2339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01" y="2591613"/>
            <a:ext cx="53435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86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1616076" y="101600"/>
            <a:ext cx="8975725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And sometimes this variability can be extreme, especially in NLS1s</a:t>
            </a:r>
          </a:p>
        </p:txBody>
      </p:sp>
      <p:sp>
        <p:nvSpPr>
          <p:cNvPr id="123906" name="TextBox 4"/>
          <p:cNvSpPr txBox="1">
            <a:spLocks noChangeArrowheads="1"/>
          </p:cNvSpPr>
          <p:nvPr/>
        </p:nvSpPr>
        <p:spPr bwMode="auto">
          <a:xfrm>
            <a:off x="6858000" y="5562601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Mkn 335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Swift monitoring campaign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2007-2019 (Grupe et al., 2012)</a:t>
            </a:r>
          </a:p>
        </p:txBody>
      </p:sp>
      <p:sp>
        <p:nvSpPr>
          <p:cNvPr id="123907" name="TextBox 4"/>
          <p:cNvSpPr txBox="1">
            <a:spLocks noChangeArrowheads="1"/>
          </p:cNvSpPr>
          <p:nvPr/>
        </p:nvSpPr>
        <p:spPr bwMode="auto">
          <a:xfrm>
            <a:off x="7086601" y="1981200"/>
            <a:ext cx="2797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 Factors of 30 in X-rays</a:t>
            </a: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3908" name="TextBox 5"/>
          <p:cNvSpPr txBox="1">
            <a:spLocks noChangeArrowheads="1"/>
          </p:cNvSpPr>
          <p:nvPr/>
        </p:nvSpPr>
        <p:spPr bwMode="auto">
          <a:xfrm>
            <a:off x="6705600" y="47244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 More than 1.5 mag in the UV</a:t>
            </a: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3909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836AB3A-9940-408D-80D3-FAF1751A061A}" type="slidenum">
              <a:rPr lang="en-US" altLang="en-US" sz="1400"/>
              <a:pPr>
                <a:spcBef>
                  <a:spcPct val="0"/>
                </a:spcBef>
              </a:pPr>
              <a:t>20</a:t>
            </a:fld>
            <a:endParaRPr lang="en-US" altLang="en-US" sz="1400"/>
          </a:p>
        </p:txBody>
      </p:sp>
      <p:pic>
        <p:nvPicPr>
          <p:cNvPr id="1239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330326"/>
            <a:ext cx="5246688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04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kn335_xrt_w2_l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75" y="2892502"/>
            <a:ext cx="3965499" cy="3965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NLS1s are AGN in an Early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442" y="1108374"/>
            <a:ext cx="5796702" cy="2234458"/>
          </a:xfrm>
        </p:spPr>
        <p:txBody>
          <a:bodyPr/>
          <a:lstStyle/>
          <a:p>
            <a:r>
              <a:rPr lang="en-US" dirty="0"/>
              <a:t>NLS1s are young AGN (toddlers)</a:t>
            </a:r>
          </a:p>
          <a:p>
            <a:r>
              <a:rPr lang="en-US" dirty="0"/>
              <a:t>NLS1s are messy eaters, throw tantrums</a:t>
            </a:r>
          </a:p>
          <a:p>
            <a:r>
              <a:rPr lang="en-US" dirty="0"/>
              <a:t>Strong outflows from the accretion disk</a:t>
            </a:r>
          </a:p>
          <a:p>
            <a:r>
              <a:rPr lang="en-US" dirty="0"/>
              <a:t>Fast growing Black Holes</a:t>
            </a:r>
          </a:p>
          <a:p>
            <a:endParaRPr lang="en-US" dirty="0"/>
          </a:p>
        </p:txBody>
      </p:sp>
      <p:pic>
        <p:nvPicPr>
          <p:cNvPr id="4" name="Picture 3" descr="baby-food-mess-clipart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44" y="1219200"/>
            <a:ext cx="3188858" cy="456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03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/>
              <a:t>Dark Star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128394"/>
                <a:ext cx="8629186" cy="5546726"/>
              </a:xfrm>
            </p:spPr>
            <p:txBody>
              <a:bodyPr/>
              <a:lstStyle/>
              <a:p>
                <a:r>
                  <a:rPr lang="en-US" dirty="0"/>
                  <a:t>John Mitchell (1783) and Pierre-Simon Laplace (1799) ask: Is there a body that is so compact, that not even light could escape?</a:t>
                </a:r>
              </a:p>
              <a:p>
                <a:r>
                  <a:rPr lang="en-US" dirty="0"/>
                  <a:t>The speed of light was know: 300000 km/s</a:t>
                </a:r>
              </a:p>
              <a:p>
                <a:r>
                  <a:rPr lang="en-US" dirty="0"/>
                  <a:t>Light was thought to be made of particles</a:t>
                </a:r>
              </a:p>
              <a:p>
                <a:r>
                  <a:rPr lang="en-US" dirty="0"/>
                  <a:t>Then in their idea light has to work against gravity</a:t>
                </a:r>
              </a:p>
              <a:p>
                <a:r>
                  <a:rPr lang="en-US" dirty="0"/>
                  <a:t>Escape velocity is c = 300000 km/s: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𝐺𝑀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Although the idea is wrong it gives the correct answer for the size of a black hole!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128394"/>
                <a:ext cx="8629186" cy="5546726"/>
              </a:xfrm>
              <a:blipFill>
                <a:blip r:embed="rId2"/>
                <a:stretch>
                  <a:fillRect l="-1201" t="-1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24" y="171450"/>
            <a:ext cx="2717385" cy="36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90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 Black Hole is not a Dark Star!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8189" y="1128394"/>
                <a:ext cx="8631137" cy="5535295"/>
              </a:xfrm>
            </p:spPr>
            <p:txBody>
              <a:bodyPr/>
              <a:lstStyle/>
              <a:p>
                <a:r>
                  <a:rPr lang="en-US" dirty="0"/>
                  <a:t>The correct solution comes from Einstein’s General Theory of Relativity (1915)</a:t>
                </a:r>
              </a:p>
              <a:p>
                <a:r>
                  <a:rPr lang="en-US" dirty="0"/>
                  <a:t>The solution for a (non-rotating) Black Hole was found by Karl Schwarzschild in February 1916</a:t>
                </a:r>
              </a:p>
              <a:p>
                <a:r>
                  <a:rPr lang="en-US" dirty="0"/>
                  <a:t>Schwarzschild solution describes the metric around massive bodies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Described the warpage of </a:t>
                </a:r>
                <a:r>
                  <a:rPr lang="en-US" dirty="0" err="1"/>
                  <a:t>spacetime</a:t>
                </a:r>
                <a:r>
                  <a:rPr lang="en-US" dirty="0"/>
                  <a:t> around massive bodies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is the Schwarzschild Radius: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8189" y="1128394"/>
                <a:ext cx="8631137" cy="5535295"/>
              </a:xfrm>
              <a:blipFill>
                <a:blip r:embed="rId2"/>
                <a:stretch>
                  <a:fillRect l="-1271" t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54" y="218781"/>
            <a:ext cx="2184886" cy="3060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738" y="3303975"/>
            <a:ext cx="2418994" cy="3359714"/>
          </a:xfrm>
          <a:prstGeom prst="rect">
            <a:avLst/>
          </a:prstGeom>
        </p:spPr>
      </p:pic>
      <p:pic>
        <p:nvPicPr>
          <p:cNvPr id="7" name="Picture 6" descr="scharzschild_metri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5" y="3896041"/>
            <a:ext cx="779318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97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how to calculate a Schwarzschild radius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4537" y="1111563"/>
                <a:ext cx="7695696" cy="5241990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Lets take the Earth and make it into a Black Hole</a:t>
                </a:r>
              </a:p>
              <a:p>
                <a:r>
                  <a:rPr lang="en-US" dirty="0"/>
                  <a:t>What is the the size of an Earth mass Black hole?</a:t>
                </a:r>
              </a:p>
              <a:p>
                <a:r>
                  <a:rPr lang="en-US" dirty="0"/>
                  <a:t>The mass of the Earth is roughly 6 x 10</a:t>
                </a:r>
                <a:r>
                  <a:rPr lang="en-US" baseline="30000" dirty="0"/>
                  <a:t>24 </a:t>
                </a:r>
                <a:r>
                  <a:rPr lang="en-US" dirty="0"/>
                  <a:t>kg.</a:t>
                </a:r>
              </a:p>
              <a:p>
                <a:r>
                  <a:rPr lang="en-US" dirty="0"/>
                  <a:t>Schwarzschild radius: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This means for the Earth: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2×6.67×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−11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×6×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24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=0.009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=9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So, the Earth becomes the size of a glass marble!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537" y="1111563"/>
                <a:ext cx="7695696" cy="5241990"/>
              </a:xfrm>
              <a:blipFill>
                <a:blip r:embed="rId3"/>
                <a:stretch>
                  <a:fillRect l="-1109" t="-1628" b="-10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961015"/>
              </p:ext>
            </p:extLst>
          </p:nvPr>
        </p:nvGraphicFramePr>
        <p:xfrm>
          <a:off x="2582185" y="3067308"/>
          <a:ext cx="16002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698500" imgH="393700" progId="Equation.3">
                  <p:embed/>
                </p:oleObj>
              </mc:Choice>
              <mc:Fallback>
                <p:oleObj name="Equation" r:id="rId4" imgW="698500" imgH="393700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185" y="3067308"/>
                        <a:ext cx="1600200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eart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01" y="1111563"/>
            <a:ext cx="2719825" cy="2498985"/>
          </a:xfrm>
          <a:prstGeom prst="rect">
            <a:avLst/>
          </a:prstGeom>
        </p:spPr>
      </p:pic>
      <p:pic>
        <p:nvPicPr>
          <p:cNvPr id="8" name="Picture 7" descr="earth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438" y="5129902"/>
            <a:ext cx="440653" cy="4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6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224368" y="131956"/>
            <a:ext cx="9878638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The `No Hair' Theorem of Black Holes, or how `black' is it really?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838200" y="1388327"/>
            <a:ext cx="8001000" cy="2973388"/>
          </a:xfrm>
          <a:ln/>
        </p:spPr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The No Hair Theorem postulates that a black hole can be described by only three classical observable parameters:</a:t>
            </a:r>
          </a:p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The mass of the black hole M</a:t>
            </a:r>
            <a:r>
              <a:rPr lang="en-US" baseline="-25000" dirty="0">
                <a:latin typeface="Calibri" charset="0"/>
              </a:rPr>
              <a:t>BH</a:t>
            </a:r>
          </a:p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The angular momentum/spin</a:t>
            </a:r>
          </a:p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The electric charge</a:t>
            </a:r>
          </a:p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All other information will be lost within the Event Horizon</a:t>
            </a:r>
          </a:p>
        </p:txBody>
      </p:sp>
      <p:pic>
        <p:nvPicPr>
          <p:cNvPr id="9219" name="Picture 3" descr="event_horiz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60851"/>
            <a:ext cx="41148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bh_schwarzschild_radiu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4191000"/>
            <a:ext cx="30511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52BAE-606C-CC48-B5F5-F6917877775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64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44" y="-822403"/>
            <a:ext cx="12288644" cy="7680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 do we know Black Holes really exist?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Einstein was never convinced that Black Holes could really exist</a:t>
            </a:r>
          </a:p>
          <a:p>
            <a:r>
              <a:rPr lang="en-US" dirty="0">
                <a:solidFill>
                  <a:srgbClr val="FF0000"/>
                </a:solidFill>
              </a:rPr>
              <a:t>First discovery in 1964 in X-rays: Cygnus X-1</a:t>
            </a:r>
          </a:p>
          <a:p>
            <a:r>
              <a:rPr lang="en-US" dirty="0">
                <a:solidFill>
                  <a:srgbClr val="FF0000"/>
                </a:solidFill>
              </a:rPr>
              <a:t>Binary with solar mass Black Hole</a:t>
            </a:r>
          </a:p>
          <a:p>
            <a:r>
              <a:rPr lang="en-US" dirty="0">
                <a:solidFill>
                  <a:srgbClr val="FF0000"/>
                </a:solidFill>
              </a:rPr>
              <a:t>By 1980s, is there a super-massive Black Hole in every galaxy?</a:t>
            </a:r>
          </a:p>
          <a:p>
            <a:r>
              <a:rPr lang="en-US" dirty="0">
                <a:solidFill>
                  <a:srgbClr val="FF0000"/>
                </a:solidFill>
              </a:rPr>
              <a:t>Evolution of galaxies goes together with the evolution of the central black hole</a:t>
            </a:r>
          </a:p>
          <a:p>
            <a:r>
              <a:rPr lang="en-US" dirty="0">
                <a:solidFill>
                  <a:srgbClr val="FF0000"/>
                </a:solidFill>
              </a:rPr>
              <a:t>Also our Milky Way has a massive Black Hole in its Center</a:t>
            </a:r>
          </a:p>
        </p:txBody>
      </p:sp>
    </p:spTree>
    <p:extLst>
      <p:ext uri="{BB962C8B-B14F-4D97-AF65-F5344CB8AC3E}">
        <p14:creationId xmlns:p14="http://schemas.microsoft.com/office/powerpoint/2010/main" val="303760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Calibri" charset="0"/>
              </a:rPr>
              <a:t>Measure the motion of stars around the central black hole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684" y="6307695"/>
            <a:ext cx="6423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http://http://www.astro.ucla.edu/~ghezgroup/gc/animations.html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C8952BAE-606C-CC48-B5F5-F6917877775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2019_animation_16_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576" y="898681"/>
            <a:ext cx="9144000" cy="5148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551" y="3927476"/>
            <a:ext cx="1885950" cy="2428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63" y="12192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7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Calculate the mass of the Galaxy's central black hole for stellar motions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828800" y="1371601"/>
            <a:ext cx="5029200" cy="5114925"/>
          </a:xfrm>
          <a:ln/>
        </p:spPr>
        <p:txBody>
          <a:bodyPr/>
          <a:lstStyle/>
          <a:p>
            <a:pPr>
              <a:buFontTx/>
              <a:buChar char="•"/>
            </a:pPr>
            <a:r>
              <a:rPr lang="en-US">
                <a:latin typeface="Calibri" charset="0"/>
              </a:rPr>
              <a:t>Example is star S2</a:t>
            </a:r>
          </a:p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R = 1.8 10</a:t>
            </a:r>
            <a:r>
              <a:rPr lang="en-US" baseline="30000" dirty="0">
                <a:latin typeface="Calibri" charset="0"/>
              </a:rPr>
              <a:t>13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m</a:t>
            </a:r>
            <a:endParaRPr lang="en-US" dirty="0">
              <a:latin typeface="Calibri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Period = 15.2 years</a:t>
            </a:r>
          </a:p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= 4.775 10</a:t>
            </a:r>
            <a:r>
              <a:rPr lang="en-US" baseline="30000" dirty="0">
                <a:latin typeface="Calibri" charset="0"/>
              </a:rPr>
              <a:t>8 </a:t>
            </a:r>
            <a:r>
              <a:rPr lang="en-US" dirty="0" err="1">
                <a:latin typeface="Calibri" charset="0"/>
              </a:rPr>
              <a:t>s</a:t>
            </a:r>
            <a:endParaRPr lang="en-US" dirty="0">
              <a:latin typeface="Calibri" charset="0"/>
            </a:endParaRPr>
          </a:p>
          <a:p>
            <a:pPr>
              <a:buFontTx/>
              <a:buChar char="•"/>
            </a:pPr>
            <a:r>
              <a:rPr lang="en-US" dirty="0" err="1">
                <a:latin typeface="Calibri" charset="0"/>
                <a:sym typeface="Wingdings" charset="0"/>
              </a:rPr>
              <a:t></a:t>
            </a:r>
            <a:r>
              <a:rPr lang="en-US" dirty="0">
                <a:latin typeface="Calibri" charset="0"/>
                <a:sym typeface="Wingdings" charset="0"/>
              </a:rPr>
              <a:t> </a:t>
            </a:r>
            <a:r>
              <a:rPr lang="en-US" dirty="0" err="1">
                <a:latin typeface="Calibri" charset="0"/>
                <a:sym typeface="Wingdings" charset="0"/>
              </a:rPr>
              <a:t>v</a:t>
            </a:r>
            <a:r>
              <a:rPr lang="en-US" dirty="0">
                <a:latin typeface="Calibri" charset="0"/>
                <a:sym typeface="Wingdings" charset="0"/>
              </a:rPr>
              <a:t> = 3.6 10</a:t>
            </a:r>
            <a:r>
              <a:rPr lang="en-US" baseline="30000" dirty="0">
                <a:latin typeface="Calibri" charset="0"/>
                <a:sym typeface="Wingdings" charset="0"/>
              </a:rPr>
              <a:t>6</a:t>
            </a:r>
            <a:r>
              <a:rPr lang="en-US" dirty="0">
                <a:latin typeface="Calibri" charset="0"/>
                <a:sym typeface="Wingdings" charset="0"/>
              </a:rPr>
              <a:t> </a:t>
            </a:r>
            <a:r>
              <a:rPr lang="en-US" dirty="0" err="1">
                <a:latin typeface="Calibri" charset="0"/>
                <a:sym typeface="Wingdings" charset="0"/>
              </a:rPr>
              <a:t>m</a:t>
            </a:r>
            <a:r>
              <a:rPr lang="en-US" dirty="0">
                <a:latin typeface="Calibri" charset="0"/>
                <a:sym typeface="Wingdings" charset="0"/>
              </a:rPr>
              <a:t> s</a:t>
            </a:r>
            <a:r>
              <a:rPr lang="en-US" baseline="30000" dirty="0">
                <a:latin typeface="Calibri" charset="0"/>
                <a:sym typeface="Wingdings" charset="0"/>
              </a:rPr>
              <a:t>-1</a:t>
            </a:r>
          </a:p>
          <a:p>
            <a:pPr>
              <a:buFontTx/>
              <a:buChar char="•"/>
            </a:pPr>
            <a:endParaRPr lang="en-US" baseline="30000" dirty="0">
              <a:latin typeface="Calibri" charset="0"/>
              <a:sym typeface="Wingdings" charset="0"/>
            </a:endParaRPr>
          </a:p>
          <a:p>
            <a:pPr>
              <a:buFontTx/>
              <a:buChar char="•"/>
            </a:pPr>
            <a:endParaRPr lang="en-US" baseline="30000" dirty="0">
              <a:latin typeface="Calibri" charset="0"/>
              <a:sym typeface="Wingdings" charset="0"/>
            </a:endParaRPr>
          </a:p>
          <a:p>
            <a:pPr>
              <a:buFontTx/>
              <a:buChar char="•"/>
            </a:pPr>
            <a:endParaRPr lang="en-US" baseline="30000" dirty="0">
              <a:latin typeface="Calibri" charset="0"/>
              <a:sym typeface="Wingdings" charset="0"/>
            </a:endParaRPr>
          </a:p>
          <a:p>
            <a:pPr>
              <a:buFontTx/>
              <a:buChar char="•"/>
            </a:pPr>
            <a:endParaRPr lang="en-US" baseline="30000" dirty="0">
              <a:latin typeface="Calibri" charset="0"/>
              <a:sym typeface="Wingdings" charset="0"/>
            </a:endParaRPr>
          </a:p>
          <a:p>
            <a:pPr>
              <a:buFontTx/>
              <a:buChar char="•"/>
            </a:pPr>
            <a:r>
              <a:rPr lang="en-US" dirty="0" err="1">
                <a:latin typeface="Calibri" charset="0"/>
                <a:sym typeface="Wingdings" charset="0"/>
              </a:rPr>
              <a:t></a:t>
            </a:r>
            <a:r>
              <a:rPr lang="en-US" dirty="0">
                <a:latin typeface="Calibri" charset="0"/>
                <a:sym typeface="Wingdings" charset="0"/>
              </a:rPr>
              <a:t> M ~ 3.5 10</a:t>
            </a:r>
            <a:r>
              <a:rPr lang="en-US" baseline="30000" dirty="0">
                <a:latin typeface="Calibri" charset="0"/>
                <a:sym typeface="Wingdings" charset="0"/>
              </a:rPr>
              <a:t>36</a:t>
            </a:r>
            <a:r>
              <a:rPr lang="en-US" dirty="0">
                <a:latin typeface="Calibri" charset="0"/>
                <a:sym typeface="Wingdings" charset="0"/>
              </a:rPr>
              <a:t> kg or 2 10</a:t>
            </a:r>
            <a:r>
              <a:rPr lang="en-US" baseline="30000" dirty="0">
                <a:latin typeface="Calibri" charset="0"/>
                <a:sym typeface="Wingdings" charset="0"/>
              </a:rPr>
              <a:t>6</a:t>
            </a:r>
            <a:r>
              <a:rPr lang="en-US" dirty="0">
                <a:latin typeface="Calibri" charset="0"/>
                <a:sym typeface="Wingdings" charset="0"/>
              </a:rPr>
              <a:t> </a:t>
            </a:r>
            <a:r>
              <a:rPr lang="en-US" dirty="0" err="1">
                <a:latin typeface="Calibri" charset="0"/>
                <a:sym typeface="Wingdings" charset="0"/>
              </a:rPr>
              <a:t>M</a:t>
            </a:r>
            <a:r>
              <a:rPr lang="en-US" baseline="-25000" dirty="0" err="1">
                <a:latin typeface="Calibri" charset="0"/>
                <a:sym typeface="Wingdings" charset="0"/>
              </a:rPr>
              <a:t>sun</a:t>
            </a:r>
            <a:endParaRPr lang="en-US" baseline="-25000" dirty="0">
              <a:latin typeface="Calibri" charset="0"/>
              <a:sym typeface="Wingdings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Calibri" charset="0"/>
                <a:sym typeface="Wingdings" charset="0"/>
              </a:rPr>
              <a:t>Not too far of, the current real value is about 4 10</a:t>
            </a:r>
            <a:r>
              <a:rPr lang="en-US" baseline="30000" dirty="0">
                <a:latin typeface="Calibri" charset="0"/>
                <a:sym typeface="Wingdings" charset="0"/>
              </a:rPr>
              <a:t>6</a:t>
            </a:r>
            <a:r>
              <a:rPr lang="en-US" dirty="0">
                <a:latin typeface="Calibri" charset="0"/>
                <a:sym typeface="Wingdings" charset="0"/>
              </a:rPr>
              <a:t> </a:t>
            </a:r>
            <a:r>
              <a:rPr lang="en-US" dirty="0" err="1">
                <a:latin typeface="Calibri" charset="0"/>
                <a:sym typeface="Wingdings" charset="0"/>
              </a:rPr>
              <a:t>M</a:t>
            </a:r>
            <a:r>
              <a:rPr lang="en-US" baseline="-25000" dirty="0" err="1">
                <a:latin typeface="Calibri" charset="0"/>
                <a:sym typeface="Wingdings" charset="0"/>
              </a:rPr>
              <a:t>sun</a:t>
            </a:r>
            <a:endParaRPr lang="en-US" dirty="0">
              <a:latin typeface="Calibri" charset="0"/>
            </a:endParaRPr>
          </a:p>
          <a:p>
            <a:pPr>
              <a:buFontTx/>
              <a:buChar char="•"/>
            </a:pPr>
            <a:endParaRPr lang="en-US" dirty="0">
              <a:latin typeface="Calibri" charset="0"/>
            </a:endParaRPr>
          </a:p>
        </p:txBody>
      </p:sp>
      <p:pic>
        <p:nvPicPr>
          <p:cNvPr id="19459" name="Picture 3" descr="Galactic_centre_orb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41690"/>
            <a:ext cx="3728567" cy="447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124200" y="3733800"/>
          <a:ext cx="1295400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4" imgW="558800" imgH="406400" progId="Equation.3">
                  <p:embed/>
                </p:oleObj>
              </mc:Choice>
              <mc:Fallback>
                <p:oleObj name="Equation" r:id="rId4" imgW="558800" imgH="406400" progId="Equation.3">
                  <p:embed/>
                  <p:pic>
                    <p:nvPicPr>
                      <p:cNvPr id="194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733800"/>
                        <a:ext cx="1295400" cy="94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C8952BAE-606C-CC48-B5F5-F6917877775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0530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981</Words>
  <Application>Microsoft Office PowerPoint</Application>
  <PresentationFormat>Widescreen</PresentationFormat>
  <Paragraphs>141</Paragraphs>
  <Slides>21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Cambria Math</vt:lpstr>
      <vt:lpstr>Wingdings</vt:lpstr>
      <vt:lpstr>Office Theme</vt:lpstr>
      <vt:lpstr>1_Office Theme</vt:lpstr>
      <vt:lpstr>2_Office Theme</vt:lpstr>
      <vt:lpstr>Equation</vt:lpstr>
      <vt:lpstr>Black Holes</vt:lpstr>
      <vt:lpstr>Newton’s Laws of Motion</vt:lpstr>
      <vt:lpstr>Dark Star</vt:lpstr>
      <vt:lpstr>A Black Hole is not a Dark Star!</vt:lpstr>
      <vt:lpstr>Example how to calculate a Schwarzschild radius</vt:lpstr>
      <vt:lpstr>The `No Hair' Theorem of Black Holes, or how `black' is it really?</vt:lpstr>
      <vt:lpstr>How do we know Black Holes really exist?</vt:lpstr>
      <vt:lpstr>Measure the motion of stars around the central black hole</vt:lpstr>
      <vt:lpstr>Calculate the mass of the Galaxy's central black hole for stellar motions</vt:lpstr>
      <vt:lpstr>Black Hole Event Horizon</vt:lpstr>
      <vt:lpstr>Event Horizon Telescope EHT</vt:lpstr>
      <vt:lpstr>Where are intermediate mass Black Holes?</vt:lpstr>
      <vt:lpstr>Tidal disruption of a star by a black hole</vt:lpstr>
      <vt:lpstr>What happens when the star gets disrupted</vt:lpstr>
      <vt:lpstr>PowerPoint Presentation</vt:lpstr>
      <vt:lpstr>AGN or Quasars can exceed the luminosity of its host galaxy by factors of 1000! </vt:lpstr>
      <vt:lpstr>Continuum emission of AGN is emitted from an Accretion disk around central Black Hole</vt:lpstr>
      <vt:lpstr>Seyferts definition of an AGN</vt:lpstr>
      <vt:lpstr>Comparison spectra between NLS1 and BLS1</vt:lpstr>
      <vt:lpstr>And sometimes this variability can be extreme, especially in NLS1s</vt:lpstr>
      <vt:lpstr>NLS1s are AGN in an Early stage</vt:lpstr>
    </vt:vector>
  </TitlesOfParts>
  <Company>Morehead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Holes</dc:title>
  <dc:creator>Dirk Grupe</dc:creator>
  <cp:lastModifiedBy>Kentucky Academy of Science</cp:lastModifiedBy>
  <cp:revision>12</cp:revision>
  <dcterms:created xsi:type="dcterms:W3CDTF">2021-03-11T20:54:43Z</dcterms:created>
  <dcterms:modified xsi:type="dcterms:W3CDTF">2021-03-12T17:54:31Z</dcterms:modified>
</cp:coreProperties>
</file>