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4" r:id="rId4"/>
  </p:sldMasterIdLst>
  <p:notesMasterIdLst>
    <p:notesMasterId r:id="rId17"/>
  </p:notesMasterIdLst>
  <p:sldIdLst>
    <p:sldId id="272" r:id="rId5"/>
    <p:sldId id="267" r:id="rId6"/>
    <p:sldId id="273" r:id="rId7"/>
    <p:sldId id="279" r:id="rId8"/>
    <p:sldId id="274" r:id="rId9"/>
    <p:sldId id="275" r:id="rId10"/>
    <p:sldId id="276" r:id="rId11"/>
    <p:sldId id="277" r:id="rId12"/>
    <p:sldId id="280" r:id="rId13"/>
    <p:sldId id="278" r:id="rId14"/>
    <p:sldId id="281" r:id="rId15"/>
    <p:sldId id="282" r:id="rId16"/>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94660"/>
  </p:normalViewPr>
  <p:slideViewPr>
    <p:cSldViewPr>
      <p:cViewPr varScale="1">
        <p:scale>
          <a:sx n="108" d="100"/>
          <a:sy n="108" d="100"/>
        </p:scale>
        <p:origin x="171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2447E72A-D913-4DC2-9E0A-E520CE8FCC86}" type="datetimeFigureOut">
              <a:rPr lang="en-US" smtClean="0"/>
              <a:pPr/>
              <a:t>3/24/2021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A5D78FC6-CE17-4259-A63C-DDFC12E048FC}" type="slidenum">
              <a:rPr lang="en-US" smtClean="0"/>
              <a:pPr/>
              <a:t>‹#›</a:t>
            </a:fld>
            <a:endParaRPr lang="en-US"/>
          </a:p>
        </p:txBody>
      </p:sp>
    </p:spTree>
    <p:extLst>
      <p:ext uri="{BB962C8B-B14F-4D97-AF65-F5344CB8AC3E}">
        <p14:creationId xmlns:p14="http://schemas.microsoft.com/office/powerpoint/2010/main" val="3066874106"/>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lgn="ctr"/>
            <a:fld id="{743653DA-8BF4-4869-96FE-9BCF43372D46}" type="datetime8">
              <a:rPr lang="en-US" smtClean="0"/>
              <a:pPr algn="ctr"/>
              <a:t>3/24/2021 5:58 PM</a:t>
            </a:fld>
            <a:endParaRPr lang="en-US" sz="2000" dirty="0">
              <a:solidFill>
                <a:srgbClr val="FFFFFF"/>
              </a:solidFill>
            </a:endParaRPr>
          </a:p>
        </p:txBody>
      </p:sp>
      <p:sp>
        <p:nvSpPr>
          <p:cNvPr id="17" name="Footer Placeholder 16"/>
          <p:cNvSpPr>
            <a:spLocks noGrp="1"/>
          </p:cNvSpPr>
          <p:nvPr>
            <p:ph type="ftr" sz="quarter" idx="11"/>
          </p:nvPr>
        </p:nvSpPr>
        <p:spPr>
          <a:xfrm>
            <a:off x="2085393" y="236538"/>
            <a:ext cx="5867400" cy="365125"/>
          </a:xfrm>
          <a:prstGeom prst="rect">
            <a:avLst/>
          </a:prstGeom>
        </p:spPr>
        <p:txBody>
          <a:bodyPr/>
          <a:lstStyle>
            <a:lvl1pPr algn="r">
              <a:defRPr>
                <a:solidFill>
                  <a:schemeClr val="tx2"/>
                </a:solidFill>
              </a:defRPr>
            </a:lvl1pPr>
          </a:lstStyle>
          <a:p>
            <a:pPr algn="r"/>
            <a:endParaRPr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pPr/>
              <a:t>‹#›</a:t>
            </a:fld>
            <a:endParaRPr lang="en-US" dirty="0">
              <a:solidFill>
                <a:schemeClr val="tx2"/>
              </a:solidFill>
            </a:endParaRPr>
          </a:p>
        </p:txBody>
      </p:sp>
      <p:pic>
        <p:nvPicPr>
          <p:cNvPr id="12" name="Picture 11" descr="FASEB-CMYK-Logo-on-Dark.png"/>
          <p:cNvPicPr>
            <a:picLocks noChangeAspect="1"/>
          </p:cNvPicPr>
          <p:nvPr userDrawn="1"/>
        </p:nvPicPr>
        <p:blipFill>
          <a:blip r:embed="rId2" cstate="print"/>
          <a:stretch>
            <a:fillRect/>
          </a:stretch>
        </p:blipFill>
        <p:spPr>
          <a:xfrm>
            <a:off x="2362200" y="2209800"/>
            <a:ext cx="4962525" cy="14954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3816DF-213E-421B-92D3-C068DBB023D6}" type="datetime8">
              <a:rPr lang="en-US" smtClean="0">
                <a:solidFill>
                  <a:schemeClr val="tx2"/>
                </a:solidFill>
              </a:rPr>
              <a:pPr/>
              <a:t>3/24/2021 5:58 PM</a:t>
            </a:fld>
            <a:endParaRPr lang="en-US"/>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chemeClr val="tx2"/>
                </a:solidFill>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chemeClr val="tx2"/>
                </a:solidFill>
              </a:rPr>
              <a:pPr/>
              <a:t>3/24/2021 5:58 PM</a:t>
            </a:fld>
            <a:endParaRPr lang="en-US" dirty="0"/>
          </a:p>
        </p:txBody>
      </p:sp>
      <p:sp>
        <p:nvSpPr>
          <p:cNvPr id="5" name="Footer Placeholder 4"/>
          <p:cNvSpPr>
            <a:spLocks noGrp="1"/>
          </p:cNvSpPr>
          <p:nvPr>
            <p:ph type="ftr" sz="quarter" idx="11"/>
          </p:nvPr>
        </p:nvSpPr>
        <p:spPr>
          <a:xfrm>
            <a:off x="457201" y="6248207"/>
            <a:ext cx="5573483" cy="365125"/>
          </a:xfrm>
          <a:prstGeom prst="rect">
            <a:avLst/>
          </a:prstGeo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chemeClr val="tx2"/>
                </a:solidFill>
              </a: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6858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pPr/>
              <a:t>3/24/2021 5:58 PM</a:t>
            </a:fld>
            <a:endParaRPr lang="en-US" dirty="0"/>
          </a:p>
        </p:txBody>
      </p:sp>
      <p:sp>
        <p:nvSpPr>
          <p:cNvPr id="5" name="Footer Placeholder 4"/>
          <p:cNvSpPr>
            <a:spLocks noGrp="1"/>
          </p:cNvSpPr>
          <p:nvPr>
            <p:ph type="ftr" sz="quarter" idx="11"/>
          </p:nvPr>
        </p:nvSpPr>
        <p:spPr>
          <a:xfrm>
            <a:off x="609600" y="6248206"/>
            <a:ext cx="542108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8" name="Content Placeholder 7"/>
          <p:cNvSpPr>
            <a:spLocks noGrp="1"/>
          </p:cNvSpPr>
          <p:nvPr>
            <p:ph sz="quarter" idx="1"/>
          </p:nvPr>
        </p:nvSpPr>
        <p:spPr>
          <a:xfrm>
            <a:off x="612648" y="1295400"/>
            <a:ext cx="8153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pPr/>
              <a:t>3/24/2021 5:58 PM</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lgn="ctr"/>
            <a:fld id="{1AD93096-5B34-4342-9326-69289CEAE4C2}" type="slidenum">
              <a:rPr lang="en-US" smtClean="0"/>
              <a:pPr algn="ctr"/>
              <a:t>‹#›</a:t>
            </a:fld>
            <a:endParaRPr lang="en-US" sz="2400" dirty="0">
              <a:solidFill>
                <a:srgbClr val="FFFFFF"/>
              </a:solidFill>
            </a:endParaRPr>
          </a:p>
        </p:txBody>
      </p:sp>
      <p:sp>
        <p:nvSpPr>
          <p:cNvPr id="14" name="Footer Placeholder 13"/>
          <p:cNvSpPr>
            <a:spLocks noGrp="1"/>
          </p:cNvSpPr>
          <p:nvPr>
            <p:ph type="ftr" sz="quarter" idx="12"/>
          </p:nvPr>
        </p:nvSpPr>
        <p:spPr>
          <a:xfrm>
            <a:off x="609600" y="6248206"/>
            <a:ext cx="5421083" cy="365125"/>
          </a:xfrm>
          <a:prstGeom prst="rect">
            <a:avLst/>
          </a:prstGeo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pPr/>
              <a:t>3/24/2021 5:58 PM</a:t>
            </a:fld>
            <a:endParaRPr lang="en-US"/>
          </a:p>
        </p:txBody>
      </p:sp>
      <p:sp>
        <p:nvSpPr>
          <p:cNvPr id="10" name="Slide Number Placeholder 9"/>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2" name="Footer Placeholder 11"/>
          <p:cNvSpPr>
            <a:spLocks noGrp="1"/>
          </p:cNvSpPr>
          <p:nvPr>
            <p:ph type="ftr" sz="quarter" idx="17"/>
          </p:nvPr>
        </p:nvSpPr>
        <p:spPr>
          <a:xfrm>
            <a:off x="609600" y="6248206"/>
            <a:ext cx="5421083" cy="365125"/>
          </a:xfrm>
          <a:prstGeom prst="rect">
            <a:avLst/>
          </a:prstGeom>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pPr/>
              <a:t>3/24/2021 5:58 PM</a:t>
            </a:fld>
            <a:endParaRPr lang="en-US"/>
          </a:p>
        </p:txBody>
      </p:sp>
      <p:sp>
        <p:nvSpPr>
          <p:cNvPr id="12" name="Slide Number Placeholder 11"/>
          <p:cNvSpPr>
            <a:spLocks noGrp="1"/>
          </p:cNvSpPr>
          <p:nvPr>
            <p:ph type="sldNum" sz="quarter" idx="16"/>
          </p:nvPr>
        </p:nvSpPr>
        <p:spPr/>
        <p:txBody>
          <a:bodyPr rtlCol="0"/>
          <a:lstStyle/>
          <a:p>
            <a:pPr algn="ctr"/>
            <a:fld id="{1AD93096-5B34-4342-9326-69289CEAE4C2}" type="slidenum">
              <a:rPr lang="en-US" smtClean="0"/>
              <a:pPr algn="ctr"/>
              <a:t>‹#›</a:t>
            </a:fld>
            <a:endParaRPr lang="en-US"/>
          </a:p>
        </p:txBody>
      </p:sp>
      <p:sp>
        <p:nvSpPr>
          <p:cNvPr id="14" name="Footer Placeholder 13"/>
          <p:cNvSpPr>
            <a:spLocks noGrp="1"/>
          </p:cNvSpPr>
          <p:nvPr>
            <p:ph type="ftr" sz="quarter" idx="17"/>
          </p:nvPr>
        </p:nvSpPr>
        <p:spPr>
          <a:xfrm>
            <a:off x="609600" y="6248206"/>
            <a:ext cx="5421083" cy="365125"/>
          </a:xfrm>
          <a:prstGeom prst="rect">
            <a:avLst/>
          </a:prstGeom>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83C494-2A87-468C-A21B-CB14FB9ABB00}" type="datetime8">
              <a:rPr lang="en-US" smtClean="0"/>
              <a:pPr/>
              <a:t>3/24/2021 5:58 PM</a:t>
            </a:fld>
            <a:endParaRPr lang="en-US"/>
          </a:p>
        </p:txBody>
      </p:sp>
      <p:sp>
        <p:nvSpPr>
          <p:cNvPr id="4" name="Footer Placeholder 3"/>
          <p:cNvSpPr>
            <a:spLocks noGrp="1"/>
          </p:cNvSpPr>
          <p:nvPr>
            <p:ph type="ftr" sz="quarter" idx="11"/>
          </p:nvPr>
        </p:nvSpPr>
        <p:spPr>
          <a:xfrm>
            <a:off x="609600" y="6248206"/>
            <a:ext cx="5421083"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pPr/>
              <a:t>3/24/2021 5:58 PM</a:t>
            </a:fld>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pPr/>
              <a:t>‹#›</a:t>
            </a:fld>
            <a:endParaRPr lang="en-US" dirty="0">
              <a:solidFill>
                <a:schemeClr val="tx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pPr/>
              <a:t>3/24/2021 5:58 PM</a:t>
            </a:fld>
            <a:endParaRPr lang="en-US"/>
          </a:p>
        </p:txBody>
      </p:sp>
      <p:sp>
        <p:nvSpPr>
          <p:cNvPr id="6" name="Footer Placeholder 5"/>
          <p:cNvSpPr>
            <a:spLocks noGrp="1"/>
          </p:cNvSpPr>
          <p:nvPr>
            <p:ph type="ftr" sz="quarter" idx="11"/>
          </p:nvPr>
        </p:nvSpPr>
        <p:spPr>
          <a:xfrm>
            <a:off x="609600" y="6248206"/>
            <a:ext cx="5421083"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solidFill>
                <a:srgbClr val="FFFFFF"/>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pPr/>
              <a:t>3/24/2021 5:58 PM</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lgn="ctr"/>
            <a:fld id="{1AD93096-5B34-4342-9326-69289CEAE4C2}" type="slidenum">
              <a:rPr lang="en-US" smtClean="0"/>
              <a:pPr algn="ctr"/>
              <a:t>‹#›</a:t>
            </a:fld>
            <a:endParaRPr lang="en-US" sz="2800" dirty="0"/>
          </a:p>
        </p:txBody>
      </p:sp>
      <p:sp>
        <p:nvSpPr>
          <p:cNvPr id="14" name="Footer Placeholder 13"/>
          <p:cNvSpPr>
            <a:spLocks noGrp="1"/>
          </p:cNvSpPr>
          <p:nvPr>
            <p:ph type="ftr" sz="quarter" idx="12"/>
          </p:nvPr>
        </p:nvSpPr>
        <p:spPr>
          <a:xfrm>
            <a:off x="1600200" y="6248206"/>
            <a:ext cx="4572000" cy="365125"/>
          </a:xfrm>
          <a:prstGeom prst="rect">
            <a:avLst/>
          </a:prstGeo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a:t>Click icon to add picture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685800"/>
          </a:xfrm>
          <a:prstGeom prst="rect">
            <a:avLst/>
          </a:prstGeom>
        </p:spPr>
        <p:txBody>
          <a:bodyPr vert="horz" anchor="ctr">
            <a:normAutofit/>
          </a:bodyPr>
          <a:lstStyle/>
          <a:p>
            <a:r>
              <a:rPr lang="en-US" dirty="0"/>
              <a:t>Click to edit Master title style</a:t>
            </a:r>
          </a:p>
        </p:txBody>
      </p:sp>
      <p:sp>
        <p:nvSpPr>
          <p:cNvPr id="13" name="Text Placeholder 12"/>
          <p:cNvSpPr>
            <a:spLocks noGrp="1"/>
          </p:cNvSpPr>
          <p:nvPr>
            <p:ph type="body" idx="1"/>
          </p:nvPr>
        </p:nvSpPr>
        <p:spPr>
          <a:xfrm>
            <a:off x="612648" y="1295400"/>
            <a:ext cx="8153400" cy="4831080"/>
          </a:xfrm>
          <a:prstGeom prst="rect">
            <a:avLst/>
          </a:prstGeom>
        </p:spPr>
        <p:txBody>
          <a:bodyPr vert="horz">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 y="63246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chemeClr val="tx2"/>
                </a:solidFill>
              </a:rPr>
              <a:pPr/>
              <a:t>3/24/2021 5:58 PM</a:t>
            </a:fld>
            <a:endParaRPr lang="en-US" sz="1400" dirty="0">
              <a:solidFill>
                <a:schemeClr val="tx2"/>
              </a:solidFill>
            </a:endParaRPr>
          </a:p>
        </p:txBody>
      </p:sp>
      <p:sp>
        <p:nvSpPr>
          <p:cNvPr id="8" name="Rectangle 7"/>
          <p:cNvSpPr/>
          <p:nvPr/>
        </p:nvSpPr>
        <p:spPr>
          <a:xfrm>
            <a:off x="0" y="91440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Rectangle 8"/>
          <p:cNvSpPr/>
          <p:nvPr/>
        </p:nvSpPr>
        <p:spPr>
          <a:xfrm>
            <a:off x="590550" y="922338"/>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3" name="Slide Number Placeholder 22"/>
          <p:cNvSpPr>
            <a:spLocks noGrp="1"/>
          </p:cNvSpPr>
          <p:nvPr>
            <p:ph type="sldNum" sz="quarter" idx="4"/>
          </p:nvPr>
        </p:nvSpPr>
        <p:spPr>
          <a:xfrm>
            <a:off x="0" y="914400"/>
            <a:ext cx="533400" cy="244476"/>
          </a:xfrm>
          <a:prstGeom prst="rect">
            <a:avLst/>
          </a:prstGeom>
        </p:spPr>
        <p:txBody>
          <a:bodyPr vert="horz" anchor="ctr" anchorCtr="0">
            <a:normAutofit/>
          </a:bodyPr>
          <a:lstStyle>
            <a:lvl1pPr algn="ctr">
              <a:defRPr sz="1400" b="1">
                <a:solidFill>
                  <a:srgbClr val="FFFFFF"/>
                </a:solidFill>
              </a:defRPr>
            </a:lvl1pPr>
          </a:lstStyle>
          <a:p>
            <a:pPr algn="ctr"/>
            <a:fld id="{72AC53DF-4216-466D-99A7-94400E6C2A25}" type="slidenum">
              <a:rPr lang="en-US" sz="1200" smtClean="0">
                <a:solidFill>
                  <a:schemeClr val="tx2"/>
                </a:solidFill>
              </a:rPr>
              <a:pPr algn="ctr"/>
              <a:t>‹#›</a:t>
            </a:fld>
            <a:endParaRPr lang="en-US" sz="1400" b="1" dirty="0">
              <a:solidFill>
                <a:srgbClr val="FFFFFF"/>
              </a:solidFill>
            </a:endParaRPr>
          </a:p>
        </p:txBody>
      </p:sp>
      <p:pic>
        <p:nvPicPr>
          <p:cNvPr id="10" name="Picture 9" descr="FASEB CMYK Logo for email sig.jpg"/>
          <p:cNvPicPr>
            <a:picLocks noChangeAspect="1"/>
          </p:cNvPicPr>
          <p:nvPr userDrawn="1"/>
        </p:nvPicPr>
        <p:blipFill>
          <a:blip r:embed="rId13" cstate="print"/>
          <a:stretch>
            <a:fillRect/>
          </a:stretch>
        </p:blipFill>
        <p:spPr>
          <a:xfrm>
            <a:off x="7239000" y="6248400"/>
            <a:ext cx="1524000" cy="449072"/>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aseb.org/Viewer/type/statefactsheet/id/181/nocache/637523485392764855?Name=Federal-Research-Funding-in-Kentucky.pdf" TargetMode="External"/><Relationship Id="rId3" Type="http://schemas.openxmlformats.org/officeDocument/2006/relationships/hyperlink" Target="https://www.faseb.org/Portals/0/OPA%20Pdfs/OPA_Funding%20Brochure%202022.pdf?ver=44qqL072WMIBpuXKSyyW5g%3d%3d" TargetMode="External"/><Relationship Id="rId7" Type="http://schemas.openxmlformats.org/officeDocument/2006/relationships/image" Target="../media/image10.png"/><Relationship Id="rId2" Type="http://schemas.openxmlformats.org/officeDocument/2006/relationships/hyperlink" Target="https://www.faseb.org/Science-Policy-and-Advocacy/Become-an-Advocate/Advocacy-Tool-Kit"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faseb.org/Viewer/type/statefactsheet/id/180/nocache/637523485392764855?Name=Value-of-NIH-Funding-in-Kentucky.pdf" TargetMode="External"/><Relationship Id="rId4" Type="http://schemas.openxmlformats.org/officeDocument/2006/relationships/image" Target="../media/image8.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yseger@faseb.org"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AAA1AB9-7DDC-44F4-A3FD-01DDFB4A9222}"/>
              </a:ext>
            </a:extLst>
          </p:cNvPr>
          <p:cNvSpPr>
            <a:spLocks noGrp="1"/>
          </p:cNvSpPr>
          <p:nvPr>
            <p:ph type="ctrTitle"/>
          </p:nvPr>
        </p:nvSpPr>
        <p:spPr>
          <a:xfrm>
            <a:off x="914400" y="3810000"/>
            <a:ext cx="7315200" cy="1828800"/>
          </a:xfrm>
        </p:spPr>
        <p:txBody>
          <a:bodyPr>
            <a:noAutofit/>
          </a:bodyPr>
          <a:lstStyle/>
          <a:p>
            <a:pPr algn="ctr"/>
            <a:r>
              <a:rPr lang="en-US" sz="3200" b="1" dirty="0">
                <a:solidFill>
                  <a:schemeClr val="accent2"/>
                </a:solidFill>
              </a:rPr>
              <a:t>Political Climate Change:</a:t>
            </a:r>
            <a:r>
              <a:rPr lang="en-US" sz="2800" dirty="0">
                <a:solidFill>
                  <a:schemeClr val="accent2"/>
                </a:solidFill>
              </a:rPr>
              <a:t> </a:t>
            </a:r>
            <a:r>
              <a:rPr lang="en-US" sz="3200" dirty="0"/>
              <a:t>Opportunities and Challenges for the Scientific Community</a:t>
            </a:r>
          </a:p>
        </p:txBody>
      </p:sp>
      <p:sp>
        <p:nvSpPr>
          <p:cNvPr id="8" name="Subtitle 2">
            <a:extLst>
              <a:ext uri="{FF2B5EF4-FFF2-40B4-BE49-F238E27FC236}">
                <a16:creationId xmlns:a16="http://schemas.microsoft.com/office/drawing/2014/main" id="{FEDFC7A7-7F5B-4F80-B2FE-50579B53B764}"/>
              </a:ext>
            </a:extLst>
          </p:cNvPr>
          <p:cNvSpPr>
            <a:spLocks noGrp="1"/>
          </p:cNvSpPr>
          <p:nvPr>
            <p:ph type="subTitle" idx="1"/>
          </p:nvPr>
        </p:nvSpPr>
        <p:spPr>
          <a:xfrm>
            <a:off x="2438400" y="6050037"/>
            <a:ext cx="6629400" cy="685800"/>
          </a:xfrm>
        </p:spPr>
        <p:txBody>
          <a:bodyPr>
            <a:normAutofit fontScale="77500" lnSpcReduction="20000"/>
          </a:bodyPr>
          <a:lstStyle/>
          <a:p>
            <a:r>
              <a:rPr lang="en-US" dirty="0"/>
              <a:t>Yvette R. Seger, PhD</a:t>
            </a:r>
          </a:p>
          <a:p>
            <a:r>
              <a:rPr lang="en-US" dirty="0"/>
              <a:t>Director of Science Policy, FASEB</a:t>
            </a:r>
          </a:p>
        </p:txBody>
      </p:sp>
    </p:spTree>
    <p:extLst>
      <p:ext uri="{BB962C8B-B14F-4D97-AF65-F5344CB8AC3E}">
        <p14:creationId xmlns:p14="http://schemas.microsoft.com/office/powerpoint/2010/main" val="85923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6482-0033-4E16-8A0A-E2E463ACBE1A}"/>
              </a:ext>
            </a:extLst>
          </p:cNvPr>
          <p:cNvSpPr>
            <a:spLocks noGrp="1"/>
          </p:cNvSpPr>
          <p:nvPr>
            <p:ph type="title"/>
          </p:nvPr>
        </p:nvSpPr>
        <p:spPr/>
        <p:txBody>
          <a:bodyPr>
            <a:normAutofit/>
          </a:bodyPr>
          <a:lstStyle/>
          <a:p>
            <a:r>
              <a:rPr lang="en-US" sz="3200" b="1" dirty="0"/>
              <a:t>Engage!</a:t>
            </a:r>
          </a:p>
        </p:txBody>
      </p:sp>
      <p:sp>
        <p:nvSpPr>
          <p:cNvPr id="3" name="Content Placeholder 2">
            <a:extLst>
              <a:ext uri="{FF2B5EF4-FFF2-40B4-BE49-F238E27FC236}">
                <a16:creationId xmlns:a16="http://schemas.microsoft.com/office/drawing/2014/main" id="{0811AC1E-0C73-4D81-9202-4C5A8A9F7D8C}"/>
              </a:ext>
            </a:extLst>
          </p:cNvPr>
          <p:cNvSpPr>
            <a:spLocks noGrp="1"/>
          </p:cNvSpPr>
          <p:nvPr>
            <p:ph sz="quarter" idx="1"/>
          </p:nvPr>
        </p:nvSpPr>
        <p:spPr/>
        <p:txBody>
          <a:bodyPr>
            <a:normAutofit/>
          </a:bodyPr>
          <a:lstStyle/>
          <a:p>
            <a:r>
              <a:rPr lang="en-US" sz="2600" b="1" dirty="0"/>
              <a:t>But I’ve never done this before!</a:t>
            </a:r>
          </a:p>
          <a:p>
            <a:pPr lvl="1"/>
            <a:r>
              <a:rPr lang="en-US" sz="2300" dirty="0"/>
              <a:t>Many advocacy tool-kits and resources are available</a:t>
            </a:r>
          </a:p>
          <a:p>
            <a:pPr lvl="2"/>
            <a:r>
              <a:rPr lang="en-US" sz="2000" dirty="0">
                <a:hlinkClick r:id="rId2"/>
              </a:rPr>
              <a:t>FASEB Advocacy Tool-Kit</a:t>
            </a:r>
            <a:endParaRPr lang="en-US" sz="2000" dirty="0"/>
          </a:p>
          <a:p>
            <a:pPr marL="0" indent="0">
              <a:buNone/>
            </a:pPr>
            <a:endParaRPr lang="en-US" sz="2600" b="1" dirty="0"/>
          </a:p>
          <a:p>
            <a:pPr marL="0" indent="0">
              <a:buNone/>
            </a:pPr>
            <a:endParaRPr lang="en-US" sz="2600" b="1" dirty="0"/>
          </a:p>
          <a:p>
            <a:pPr marL="0" indent="0">
              <a:buNone/>
            </a:pPr>
            <a:endParaRPr lang="en-US" sz="2600" b="1" dirty="0"/>
          </a:p>
          <a:p>
            <a:endParaRPr lang="en-US" sz="2600" b="1" dirty="0"/>
          </a:p>
          <a:p>
            <a:pPr marL="685800" lvl="2" indent="0">
              <a:buNone/>
            </a:pPr>
            <a:endParaRPr lang="en-US" sz="2000" b="1" dirty="0"/>
          </a:p>
          <a:p>
            <a:pPr lvl="2"/>
            <a:r>
              <a:rPr lang="en-US" sz="2000" dirty="0"/>
              <a:t>Many professional societies host advocacy events specific for early-career researchers</a:t>
            </a:r>
          </a:p>
          <a:p>
            <a:endParaRPr lang="en-US" sz="2600" dirty="0"/>
          </a:p>
        </p:txBody>
      </p:sp>
      <p:grpSp>
        <p:nvGrpSpPr>
          <p:cNvPr id="14" name="Group 13">
            <a:extLst>
              <a:ext uri="{FF2B5EF4-FFF2-40B4-BE49-F238E27FC236}">
                <a16:creationId xmlns:a16="http://schemas.microsoft.com/office/drawing/2014/main" id="{6D551ABD-AA18-4E50-AE33-F2288737F97D}"/>
              </a:ext>
            </a:extLst>
          </p:cNvPr>
          <p:cNvGrpSpPr/>
          <p:nvPr/>
        </p:nvGrpSpPr>
        <p:grpSpPr>
          <a:xfrm>
            <a:off x="1905000" y="2819400"/>
            <a:ext cx="5630952" cy="1892724"/>
            <a:chOff x="1905000" y="2819400"/>
            <a:chExt cx="5630952" cy="1892724"/>
          </a:xfrm>
        </p:grpSpPr>
        <p:pic>
          <p:nvPicPr>
            <p:cNvPr id="5" name="Picture 4">
              <a:hlinkClick r:id="rId3"/>
              <a:extLst>
                <a:ext uri="{FF2B5EF4-FFF2-40B4-BE49-F238E27FC236}">
                  <a16:creationId xmlns:a16="http://schemas.microsoft.com/office/drawing/2014/main" id="{58762FB3-73F9-4C61-9250-487AD26B3769}"/>
                </a:ext>
              </a:extLst>
            </p:cNvPr>
            <p:cNvPicPr>
              <a:picLocks noChangeAspect="1"/>
            </p:cNvPicPr>
            <p:nvPr/>
          </p:nvPicPr>
          <p:blipFill>
            <a:blip r:embed="rId4"/>
            <a:stretch>
              <a:fillRect/>
            </a:stretch>
          </p:blipFill>
          <p:spPr>
            <a:xfrm>
              <a:off x="1905000" y="2854474"/>
              <a:ext cx="828998" cy="1857650"/>
            </a:xfrm>
            <a:prstGeom prst="rect">
              <a:avLst/>
            </a:prstGeom>
            <a:ln>
              <a:solidFill>
                <a:srgbClr val="000000"/>
              </a:solidFill>
            </a:ln>
          </p:spPr>
        </p:pic>
        <p:pic>
          <p:nvPicPr>
            <p:cNvPr id="7" name="Picture 6">
              <a:hlinkClick r:id="rId5"/>
              <a:extLst>
                <a:ext uri="{FF2B5EF4-FFF2-40B4-BE49-F238E27FC236}">
                  <a16:creationId xmlns:a16="http://schemas.microsoft.com/office/drawing/2014/main" id="{EFA4871C-306D-4ABF-A0BE-D7A740EC25BB}"/>
                </a:ext>
              </a:extLst>
            </p:cNvPr>
            <p:cNvPicPr>
              <a:picLocks noChangeAspect="1"/>
            </p:cNvPicPr>
            <p:nvPr/>
          </p:nvPicPr>
          <p:blipFill>
            <a:blip r:embed="rId6"/>
            <a:stretch>
              <a:fillRect/>
            </a:stretch>
          </p:blipFill>
          <p:spPr>
            <a:xfrm>
              <a:off x="3048000" y="2826058"/>
              <a:ext cx="1439952" cy="1881627"/>
            </a:xfrm>
            <a:prstGeom prst="rect">
              <a:avLst/>
            </a:prstGeom>
          </p:spPr>
        </p:pic>
        <p:pic>
          <p:nvPicPr>
            <p:cNvPr id="11" name="Picture 10">
              <a:extLst>
                <a:ext uri="{FF2B5EF4-FFF2-40B4-BE49-F238E27FC236}">
                  <a16:creationId xmlns:a16="http://schemas.microsoft.com/office/drawing/2014/main" id="{50D3A663-C275-410C-A806-1D124FBC5F98}"/>
                </a:ext>
              </a:extLst>
            </p:cNvPr>
            <p:cNvPicPr>
              <a:picLocks noChangeAspect="1"/>
            </p:cNvPicPr>
            <p:nvPr/>
          </p:nvPicPr>
          <p:blipFill>
            <a:blip r:embed="rId7"/>
            <a:stretch>
              <a:fillRect/>
            </a:stretch>
          </p:blipFill>
          <p:spPr>
            <a:xfrm>
              <a:off x="4572000" y="2819400"/>
              <a:ext cx="1439952" cy="1870748"/>
            </a:xfrm>
            <a:prstGeom prst="rect">
              <a:avLst/>
            </a:prstGeom>
          </p:spPr>
        </p:pic>
        <p:pic>
          <p:nvPicPr>
            <p:cNvPr id="13" name="Picture 12">
              <a:hlinkClick r:id="rId8"/>
              <a:extLst>
                <a:ext uri="{FF2B5EF4-FFF2-40B4-BE49-F238E27FC236}">
                  <a16:creationId xmlns:a16="http://schemas.microsoft.com/office/drawing/2014/main" id="{9B2037E6-B10D-425D-89D9-8E755B71F8C1}"/>
                </a:ext>
              </a:extLst>
            </p:cNvPr>
            <p:cNvPicPr>
              <a:picLocks noChangeAspect="1"/>
            </p:cNvPicPr>
            <p:nvPr/>
          </p:nvPicPr>
          <p:blipFill>
            <a:blip r:embed="rId9"/>
            <a:stretch>
              <a:fillRect/>
            </a:stretch>
          </p:blipFill>
          <p:spPr>
            <a:xfrm>
              <a:off x="6096000" y="2822885"/>
              <a:ext cx="1439952" cy="1867263"/>
            </a:xfrm>
            <a:prstGeom prst="rect">
              <a:avLst/>
            </a:prstGeom>
          </p:spPr>
        </p:pic>
      </p:grpSp>
    </p:spTree>
    <p:extLst>
      <p:ext uri="{BB962C8B-B14F-4D97-AF65-F5344CB8AC3E}">
        <p14:creationId xmlns:p14="http://schemas.microsoft.com/office/powerpoint/2010/main" val="2355674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5C74-84FA-435E-9201-643E52617F7F}"/>
              </a:ext>
            </a:extLst>
          </p:cNvPr>
          <p:cNvSpPr>
            <a:spLocks noGrp="1"/>
          </p:cNvSpPr>
          <p:nvPr>
            <p:ph type="title"/>
          </p:nvPr>
        </p:nvSpPr>
        <p:spPr/>
        <p:txBody>
          <a:bodyPr>
            <a:normAutofit/>
          </a:bodyPr>
          <a:lstStyle/>
          <a:p>
            <a:r>
              <a:rPr lang="en-US" sz="3200" b="1" dirty="0"/>
              <a:t>Keep in mind…</a:t>
            </a:r>
          </a:p>
        </p:txBody>
      </p:sp>
      <p:sp>
        <p:nvSpPr>
          <p:cNvPr id="3" name="Content Placeholder 2">
            <a:extLst>
              <a:ext uri="{FF2B5EF4-FFF2-40B4-BE49-F238E27FC236}">
                <a16:creationId xmlns:a16="http://schemas.microsoft.com/office/drawing/2014/main" id="{20C73F46-4042-4325-9C30-0362A9EF7090}"/>
              </a:ext>
            </a:extLst>
          </p:cNvPr>
          <p:cNvSpPr>
            <a:spLocks noGrp="1"/>
          </p:cNvSpPr>
          <p:nvPr>
            <p:ph sz="quarter" idx="1"/>
          </p:nvPr>
        </p:nvSpPr>
        <p:spPr/>
        <p:txBody>
          <a:bodyPr/>
          <a:lstStyle/>
          <a:p>
            <a:r>
              <a:rPr lang="en-US" sz="2600" b="1" dirty="0"/>
              <a:t>The most effective advocacy starts at home</a:t>
            </a:r>
          </a:p>
          <a:p>
            <a:pPr lvl="1"/>
            <a:r>
              <a:rPr lang="en-US" sz="2300" dirty="0"/>
              <a:t>Community/institutional events</a:t>
            </a:r>
          </a:p>
          <a:p>
            <a:pPr lvl="1"/>
            <a:r>
              <a:rPr lang="en-US" sz="2300" dirty="0"/>
              <a:t>Congressional Town Halls</a:t>
            </a:r>
          </a:p>
          <a:p>
            <a:pPr lvl="1"/>
            <a:r>
              <a:rPr lang="en-US" sz="2300" dirty="0"/>
              <a:t>Letters to the Editor/Blogs</a:t>
            </a:r>
          </a:p>
          <a:p>
            <a:pPr lvl="1"/>
            <a:endParaRPr lang="en-US" sz="2300" dirty="0"/>
          </a:p>
          <a:p>
            <a:r>
              <a:rPr lang="en-US" sz="2600" b="1" dirty="0"/>
              <a:t>Persistency is key!</a:t>
            </a:r>
          </a:p>
          <a:p>
            <a:pPr marL="0" indent="0">
              <a:buNone/>
            </a:pPr>
            <a:endParaRPr lang="en-US" dirty="0"/>
          </a:p>
        </p:txBody>
      </p:sp>
    </p:spTree>
    <p:extLst>
      <p:ext uri="{BB962C8B-B14F-4D97-AF65-F5344CB8AC3E}">
        <p14:creationId xmlns:p14="http://schemas.microsoft.com/office/powerpoint/2010/main" val="2440336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95085-C7EC-48DB-AE0E-1B4BF86BD536}"/>
              </a:ext>
            </a:extLst>
          </p:cNvPr>
          <p:cNvSpPr>
            <a:spLocks noGrp="1"/>
          </p:cNvSpPr>
          <p:nvPr>
            <p:ph type="body" idx="1"/>
          </p:nvPr>
        </p:nvSpPr>
        <p:spPr/>
        <p:txBody>
          <a:bodyPr/>
          <a:lstStyle/>
          <a:p>
            <a:r>
              <a:rPr lang="en-US" dirty="0">
                <a:solidFill>
                  <a:schemeClr val="tx1"/>
                </a:solidFill>
              </a:rPr>
              <a:t>Contact Me:</a:t>
            </a:r>
          </a:p>
          <a:p>
            <a:r>
              <a:rPr lang="en-US" dirty="0">
                <a:solidFill>
                  <a:schemeClr val="tx1"/>
                </a:solidFill>
                <a:hlinkClick r:id="rId2"/>
              </a:rPr>
              <a:t>yseger@faseb.org</a:t>
            </a:r>
            <a:r>
              <a:rPr lang="en-US" dirty="0">
                <a:solidFill>
                  <a:schemeClr val="tx1"/>
                </a:solidFill>
              </a:rPr>
              <a:t> </a:t>
            </a:r>
          </a:p>
          <a:p>
            <a:endParaRPr lang="en-US" dirty="0"/>
          </a:p>
        </p:txBody>
      </p:sp>
      <p:sp>
        <p:nvSpPr>
          <p:cNvPr id="4" name="Title 3">
            <a:extLst>
              <a:ext uri="{FF2B5EF4-FFF2-40B4-BE49-F238E27FC236}">
                <a16:creationId xmlns:a16="http://schemas.microsoft.com/office/drawing/2014/main" id="{8BD3AD30-17A2-40ED-BD3B-914A07914459}"/>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424125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685800"/>
          </a:xfrm>
        </p:spPr>
        <p:txBody>
          <a:bodyPr>
            <a:normAutofit/>
          </a:bodyPr>
          <a:lstStyle/>
          <a:p>
            <a:r>
              <a:rPr lang="en-US" sz="3200" b="1" dirty="0">
                <a:solidFill>
                  <a:schemeClr val="tx1"/>
                </a:solidFill>
              </a:rPr>
              <a:t>Understatement of the Year</a:t>
            </a:r>
          </a:p>
        </p:txBody>
      </p:sp>
      <p:sp>
        <p:nvSpPr>
          <p:cNvPr id="6" name="Content Placeholder 5">
            <a:extLst>
              <a:ext uri="{FF2B5EF4-FFF2-40B4-BE49-F238E27FC236}">
                <a16:creationId xmlns:a16="http://schemas.microsoft.com/office/drawing/2014/main" id="{BC6809F9-531E-416B-940E-3E08A36FFAF5}"/>
              </a:ext>
            </a:extLst>
          </p:cNvPr>
          <p:cNvSpPr>
            <a:spLocks noGrp="1"/>
          </p:cNvSpPr>
          <p:nvPr>
            <p:ph sz="quarter" idx="1"/>
          </p:nvPr>
        </p:nvSpPr>
        <p:spPr>
          <a:xfrm>
            <a:off x="152400" y="1295400"/>
            <a:ext cx="8613648" cy="4800600"/>
          </a:xfrm>
        </p:spPr>
        <p:txBody>
          <a:bodyPr>
            <a:normAutofit/>
          </a:bodyPr>
          <a:lstStyle/>
          <a:p>
            <a:pPr marL="0" indent="0">
              <a:buNone/>
            </a:pPr>
            <a:endParaRPr lang="en-US" sz="1800" dirty="0"/>
          </a:p>
          <a:p>
            <a:pPr marL="0" indent="0">
              <a:buNone/>
            </a:pPr>
            <a:endParaRPr lang="en-US" sz="1800" dirty="0"/>
          </a:p>
        </p:txBody>
      </p:sp>
      <p:sp>
        <p:nvSpPr>
          <p:cNvPr id="4" name="TextBox 3">
            <a:extLst>
              <a:ext uri="{FF2B5EF4-FFF2-40B4-BE49-F238E27FC236}">
                <a16:creationId xmlns:a16="http://schemas.microsoft.com/office/drawing/2014/main" id="{15DAD8C5-A045-4DA6-ABFB-C18850048AAA}"/>
              </a:ext>
            </a:extLst>
          </p:cNvPr>
          <p:cNvSpPr txBox="1"/>
          <p:nvPr/>
        </p:nvSpPr>
        <p:spPr>
          <a:xfrm>
            <a:off x="2400300" y="2828835"/>
            <a:ext cx="4343400" cy="1815882"/>
          </a:xfrm>
          <a:prstGeom prst="rect">
            <a:avLst/>
          </a:prstGeom>
          <a:noFill/>
        </p:spPr>
        <p:txBody>
          <a:bodyPr wrap="square" rtlCol="0">
            <a:spAutoFit/>
          </a:bodyPr>
          <a:lstStyle/>
          <a:p>
            <a:pPr algn="ctr"/>
            <a:r>
              <a:rPr lang="en-US" sz="2800" b="1" dirty="0">
                <a:solidFill>
                  <a:srgbClr val="000000"/>
                </a:solidFill>
              </a:rPr>
              <a:t>“The scientific community has faced a few challenges over the past decade.”</a:t>
            </a:r>
          </a:p>
        </p:txBody>
      </p:sp>
      <p:sp>
        <p:nvSpPr>
          <p:cNvPr id="9" name="Rectangle 8">
            <a:extLst>
              <a:ext uri="{FF2B5EF4-FFF2-40B4-BE49-F238E27FC236}">
                <a16:creationId xmlns:a16="http://schemas.microsoft.com/office/drawing/2014/main" id="{75FF54E4-333C-4BD2-84C8-6838A7DF9F78}"/>
              </a:ext>
            </a:extLst>
          </p:cNvPr>
          <p:cNvSpPr/>
          <p:nvPr/>
        </p:nvSpPr>
        <p:spPr>
          <a:xfrm>
            <a:off x="6139813" y="4466272"/>
            <a:ext cx="2703345" cy="1077218"/>
          </a:xfrm>
          <a:prstGeom prst="rect">
            <a:avLst/>
          </a:prstGeom>
          <a:noFill/>
        </p:spPr>
        <p:txBody>
          <a:bodyPr wrap="square" lIns="91440" tIns="45720" rIns="91440" bIns="45720">
            <a:spAutoFit/>
          </a:bodyPr>
          <a:lstStyle/>
          <a:p>
            <a:pPr algn="ctr"/>
            <a:r>
              <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Flat Federal Budgets</a:t>
            </a:r>
          </a:p>
        </p:txBody>
      </p:sp>
      <p:sp>
        <p:nvSpPr>
          <p:cNvPr id="10" name="Rectangle 9">
            <a:extLst>
              <a:ext uri="{FF2B5EF4-FFF2-40B4-BE49-F238E27FC236}">
                <a16:creationId xmlns:a16="http://schemas.microsoft.com/office/drawing/2014/main" id="{A0C3C05D-0173-40E5-A4BB-80167CC76804}"/>
              </a:ext>
            </a:extLst>
          </p:cNvPr>
          <p:cNvSpPr/>
          <p:nvPr/>
        </p:nvSpPr>
        <p:spPr>
          <a:xfrm>
            <a:off x="6448573" y="5481935"/>
            <a:ext cx="2085827" cy="461665"/>
          </a:xfrm>
          <a:prstGeom prst="rect">
            <a:avLst/>
          </a:prstGeom>
          <a:noFill/>
        </p:spPr>
        <p:txBody>
          <a:bodyPr wrap="none" lIns="91440" tIns="45720" rIns="91440" bIns="45720">
            <a:spAutoFit/>
          </a:bodyPr>
          <a:lstStyle/>
          <a:p>
            <a:pPr algn="ctr"/>
            <a:r>
              <a:rPr lang="en-US" sz="2400" dirty="0">
                <a:ln w="0"/>
                <a:solidFill>
                  <a:srgbClr val="C00000"/>
                </a:solidFill>
                <a:effectLst>
                  <a:reflection blurRad="6350" stA="53000" endA="300" endPos="35500" dir="5400000" sy="-90000" algn="bl" rotWithShape="0"/>
                </a:effectLst>
              </a:rPr>
              <a:t>Sequestration</a:t>
            </a:r>
            <a:endParaRPr lang="en-US" sz="2400" b="0" cap="none" spc="0" dirty="0">
              <a:ln w="0"/>
              <a:solidFill>
                <a:srgbClr val="C00000"/>
              </a:solidFill>
              <a:effectLst>
                <a:reflection blurRad="6350" stA="53000" endA="300" endPos="35500" dir="5400000" sy="-90000" algn="bl" rotWithShape="0"/>
              </a:effectLst>
            </a:endParaRPr>
          </a:p>
        </p:txBody>
      </p:sp>
      <p:sp>
        <p:nvSpPr>
          <p:cNvPr id="11" name="Rectangle 10">
            <a:extLst>
              <a:ext uri="{FF2B5EF4-FFF2-40B4-BE49-F238E27FC236}">
                <a16:creationId xmlns:a16="http://schemas.microsoft.com/office/drawing/2014/main" id="{75177A93-98D6-4BD9-9C42-42BCF36FA193}"/>
              </a:ext>
            </a:extLst>
          </p:cNvPr>
          <p:cNvSpPr/>
          <p:nvPr/>
        </p:nvSpPr>
        <p:spPr>
          <a:xfrm rot="1572699">
            <a:off x="236898" y="4269089"/>
            <a:ext cx="2983509" cy="1077218"/>
          </a:xfrm>
          <a:prstGeom prst="rect">
            <a:avLst/>
          </a:prstGeom>
          <a:noFill/>
        </p:spPr>
        <p:txBody>
          <a:bodyPr wrap="non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Challenges to </a:t>
            </a:r>
          </a:p>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Peer Review</a:t>
            </a:r>
          </a:p>
        </p:txBody>
      </p:sp>
      <p:sp>
        <p:nvSpPr>
          <p:cNvPr id="13" name="Rectangle 12">
            <a:extLst>
              <a:ext uri="{FF2B5EF4-FFF2-40B4-BE49-F238E27FC236}">
                <a16:creationId xmlns:a16="http://schemas.microsoft.com/office/drawing/2014/main" id="{D9E027A2-8934-436C-B317-2060A7B474E2}"/>
              </a:ext>
            </a:extLst>
          </p:cNvPr>
          <p:cNvSpPr/>
          <p:nvPr/>
        </p:nvSpPr>
        <p:spPr>
          <a:xfrm>
            <a:off x="2965043" y="1219200"/>
            <a:ext cx="5411481"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Growing Workforce</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14" name="Rectangle 13">
            <a:extLst>
              <a:ext uri="{FF2B5EF4-FFF2-40B4-BE49-F238E27FC236}">
                <a16:creationId xmlns:a16="http://schemas.microsoft.com/office/drawing/2014/main" id="{1A20987D-D52E-4D45-BC57-650DD74A79E2}"/>
              </a:ext>
            </a:extLst>
          </p:cNvPr>
          <p:cNvSpPr/>
          <p:nvPr/>
        </p:nvSpPr>
        <p:spPr>
          <a:xfrm>
            <a:off x="5187353" y="1828800"/>
            <a:ext cx="3573414" cy="954107"/>
          </a:xfrm>
          <a:prstGeom prst="rect">
            <a:avLst/>
          </a:prstGeom>
          <a:noFill/>
        </p:spPr>
        <p:txBody>
          <a:bodyPr wrap="none" lIns="91440" tIns="45720" rIns="91440" bIns="45720">
            <a:spAutoFit/>
          </a:bodyPr>
          <a:lstStyle/>
          <a:p>
            <a:pPr algn="ct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Limited Number of </a:t>
            </a:r>
          </a:p>
          <a:p>
            <a:pPr algn="ctr"/>
            <a:r>
              <a:rPr lang="en-US" sz="2800" b="1" spc="50" dirty="0">
                <a:ln w="9525" cmpd="sng">
                  <a:solidFill>
                    <a:schemeClr val="accent1"/>
                  </a:solidFill>
                  <a:prstDash val="solid"/>
                </a:ln>
                <a:solidFill>
                  <a:srgbClr val="70AD47">
                    <a:tint val="1000"/>
                  </a:srgbClr>
                </a:solidFill>
                <a:effectLst>
                  <a:glow rad="38100">
                    <a:schemeClr val="accent1">
                      <a:alpha val="40000"/>
                    </a:schemeClr>
                  </a:glow>
                </a:effectLst>
              </a:rPr>
              <a:t>Academic Jobs</a:t>
            </a:r>
            <a:endPar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5" name="Rectangle 14">
            <a:extLst>
              <a:ext uri="{FF2B5EF4-FFF2-40B4-BE49-F238E27FC236}">
                <a16:creationId xmlns:a16="http://schemas.microsoft.com/office/drawing/2014/main" id="{9646D216-EEF5-4F3F-B5A4-4629F0D1746F}"/>
              </a:ext>
            </a:extLst>
          </p:cNvPr>
          <p:cNvSpPr/>
          <p:nvPr/>
        </p:nvSpPr>
        <p:spPr>
          <a:xfrm>
            <a:off x="1732837" y="5795954"/>
            <a:ext cx="4406976"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a:ln/>
                <a:solidFill>
                  <a:schemeClr val="accent3"/>
                </a:solidFill>
                <a:effectLst/>
              </a:rPr>
              <a:t>Systemic Racism</a:t>
            </a:r>
          </a:p>
        </p:txBody>
      </p:sp>
      <p:sp>
        <p:nvSpPr>
          <p:cNvPr id="17" name="Rectangle 16">
            <a:extLst>
              <a:ext uri="{FF2B5EF4-FFF2-40B4-BE49-F238E27FC236}">
                <a16:creationId xmlns:a16="http://schemas.microsoft.com/office/drawing/2014/main" id="{2B8E2EB7-B963-4643-A93B-6F14D49E89C6}"/>
              </a:ext>
            </a:extLst>
          </p:cNvPr>
          <p:cNvSpPr/>
          <p:nvPr/>
        </p:nvSpPr>
        <p:spPr>
          <a:xfrm rot="20573246">
            <a:off x="418833" y="1818820"/>
            <a:ext cx="2826415" cy="1200329"/>
          </a:xfrm>
          <a:prstGeom prst="rect">
            <a:avLst/>
          </a:prstGeom>
          <a:noFill/>
        </p:spPr>
        <p:txBody>
          <a:bodyPr wrap="none" lIns="91440" tIns="45720" rIns="91440" bIns="45720">
            <a:spAutoFit/>
          </a:bodyPr>
          <a:lstStyle/>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Sexual </a:t>
            </a:r>
          </a:p>
          <a:p>
            <a:pPr algn="ct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Harassment</a:t>
            </a:r>
            <a:endPar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8" name="TextBox 17">
            <a:extLst>
              <a:ext uri="{FF2B5EF4-FFF2-40B4-BE49-F238E27FC236}">
                <a16:creationId xmlns:a16="http://schemas.microsoft.com/office/drawing/2014/main" id="{76D5E1A5-0A96-4239-88E2-3FCE8FAA09B6}"/>
              </a:ext>
            </a:extLst>
          </p:cNvPr>
          <p:cNvSpPr txBox="1"/>
          <p:nvPr/>
        </p:nvSpPr>
        <p:spPr>
          <a:xfrm rot="20067509">
            <a:off x="1220722" y="3080786"/>
            <a:ext cx="6477000" cy="1569660"/>
          </a:xfrm>
          <a:prstGeom prst="rect">
            <a:avLst/>
          </a:prstGeom>
          <a:solidFill>
            <a:schemeClr val="bg1"/>
          </a:solidFill>
          <a:ln>
            <a:solidFill>
              <a:srgbClr val="FF0000"/>
            </a:solidFill>
          </a:ln>
        </p:spPr>
        <p:txBody>
          <a:bodyPr wrap="square" rtlCol="0">
            <a:spAutoFit/>
          </a:bodyPr>
          <a:lstStyle/>
          <a:p>
            <a:r>
              <a:rPr lang="en-US" sz="9600" b="1" dirty="0">
                <a:solidFill>
                  <a:srgbClr val="FF0000"/>
                </a:solidFill>
              </a:rPr>
              <a:t>COVID-19</a:t>
            </a:r>
          </a:p>
        </p:txBody>
      </p:sp>
    </p:spTree>
    <p:extLst>
      <p:ext uri="{BB962C8B-B14F-4D97-AF65-F5344CB8AC3E}">
        <p14:creationId xmlns:p14="http://schemas.microsoft.com/office/powerpoint/2010/main" val="14209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7"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C7023-5DDC-4EF6-A6D9-911DD698A67C}"/>
              </a:ext>
            </a:extLst>
          </p:cNvPr>
          <p:cNvSpPr>
            <a:spLocks noGrp="1"/>
          </p:cNvSpPr>
          <p:nvPr>
            <p:ph type="title"/>
          </p:nvPr>
        </p:nvSpPr>
        <p:spPr/>
        <p:txBody>
          <a:bodyPr>
            <a:normAutofit/>
          </a:bodyPr>
          <a:lstStyle/>
          <a:p>
            <a:r>
              <a:rPr lang="en-US" sz="3200" b="1" dirty="0"/>
              <a:t>Bright Spots</a:t>
            </a:r>
          </a:p>
        </p:txBody>
      </p:sp>
      <p:sp>
        <p:nvSpPr>
          <p:cNvPr id="6" name="Rectangle 5">
            <a:extLst>
              <a:ext uri="{FF2B5EF4-FFF2-40B4-BE49-F238E27FC236}">
                <a16:creationId xmlns:a16="http://schemas.microsoft.com/office/drawing/2014/main" id="{6A632F09-CD64-46CB-AE83-32054F15D431}"/>
              </a:ext>
            </a:extLst>
          </p:cNvPr>
          <p:cNvSpPr/>
          <p:nvPr/>
        </p:nvSpPr>
        <p:spPr>
          <a:xfrm>
            <a:off x="1803614" y="2828836"/>
            <a:ext cx="5536772" cy="1200329"/>
          </a:xfrm>
          <a:prstGeom prst="rect">
            <a:avLst/>
          </a:prstGeom>
          <a:noFill/>
        </p:spPr>
        <p:txBody>
          <a:bodyPr wrap="non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Regular NIH Budget </a:t>
            </a:r>
          </a:p>
          <a:p>
            <a:pPr algn="ctr"/>
            <a:r>
              <a:rPr lang="en-US" sz="3600" b="1" dirty="0">
                <a:ln w="9525">
                  <a:solidFill>
                    <a:schemeClr val="bg1"/>
                  </a:solidFill>
                  <a:prstDash val="solid"/>
                </a:ln>
                <a:effectLst>
                  <a:outerShdw blurRad="12700" dist="38100" dir="2700000" algn="tl" rotWithShape="0">
                    <a:schemeClr val="bg1">
                      <a:lumMod val="50000"/>
                    </a:schemeClr>
                  </a:outerShdw>
                </a:effectLst>
              </a:rPr>
              <a:t>Increases Since FY 2016</a:t>
            </a:r>
            <a:endPar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a:extLst>
              <a:ext uri="{FF2B5EF4-FFF2-40B4-BE49-F238E27FC236}">
                <a16:creationId xmlns:a16="http://schemas.microsoft.com/office/drawing/2014/main" id="{14C71457-7069-400C-AE75-F753EB6558E2}"/>
              </a:ext>
            </a:extLst>
          </p:cNvPr>
          <p:cNvSpPr/>
          <p:nvPr/>
        </p:nvSpPr>
        <p:spPr>
          <a:xfrm>
            <a:off x="3796581" y="1558417"/>
            <a:ext cx="488845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COVID-19 Vaccines</a:t>
            </a:r>
            <a:endParaRPr lang="en-US" sz="4000" b="1" cap="none" spc="0" dirty="0">
              <a:ln w="22225">
                <a:solidFill>
                  <a:schemeClr val="accent2"/>
                </a:solidFill>
                <a:prstDash val="solid"/>
              </a:ln>
              <a:solidFill>
                <a:schemeClr val="accent2">
                  <a:lumMod val="40000"/>
                  <a:lumOff val="60000"/>
                </a:schemeClr>
              </a:solidFill>
              <a:effectLst/>
            </a:endParaRPr>
          </a:p>
        </p:txBody>
      </p:sp>
      <p:sp>
        <p:nvSpPr>
          <p:cNvPr id="10" name="Rectangle 9">
            <a:extLst>
              <a:ext uri="{FF2B5EF4-FFF2-40B4-BE49-F238E27FC236}">
                <a16:creationId xmlns:a16="http://schemas.microsoft.com/office/drawing/2014/main" id="{AD9BDEA0-D0FB-4F88-A010-C0314FB541C3}"/>
              </a:ext>
            </a:extLst>
          </p:cNvPr>
          <p:cNvSpPr/>
          <p:nvPr/>
        </p:nvSpPr>
        <p:spPr>
          <a:xfrm>
            <a:off x="464792" y="5021759"/>
            <a:ext cx="5478808" cy="769441"/>
          </a:xfrm>
          <a:prstGeom prst="rect">
            <a:avLst/>
          </a:prstGeom>
          <a:noFill/>
        </p:spPr>
        <p:txBody>
          <a:bodyPr wrap="none" lIns="91440" tIns="45720" rIns="91440" bIns="45720">
            <a:spAutoFit/>
          </a:bodyPr>
          <a:lstStyle/>
          <a:p>
            <a:pPr algn="ctr"/>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Visibility of Science</a:t>
            </a:r>
          </a:p>
        </p:txBody>
      </p:sp>
      <p:sp>
        <p:nvSpPr>
          <p:cNvPr id="11" name="Rectangle 10">
            <a:extLst>
              <a:ext uri="{FF2B5EF4-FFF2-40B4-BE49-F238E27FC236}">
                <a16:creationId xmlns:a16="http://schemas.microsoft.com/office/drawing/2014/main" id="{E7BDDAC3-C298-42B6-8A81-16D88C6DBE5D}"/>
              </a:ext>
            </a:extLst>
          </p:cNvPr>
          <p:cNvSpPr/>
          <p:nvPr/>
        </p:nvSpPr>
        <p:spPr>
          <a:xfrm>
            <a:off x="3498903" y="3888351"/>
            <a:ext cx="3873176" cy="584775"/>
          </a:xfrm>
          <a:prstGeom prst="rect">
            <a:avLst/>
          </a:prstGeom>
          <a:noFill/>
        </p:spPr>
        <p:txBody>
          <a:bodyPr wrap="none" lIns="91440" tIns="45720" rIns="91440" bIns="45720">
            <a:spAutoFit/>
          </a:bodyPr>
          <a:lstStyle/>
          <a:p>
            <a:pPr algn="ctr"/>
            <a:r>
              <a:rPr lang="en-US" sz="3200" b="1" dirty="0">
                <a:ln w="12700">
                  <a:solidFill>
                    <a:schemeClr val="accent5"/>
                  </a:solidFill>
                  <a:prstDash val="solid"/>
                </a:ln>
                <a:pattFill prst="ltDnDiag">
                  <a:fgClr>
                    <a:schemeClr val="accent5">
                      <a:lumMod val="60000"/>
                      <a:lumOff val="40000"/>
                    </a:schemeClr>
                  </a:fgClr>
                  <a:bgClr>
                    <a:schemeClr val="bg1"/>
                  </a:bgClr>
                </a:pattFill>
              </a:rPr>
              <a:t>Bipartisan Support</a:t>
            </a:r>
          </a:p>
        </p:txBody>
      </p:sp>
    </p:spTree>
    <p:extLst>
      <p:ext uri="{BB962C8B-B14F-4D97-AF65-F5344CB8AC3E}">
        <p14:creationId xmlns:p14="http://schemas.microsoft.com/office/powerpoint/2010/main" val="41185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798E6-C5FE-4639-8C88-9C365B70D0CD}"/>
              </a:ext>
            </a:extLst>
          </p:cNvPr>
          <p:cNvSpPr>
            <a:spLocks noGrp="1"/>
          </p:cNvSpPr>
          <p:nvPr>
            <p:ph type="title"/>
          </p:nvPr>
        </p:nvSpPr>
        <p:spPr/>
        <p:txBody>
          <a:bodyPr>
            <a:normAutofit/>
          </a:bodyPr>
          <a:lstStyle/>
          <a:p>
            <a:r>
              <a:rPr lang="en-US" sz="3200" b="1" dirty="0"/>
              <a:t>2021?</a:t>
            </a:r>
          </a:p>
        </p:txBody>
      </p:sp>
      <p:pic>
        <p:nvPicPr>
          <p:cNvPr id="1026" name="Picture 2" descr="A Tale of Two Cities “It was the best of times, it was the worst of times,  it was the age of wisdom, it was the age of foolishness, it was the">
            <a:extLst>
              <a:ext uri="{FF2B5EF4-FFF2-40B4-BE49-F238E27FC236}">
                <a16:creationId xmlns:a16="http://schemas.microsoft.com/office/drawing/2014/main" id="{7E7A6736-F8F1-489B-870D-143E9230F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6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08FDE-41FB-4A54-98DF-2814DBA8316F}"/>
              </a:ext>
            </a:extLst>
          </p:cNvPr>
          <p:cNvSpPr>
            <a:spLocks noGrp="1"/>
          </p:cNvSpPr>
          <p:nvPr>
            <p:ph type="title"/>
          </p:nvPr>
        </p:nvSpPr>
        <p:spPr/>
        <p:txBody>
          <a:bodyPr>
            <a:normAutofit/>
          </a:bodyPr>
          <a:lstStyle/>
          <a:p>
            <a:r>
              <a:rPr lang="en-US" sz="3200" b="1" dirty="0"/>
              <a:t>Current Political Environment</a:t>
            </a:r>
          </a:p>
        </p:txBody>
      </p:sp>
      <p:pic>
        <p:nvPicPr>
          <p:cNvPr id="4" name="Picture 3">
            <a:extLst>
              <a:ext uri="{FF2B5EF4-FFF2-40B4-BE49-F238E27FC236}">
                <a16:creationId xmlns:a16="http://schemas.microsoft.com/office/drawing/2014/main" id="{33E59FD6-4C26-4C23-BEC1-6B9721A9A366}"/>
              </a:ext>
            </a:extLst>
          </p:cNvPr>
          <p:cNvPicPr>
            <a:picLocks noChangeAspect="1"/>
          </p:cNvPicPr>
          <p:nvPr/>
        </p:nvPicPr>
        <p:blipFill>
          <a:blip r:embed="rId2"/>
          <a:stretch>
            <a:fillRect/>
          </a:stretch>
        </p:blipFill>
        <p:spPr>
          <a:xfrm>
            <a:off x="685799" y="1905000"/>
            <a:ext cx="3015163" cy="2011680"/>
          </a:xfrm>
          <a:prstGeom prst="rect">
            <a:avLst/>
          </a:prstGeom>
        </p:spPr>
      </p:pic>
      <p:pic>
        <p:nvPicPr>
          <p:cNvPr id="5" name="Picture 4">
            <a:extLst>
              <a:ext uri="{FF2B5EF4-FFF2-40B4-BE49-F238E27FC236}">
                <a16:creationId xmlns:a16="http://schemas.microsoft.com/office/drawing/2014/main" id="{C00641B1-12A7-4E91-9194-6A085DBA3E8A}"/>
              </a:ext>
            </a:extLst>
          </p:cNvPr>
          <p:cNvPicPr>
            <a:picLocks noChangeAspect="1"/>
          </p:cNvPicPr>
          <p:nvPr/>
        </p:nvPicPr>
        <p:blipFill rotWithShape="1">
          <a:blip r:embed="rId3"/>
          <a:srcRect l="9801" r="9835"/>
          <a:stretch/>
        </p:blipFill>
        <p:spPr>
          <a:xfrm>
            <a:off x="5181600" y="1905000"/>
            <a:ext cx="3124199" cy="2011680"/>
          </a:xfrm>
          <a:prstGeom prst="rect">
            <a:avLst/>
          </a:prstGeom>
        </p:spPr>
      </p:pic>
      <p:sp>
        <p:nvSpPr>
          <p:cNvPr id="6" name="TextBox 5">
            <a:extLst>
              <a:ext uri="{FF2B5EF4-FFF2-40B4-BE49-F238E27FC236}">
                <a16:creationId xmlns:a16="http://schemas.microsoft.com/office/drawing/2014/main" id="{77E31DB9-5BCC-49C2-9F85-4D5DB9101B20}"/>
              </a:ext>
            </a:extLst>
          </p:cNvPr>
          <p:cNvSpPr txBox="1"/>
          <p:nvPr/>
        </p:nvSpPr>
        <p:spPr>
          <a:xfrm>
            <a:off x="5211617" y="4038600"/>
            <a:ext cx="3004131" cy="923330"/>
          </a:xfrm>
          <a:prstGeom prst="rect">
            <a:avLst/>
          </a:prstGeom>
          <a:noFill/>
        </p:spPr>
        <p:txBody>
          <a:bodyPr wrap="square" rtlCol="0">
            <a:spAutoFit/>
          </a:bodyPr>
          <a:lstStyle/>
          <a:p>
            <a:r>
              <a:rPr lang="en-US" b="1" dirty="0"/>
              <a:t>House: </a:t>
            </a:r>
            <a:r>
              <a:rPr lang="en-US" dirty="0"/>
              <a:t>	</a:t>
            </a:r>
            <a:r>
              <a:rPr lang="en-US" dirty="0">
                <a:solidFill>
                  <a:schemeClr val="tx1">
                    <a:lumMod val="60000"/>
                    <a:lumOff val="40000"/>
                  </a:schemeClr>
                </a:solidFill>
              </a:rPr>
              <a:t>219 Democrats</a:t>
            </a:r>
          </a:p>
          <a:p>
            <a:r>
              <a:rPr lang="en-US" dirty="0"/>
              <a:t>              	</a:t>
            </a:r>
            <a:r>
              <a:rPr lang="en-US" dirty="0">
                <a:solidFill>
                  <a:srgbClr val="C00000"/>
                </a:solidFill>
              </a:rPr>
              <a:t>211 Republicans</a:t>
            </a:r>
          </a:p>
          <a:p>
            <a:r>
              <a:rPr lang="en-US" dirty="0"/>
              <a:t>	    </a:t>
            </a:r>
            <a:r>
              <a:rPr lang="en-US" dirty="0">
                <a:solidFill>
                  <a:schemeClr val="accent5">
                    <a:lumMod val="75000"/>
                  </a:schemeClr>
                </a:solidFill>
              </a:rPr>
              <a:t>5 Vacancies</a:t>
            </a:r>
          </a:p>
        </p:txBody>
      </p:sp>
      <p:sp>
        <p:nvSpPr>
          <p:cNvPr id="7" name="TextBox 6">
            <a:extLst>
              <a:ext uri="{FF2B5EF4-FFF2-40B4-BE49-F238E27FC236}">
                <a16:creationId xmlns:a16="http://schemas.microsoft.com/office/drawing/2014/main" id="{9DAEDE51-6250-4102-8938-AA7D5BDB22FD}"/>
              </a:ext>
            </a:extLst>
          </p:cNvPr>
          <p:cNvSpPr txBox="1"/>
          <p:nvPr/>
        </p:nvSpPr>
        <p:spPr>
          <a:xfrm>
            <a:off x="5211617" y="5096470"/>
            <a:ext cx="3004131" cy="923330"/>
          </a:xfrm>
          <a:prstGeom prst="rect">
            <a:avLst/>
          </a:prstGeom>
          <a:noFill/>
        </p:spPr>
        <p:txBody>
          <a:bodyPr wrap="square" rtlCol="0">
            <a:spAutoFit/>
          </a:bodyPr>
          <a:lstStyle/>
          <a:p>
            <a:r>
              <a:rPr lang="en-US" b="1" dirty="0"/>
              <a:t>Senate: </a:t>
            </a:r>
            <a:r>
              <a:rPr lang="en-US" dirty="0"/>
              <a:t>	</a:t>
            </a:r>
            <a:r>
              <a:rPr lang="en-US" dirty="0">
                <a:solidFill>
                  <a:schemeClr val="tx1">
                    <a:lumMod val="60000"/>
                    <a:lumOff val="40000"/>
                  </a:schemeClr>
                </a:solidFill>
              </a:rPr>
              <a:t>48 Democrats</a:t>
            </a:r>
          </a:p>
          <a:p>
            <a:r>
              <a:rPr lang="en-US" dirty="0"/>
              <a:t>              	</a:t>
            </a:r>
            <a:r>
              <a:rPr lang="en-US" dirty="0">
                <a:solidFill>
                  <a:srgbClr val="C00000"/>
                </a:solidFill>
              </a:rPr>
              <a:t>50 Republicans</a:t>
            </a:r>
          </a:p>
          <a:p>
            <a:r>
              <a:rPr lang="en-US" dirty="0"/>
              <a:t>	 </a:t>
            </a:r>
            <a:r>
              <a:rPr lang="en-US" dirty="0">
                <a:solidFill>
                  <a:schemeClr val="accent5">
                    <a:lumMod val="75000"/>
                  </a:schemeClr>
                </a:solidFill>
              </a:rPr>
              <a:t> 2 Independent</a:t>
            </a:r>
          </a:p>
        </p:txBody>
      </p:sp>
      <p:sp>
        <p:nvSpPr>
          <p:cNvPr id="8" name="TextBox 7">
            <a:extLst>
              <a:ext uri="{FF2B5EF4-FFF2-40B4-BE49-F238E27FC236}">
                <a16:creationId xmlns:a16="http://schemas.microsoft.com/office/drawing/2014/main" id="{DACCDE69-BF6A-42B5-9E94-A4D84348CD11}"/>
              </a:ext>
            </a:extLst>
          </p:cNvPr>
          <p:cNvSpPr txBox="1"/>
          <p:nvPr/>
        </p:nvSpPr>
        <p:spPr>
          <a:xfrm>
            <a:off x="998149" y="4038600"/>
            <a:ext cx="2390463" cy="923330"/>
          </a:xfrm>
          <a:prstGeom prst="rect">
            <a:avLst/>
          </a:prstGeom>
          <a:noFill/>
        </p:spPr>
        <p:txBody>
          <a:bodyPr wrap="none" rtlCol="0">
            <a:spAutoFit/>
          </a:bodyPr>
          <a:lstStyle/>
          <a:p>
            <a:pPr algn="ctr"/>
            <a:r>
              <a:rPr lang="en-US" b="1" dirty="0"/>
              <a:t>Joseph R. Biden, Jr.</a:t>
            </a:r>
          </a:p>
          <a:p>
            <a:pPr algn="ctr"/>
            <a:r>
              <a:rPr lang="en-US" b="1" dirty="0"/>
              <a:t>&amp;</a:t>
            </a:r>
          </a:p>
          <a:p>
            <a:pPr algn="ctr"/>
            <a:r>
              <a:rPr lang="en-US" b="1" dirty="0"/>
              <a:t>Kamala Harris</a:t>
            </a:r>
          </a:p>
        </p:txBody>
      </p:sp>
    </p:spTree>
    <p:extLst>
      <p:ext uri="{BB962C8B-B14F-4D97-AF65-F5344CB8AC3E}">
        <p14:creationId xmlns:p14="http://schemas.microsoft.com/office/powerpoint/2010/main" val="384977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C13B-163D-4255-AB51-C8EBEF79DA2A}"/>
              </a:ext>
            </a:extLst>
          </p:cNvPr>
          <p:cNvSpPr>
            <a:spLocks noGrp="1"/>
          </p:cNvSpPr>
          <p:nvPr>
            <p:ph type="title"/>
          </p:nvPr>
        </p:nvSpPr>
        <p:spPr/>
        <p:txBody>
          <a:bodyPr>
            <a:normAutofit/>
          </a:bodyPr>
          <a:lstStyle/>
          <a:p>
            <a:r>
              <a:rPr lang="en-US" sz="3200" b="1" dirty="0"/>
              <a:t>Opportunities</a:t>
            </a:r>
          </a:p>
        </p:txBody>
      </p:sp>
      <p:sp>
        <p:nvSpPr>
          <p:cNvPr id="3" name="Content Placeholder 2">
            <a:extLst>
              <a:ext uri="{FF2B5EF4-FFF2-40B4-BE49-F238E27FC236}">
                <a16:creationId xmlns:a16="http://schemas.microsoft.com/office/drawing/2014/main" id="{A079855C-165A-4DC7-9096-77F1F5B6121C}"/>
              </a:ext>
            </a:extLst>
          </p:cNvPr>
          <p:cNvSpPr>
            <a:spLocks noGrp="1"/>
          </p:cNvSpPr>
          <p:nvPr>
            <p:ph sz="quarter" idx="1"/>
          </p:nvPr>
        </p:nvSpPr>
        <p:spPr/>
        <p:txBody>
          <a:bodyPr>
            <a:normAutofit/>
          </a:bodyPr>
          <a:lstStyle/>
          <a:p>
            <a:r>
              <a:rPr lang="en-US" sz="2600" dirty="0"/>
              <a:t>Role of science in combatting COVID-19 pandemic</a:t>
            </a:r>
          </a:p>
          <a:p>
            <a:pPr lvl="1"/>
            <a:r>
              <a:rPr lang="en-US" sz="2300" dirty="0"/>
              <a:t>More frequent reporting of science in general press</a:t>
            </a:r>
          </a:p>
          <a:p>
            <a:pPr lvl="1"/>
            <a:r>
              <a:rPr lang="en-US" sz="2300" dirty="0"/>
              <a:t>Community outreach tools for preventing viral spread and reducing vaccine hesitancy</a:t>
            </a:r>
          </a:p>
          <a:p>
            <a:r>
              <a:rPr lang="en-US" sz="2600" dirty="0"/>
              <a:t>Science elevated within the Biden-Harris Administration</a:t>
            </a:r>
          </a:p>
          <a:p>
            <a:r>
              <a:rPr lang="en-US" sz="2600" dirty="0"/>
              <a:t>Bipartisan activity within key Congressional committees</a:t>
            </a:r>
          </a:p>
          <a:p>
            <a:r>
              <a:rPr lang="en-US" sz="2600" dirty="0"/>
              <a:t>Virtual environment broadens engagement opportunities</a:t>
            </a:r>
          </a:p>
        </p:txBody>
      </p:sp>
    </p:spTree>
    <p:extLst>
      <p:ext uri="{BB962C8B-B14F-4D97-AF65-F5344CB8AC3E}">
        <p14:creationId xmlns:p14="http://schemas.microsoft.com/office/powerpoint/2010/main" val="2476198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1733-BFA8-448F-9C68-B46CDF3FFE36}"/>
              </a:ext>
            </a:extLst>
          </p:cNvPr>
          <p:cNvSpPr>
            <a:spLocks noGrp="1"/>
          </p:cNvSpPr>
          <p:nvPr>
            <p:ph type="title"/>
          </p:nvPr>
        </p:nvSpPr>
        <p:spPr/>
        <p:txBody>
          <a:bodyPr>
            <a:normAutofit/>
          </a:bodyPr>
          <a:lstStyle/>
          <a:p>
            <a:r>
              <a:rPr lang="en-US" sz="3200" b="1" dirty="0"/>
              <a:t>Challenges</a:t>
            </a:r>
          </a:p>
        </p:txBody>
      </p:sp>
      <p:sp>
        <p:nvSpPr>
          <p:cNvPr id="3" name="Content Placeholder 2">
            <a:extLst>
              <a:ext uri="{FF2B5EF4-FFF2-40B4-BE49-F238E27FC236}">
                <a16:creationId xmlns:a16="http://schemas.microsoft.com/office/drawing/2014/main" id="{89661EFE-C641-4011-8BF3-4A010FE819E4}"/>
              </a:ext>
            </a:extLst>
          </p:cNvPr>
          <p:cNvSpPr>
            <a:spLocks noGrp="1"/>
          </p:cNvSpPr>
          <p:nvPr>
            <p:ph sz="quarter" idx="1"/>
          </p:nvPr>
        </p:nvSpPr>
        <p:spPr/>
        <p:txBody>
          <a:bodyPr>
            <a:normAutofit/>
          </a:bodyPr>
          <a:lstStyle/>
          <a:p>
            <a:r>
              <a:rPr lang="en-US" sz="2600" dirty="0"/>
              <a:t>Public impatience with the scientific process</a:t>
            </a:r>
          </a:p>
          <a:p>
            <a:r>
              <a:rPr lang="en-US" sz="2600" dirty="0"/>
              <a:t>Partisan application of science at state/local level</a:t>
            </a:r>
          </a:p>
          <a:p>
            <a:r>
              <a:rPr lang="en-US" sz="2600" dirty="0"/>
              <a:t>Public perception of science/scientists</a:t>
            </a:r>
          </a:p>
          <a:p>
            <a:r>
              <a:rPr lang="en-US" sz="2600" dirty="0"/>
              <a:t>Competing priorities within the Congressional majority</a:t>
            </a:r>
          </a:p>
          <a:p>
            <a:r>
              <a:rPr lang="en-US" sz="2600" dirty="0"/>
              <a:t>You may disagree with your elected official(s)</a:t>
            </a:r>
          </a:p>
          <a:p>
            <a:r>
              <a:rPr lang="en-US" sz="2600" dirty="0"/>
              <a:t>Virtual environment is </a:t>
            </a:r>
            <a:r>
              <a:rPr lang="en-US" sz="2600" i="1" dirty="0"/>
              <a:t>exhausting</a:t>
            </a:r>
            <a:endParaRPr lang="en-US" sz="2600" dirty="0"/>
          </a:p>
          <a:p>
            <a:pPr marL="0" indent="0">
              <a:buNone/>
            </a:pPr>
            <a:endParaRPr lang="en-US" sz="2600" dirty="0"/>
          </a:p>
        </p:txBody>
      </p:sp>
    </p:spTree>
    <p:extLst>
      <p:ext uri="{BB962C8B-B14F-4D97-AF65-F5344CB8AC3E}">
        <p14:creationId xmlns:p14="http://schemas.microsoft.com/office/powerpoint/2010/main" val="357084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9606AB1-9231-4183-AEA0-1393E8FD4F7D}"/>
              </a:ext>
            </a:extLst>
          </p:cNvPr>
          <p:cNvSpPr>
            <a:spLocks noGrp="1"/>
          </p:cNvSpPr>
          <p:nvPr>
            <p:ph type="body" idx="1"/>
          </p:nvPr>
        </p:nvSpPr>
        <p:spPr/>
        <p:txBody>
          <a:bodyPr/>
          <a:lstStyle/>
          <a:p>
            <a:r>
              <a:rPr lang="en-US" sz="2800" i="1" dirty="0"/>
              <a:t>Advocacy is </a:t>
            </a:r>
            <a:r>
              <a:rPr lang="en-US" sz="2800" i="1" u="sng" dirty="0"/>
              <a:t>not</a:t>
            </a:r>
            <a:r>
              <a:rPr lang="en-US" sz="2800" i="1" dirty="0"/>
              <a:t> limited to those seeking to make the jump to a policy career!</a:t>
            </a:r>
          </a:p>
          <a:p>
            <a:endParaRPr lang="en-US" dirty="0"/>
          </a:p>
        </p:txBody>
      </p:sp>
      <p:sp>
        <p:nvSpPr>
          <p:cNvPr id="4" name="Title 3">
            <a:extLst>
              <a:ext uri="{FF2B5EF4-FFF2-40B4-BE49-F238E27FC236}">
                <a16:creationId xmlns:a16="http://schemas.microsoft.com/office/drawing/2014/main" id="{A349E5FD-CB17-48FA-A7E1-4D1F2A2711C9}"/>
              </a:ext>
            </a:extLst>
          </p:cNvPr>
          <p:cNvSpPr>
            <a:spLocks noGrp="1"/>
          </p:cNvSpPr>
          <p:nvPr>
            <p:ph type="title"/>
          </p:nvPr>
        </p:nvSpPr>
        <p:spPr/>
        <p:txBody>
          <a:bodyPr/>
          <a:lstStyle/>
          <a:p>
            <a:r>
              <a:rPr lang="en-US" dirty="0"/>
              <a:t>What can YOU do?</a:t>
            </a:r>
          </a:p>
        </p:txBody>
      </p:sp>
    </p:spTree>
    <p:extLst>
      <p:ext uri="{BB962C8B-B14F-4D97-AF65-F5344CB8AC3E}">
        <p14:creationId xmlns:p14="http://schemas.microsoft.com/office/powerpoint/2010/main" val="4047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3548-73F5-4D40-966A-B9BFA18CB2F4}"/>
              </a:ext>
            </a:extLst>
          </p:cNvPr>
          <p:cNvSpPr>
            <a:spLocks noGrp="1"/>
          </p:cNvSpPr>
          <p:nvPr>
            <p:ph type="title"/>
          </p:nvPr>
        </p:nvSpPr>
        <p:spPr/>
        <p:txBody>
          <a:bodyPr>
            <a:normAutofit/>
          </a:bodyPr>
          <a:lstStyle/>
          <a:p>
            <a:r>
              <a:rPr lang="en-US" sz="2600" b="1" dirty="0"/>
              <a:t>What Can You Do?</a:t>
            </a:r>
          </a:p>
        </p:txBody>
      </p:sp>
      <p:sp>
        <p:nvSpPr>
          <p:cNvPr id="3" name="Content Placeholder 2">
            <a:extLst>
              <a:ext uri="{FF2B5EF4-FFF2-40B4-BE49-F238E27FC236}">
                <a16:creationId xmlns:a16="http://schemas.microsoft.com/office/drawing/2014/main" id="{1E3E41BA-7576-4726-93B2-6DB8760A2A8C}"/>
              </a:ext>
            </a:extLst>
          </p:cNvPr>
          <p:cNvSpPr>
            <a:spLocks noGrp="1"/>
          </p:cNvSpPr>
          <p:nvPr>
            <p:ph sz="quarter" idx="1"/>
          </p:nvPr>
        </p:nvSpPr>
        <p:spPr/>
        <p:txBody>
          <a:bodyPr>
            <a:normAutofit/>
          </a:bodyPr>
          <a:lstStyle/>
          <a:p>
            <a:r>
              <a:rPr lang="en-US" sz="2300" b="1" dirty="0"/>
              <a:t>What is the core problem you want to address?</a:t>
            </a:r>
          </a:p>
          <a:p>
            <a:pPr lvl="1"/>
            <a:r>
              <a:rPr lang="en-US" sz="2000" dirty="0"/>
              <a:t>Federal funding for science?</a:t>
            </a:r>
          </a:p>
          <a:p>
            <a:pPr lvl="1"/>
            <a:r>
              <a:rPr lang="en-US" sz="2000" dirty="0"/>
              <a:t>Need for clearer career pathways for PhDs?</a:t>
            </a:r>
          </a:p>
          <a:p>
            <a:pPr lvl="1"/>
            <a:r>
              <a:rPr lang="en-US" sz="2000" dirty="0"/>
              <a:t>Support for specific legislation?</a:t>
            </a:r>
          </a:p>
          <a:p>
            <a:pPr marL="365760" lvl="1" indent="0">
              <a:buNone/>
            </a:pPr>
            <a:r>
              <a:rPr lang="en-US" sz="2000" i="1" dirty="0"/>
              <a:t>Advocacy is dependent upon message discipline!</a:t>
            </a:r>
          </a:p>
          <a:p>
            <a:pPr marL="365760" lvl="1" indent="0">
              <a:buNone/>
            </a:pPr>
            <a:endParaRPr lang="en-US" sz="2000" i="1" dirty="0"/>
          </a:p>
          <a:p>
            <a:r>
              <a:rPr lang="en-US" sz="2300" b="1" dirty="0"/>
              <a:t>Who can help resolve these core problems?</a:t>
            </a:r>
          </a:p>
          <a:p>
            <a:pPr lvl="1"/>
            <a:r>
              <a:rPr lang="en-US" sz="2000" dirty="0"/>
              <a:t>Institutional leadership?</a:t>
            </a:r>
          </a:p>
          <a:p>
            <a:pPr lvl="1"/>
            <a:r>
              <a:rPr lang="en-US" sz="2000" dirty="0"/>
              <a:t>Grassroots community?</a:t>
            </a:r>
          </a:p>
          <a:p>
            <a:pPr lvl="1"/>
            <a:r>
              <a:rPr lang="en-US" sz="2000" dirty="0"/>
              <a:t>Elected officials</a:t>
            </a:r>
          </a:p>
        </p:txBody>
      </p:sp>
    </p:spTree>
    <p:extLst>
      <p:ext uri="{BB962C8B-B14F-4D97-AF65-F5344CB8AC3E}">
        <p14:creationId xmlns:p14="http://schemas.microsoft.com/office/powerpoint/2010/main" val="155918911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owerPoint Template - Fresh">
  <a:themeElements>
    <a:clrScheme name="FASEB 2">
      <a:dk1>
        <a:srgbClr val="004282"/>
      </a:dk1>
      <a:lt1>
        <a:srgbClr val="FFFFFF"/>
      </a:lt1>
      <a:dk2>
        <a:srgbClr val="004282"/>
      </a:dk2>
      <a:lt2>
        <a:srgbClr val="FFFFFF"/>
      </a:lt2>
      <a:accent1>
        <a:srgbClr val="3EAEDA"/>
      </a:accent1>
      <a:accent2>
        <a:srgbClr val="BFA500"/>
      </a:accent2>
      <a:accent3>
        <a:srgbClr val="004282"/>
      </a:accent3>
      <a:accent4>
        <a:srgbClr val="3EAEDA"/>
      </a:accent4>
      <a:accent5>
        <a:srgbClr val="BFA500"/>
      </a:accent5>
      <a:accent6>
        <a:srgbClr val="3EAEDA"/>
      </a:accent6>
      <a:hlink>
        <a:srgbClr val="BFA500"/>
      </a:hlink>
      <a:folHlink>
        <a:srgbClr val="84888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CEB6864D2A0D47BF0AF4349E2310B7" ma:contentTypeVersion="5" ma:contentTypeDescription="Create a new document." ma:contentTypeScope="" ma:versionID="81887e4028fd29dfc83e6a55b5b19b07">
  <xsd:schema xmlns:xsd="http://www.w3.org/2001/XMLSchema" xmlns:xs="http://www.w3.org/2001/XMLSchema" xmlns:p="http://schemas.microsoft.com/office/2006/metadata/properties" xmlns:ns2="e07c1db1-21c2-41a2-9f4f-b4aba81b6ffd" targetNamespace="http://schemas.microsoft.com/office/2006/metadata/properties" ma:root="true" ma:fieldsID="60205234489b70b9e873eea049a2ce9e" ns2:_="">
    <xsd:import namespace="e07c1db1-21c2-41a2-9f4f-b4aba81b6f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c1db1-21c2-41a2-9f4f-b4aba81b6f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file>

<file path=customXml/itemProps1.xml><?xml version="1.0" encoding="utf-8"?>
<ds:datastoreItem xmlns:ds="http://schemas.openxmlformats.org/officeDocument/2006/customXml" ds:itemID="{B623DDD9-BD30-47C6-98B5-06EA27EAC0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c1db1-21c2-41a2-9f4f-b4aba81b6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8C8C00-2532-42F7-B071-77AC48111314}">
  <ds:schemaRefs>
    <ds:schemaRef ds:uri="http://schemas.microsoft.com/sharepoint/v3/contenttype/forms"/>
  </ds:schemaRefs>
</ds:datastoreItem>
</file>

<file path=customXml/itemProps3.xml><?xml version="1.0" encoding="utf-8"?>
<ds:datastoreItem xmlns:ds="http://schemas.openxmlformats.org/officeDocument/2006/customXml" ds:itemID="{B58E645B-416C-46C0-8199-EBD1F0DEEE9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349</Words>
  <Application>Microsoft Office PowerPoint</Application>
  <PresentationFormat>On-screen Show (4:3)</PresentationFormat>
  <Paragraphs>80</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Wingdings</vt:lpstr>
      <vt:lpstr>Wingdings 2</vt:lpstr>
      <vt:lpstr>PowerPoint Template - Fresh</vt:lpstr>
      <vt:lpstr>Political Climate Change: Opportunities and Challenges for the Scientific Community</vt:lpstr>
      <vt:lpstr>Understatement of the Year</vt:lpstr>
      <vt:lpstr>Bright Spots</vt:lpstr>
      <vt:lpstr>2021?</vt:lpstr>
      <vt:lpstr>Current Political Environment</vt:lpstr>
      <vt:lpstr>Opportunities</vt:lpstr>
      <vt:lpstr>Challenges</vt:lpstr>
      <vt:lpstr>What can YOU do?</vt:lpstr>
      <vt:lpstr>What Can You Do?</vt:lpstr>
      <vt:lpstr>Engage!</vt:lpstr>
      <vt:lpstr>Keep in mind…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2020-08-26T19:30:53Z</dcterms:created>
  <dcterms:modified xsi:type="dcterms:W3CDTF">2021-03-26T14:32:09Z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0x01010093CEB6864D2A0D47BF0AF4349E2310B7</vt:lpwstr>
  </property>
</Properties>
</file>