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2.jpg" ContentType="image/jpg"/>
  <Override PartName="/ppt/media/image14.jpg" ContentType="image/jpg"/>
  <Override PartName="/ppt/media/image26.jpg" ContentType="image/jpg"/>
  <Override PartName="/ppt/media/image28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7" r:id="rId3"/>
    <p:sldId id="278" r:id="rId4"/>
    <p:sldId id="261" r:id="rId5"/>
    <p:sldId id="262" r:id="rId6"/>
    <p:sldId id="276" r:id="rId7"/>
    <p:sldId id="259" r:id="rId8"/>
    <p:sldId id="263" r:id="rId9"/>
    <p:sldId id="260" r:id="rId10"/>
    <p:sldId id="257" r:id="rId11"/>
    <p:sldId id="258" r:id="rId12"/>
    <p:sldId id="264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hra, Sanjay" userId="18b6b879-fb8e-4fb8-8a82-07cefc60ecdc" providerId="ADAL" clId="{51B79280-ADF1-4A26-911E-15B116525923}"/>
    <pc:docChg chg="delSld modSld">
      <pc:chgData name="Mishra, Sanjay" userId="18b6b879-fb8e-4fb8-8a82-07cefc60ecdc" providerId="ADAL" clId="{51B79280-ADF1-4A26-911E-15B116525923}" dt="2021-02-23T22:07:12.728" v="4" actId="20577"/>
      <pc:docMkLst>
        <pc:docMk/>
      </pc:docMkLst>
      <pc:sldChg chg="del">
        <pc:chgData name="Mishra, Sanjay" userId="18b6b879-fb8e-4fb8-8a82-07cefc60ecdc" providerId="ADAL" clId="{51B79280-ADF1-4A26-911E-15B116525923}" dt="2021-02-23T22:06:47.863" v="1" actId="47"/>
        <pc:sldMkLst>
          <pc:docMk/>
          <pc:sldMk cId="0" sldId="265"/>
        </pc:sldMkLst>
      </pc:sldChg>
      <pc:sldChg chg="del">
        <pc:chgData name="Mishra, Sanjay" userId="18b6b879-fb8e-4fb8-8a82-07cefc60ecdc" providerId="ADAL" clId="{51B79280-ADF1-4A26-911E-15B116525923}" dt="2021-02-23T22:06:43.015" v="0" actId="47"/>
        <pc:sldMkLst>
          <pc:docMk/>
          <pc:sldMk cId="0" sldId="273"/>
        </pc:sldMkLst>
      </pc:sldChg>
      <pc:sldChg chg="del">
        <pc:chgData name="Mishra, Sanjay" userId="18b6b879-fb8e-4fb8-8a82-07cefc60ecdc" providerId="ADAL" clId="{51B79280-ADF1-4A26-911E-15B116525923}" dt="2021-02-23T22:06:47.863" v="1" actId="47"/>
        <pc:sldMkLst>
          <pc:docMk/>
          <pc:sldMk cId="0" sldId="274"/>
        </pc:sldMkLst>
      </pc:sldChg>
      <pc:sldChg chg="modSp mod">
        <pc:chgData name="Mishra, Sanjay" userId="18b6b879-fb8e-4fb8-8a82-07cefc60ecdc" providerId="ADAL" clId="{51B79280-ADF1-4A26-911E-15B116525923}" dt="2021-02-23T22:07:12.728" v="4" actId="20577"/>
        <pc:sldMkLst>
          <pc:docMk/>
          <pc:sldMk cId="1378420976" sldId="275"/>
        </pc:sldMkLst>
        <pc:spChg chg="mod">
          <ac:chgData name="Mishra, Sanjay" userId="18b6b879-fb8e-4fb8-8a82-07cefc60ecdc" providerId="ADAL" clId="{51B79280-ADF1-4A26-911E-15B116525923}" dt="2021-02-23T22:07:12.728" v="4" actId="20577"/>
          <ac:spMkLst>
            <pc:docMk/>
            <pc:sldMk cId="1378420976" sldId="275"/>
            <ac:spMk id="3" creationId="{0AE13AC3-04C6-4131-834D-49BCE22DE2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4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4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99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85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1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87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2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1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2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6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5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4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1D3673F-0D70-4E9E-8CAF-24E3E254390B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0A161-B29F-4EAE-8D84-02C6D6F17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35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3078F-1E08-423B-A19C-5888AC1C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COVID-19 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13AC3-04C6-4131-834D-49BCE22DE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Sanjay Mishra, MS, PhD</a:t>
            </a:r>
          </a:p>
          <a:p>
            <a:pPr marL="0" indent="0">
              <a:buNone/>
            </a:pPr>
            <a:r>
              <a:rPr lang="en-US" dirty="0"/>
              <a:t>Data Curious, Science writer, </a:t>
            </a:r>
          </a:p>
          <a:p>
            <a:pPr marL="0" indent="0">
              <a:buNone/>
            </a:pPr>
            <a:r>
              <a:rPr lang="en-US" dirty="0"/>
              <a:t>Project Manager, </a:t>
            </a:r>
          </a:p>
          <a:p>
            <a:pPr marL="0" indent="0">
              <a:buNone/>
            </a:pPr>
            <a:r>
              <a:rPr lang="en-US" dirty="0"/>
              <a:t>a vaccine </a:t>
            </a:r>
            <a:r>
              <a:rPr lang="en-US"/>
              <a:t>developer once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2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D38F98E-8DB4-4499-B9B2-BB2C0CACD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28" y="978064"/>
            <a:ext cx="3478723" cy="4701246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9F8E483-58EE-44D1-9A02-33527587C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25" y="1078377"/>
            <a:ext cx="6839847" cy="450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D185075-53AF-4168-8F11-347F1EC7C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25" y="1141991"/>
            <a:ext cx="7850208" cy="441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40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6080" y="2865774"/>
            <a:ext cx="4798060" cy="1126490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Times New Roman"/>
              <a:cs typeface="Times New Roman"/>
            </a:endParaRPr>
          </a:p>
          <a:p>
            <a:pPr marL="616585" marR="303530" indent="-329565">
              <a:lnSpc>
                <a:spcPts val="2090"/>
              </a:lnSpc>
            </a:pPr>
            <a:r>
              <a:rPr sz="2000" spc="380" dirty="0">
                <a:solidFill>
                  <a:srgbClr val="262626"/>
                </a:solidFill>
                <a:latin typeface="Trebuchet MS"/>
                <a:cs typeface="Trebuchet MS"/>
              </a:rPr>
              <a:t>HOW </a:t>
            </a:r>
            <a:r>
              <a:rPr sz="2000" spc="385" dirty="0">
                <a:solidFill>
                  <a:srgbClr val="262626"/>
                </a:solidFill>
                <a:latin typeface="Trebuchet MS"/>
                <a:cs typeface="Trebuchet MS"/>
              </a:rPr>
              <a:t>DO </a:t>
            </a:r>
            <a:r>
              <a:rPr sz="2000" spc="250" dirty="0">
                <a:solidFill>
                  <a:srgbClr val="262626"/>
                </a:solidFill>
                <a:latin typeface="Trebuchet MS"/>
                <a:cs typeface="Trebuchet MS"/>
              </a:rPr>
              <a:t>WE </a:t>
            </a:r>
            <a:r>
              <a:rPr sz="2000" spc="409" dirty="0">
                <a:solidFill>
                  <a:srgbClr val="262626"/>
                </a:solidFill>
                <a:latin typeface="Trebuchet MS"/>
                <a:cs typeface="Trebuchet MS"/>
              </a:rPr>
              <a:t>KNOW</a:t>
            </a:r>
            <a:r>
              <a:rPr sz="2000" spc="-24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00" spc="235" dirty="0">
                <a:solidFill>
                  <a:srgbClr val="262626"/>
                </a:solidFill>
                <a:latin typeface="Trebuchet MS"/>
                <a:cs typeface="Trebuchet MS"/>
              </a:rPr>
              <a:t>VACCINES  </a:t>
            </a:r>
            <a:r>
              <a:rPr sz="2000" spc="175" dirty="0">
                <a:solidFill>
                  <a:srgbClr val="262626"/>
                </a:solidFill>
                <a:latin typeface="Trebuchet MS"/>
                <a:cs typeface="Trebuchet MS"/>
              </a:rPr>
              <a:t>ARE </a:t>
            </a:r>
            <a:r>
              <a:rPr sz="2000" spc="125" dirty="0">
                <a:solidFill>
                  <a:srgbClr val="262626"/>
                </a:solidFill>
                <a:latin typeface="Trebuchet MS"/>
                <a:cs typeface="Trebuchet MS"/>
              </a:rPr>
              <a:t>SAFE </a:t>
            </a:r>
            <a:r>
              <a:rPr sz="2000" spc="365" dirty="0">
                <a:solidFill>
                  <a:srgbClr val="262626"/>
                </a:solidFill>
                <a:latin typeface="Trebuchet MS"/>
                <a:cs typeface="Trebuchet MS"/>
              </a:rPr>
              <a:t>AND</a:t>
            </a:r>
            <a:r>
              <a:rPr sz="2000" spc="500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2000" spc="150" dirty="0">
                <a:solidFill>
                  <a:srgbClr val="262626"/>
                </a:solidFill>
                <a:latin typeface="Trebuchet MS"/>
                <a:cs typeface="Trebuchet MS"/>
              </a:rPr>
              <a:t>EFFECTIVE?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6095998" y="0"/>
                </a:lnTo>
                <a:lnTo>
                  <a:pt x="6095998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467" y="0"/>
            <a:ext cx="4958561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94176" y="6288023"/>
            <a:ext cx="95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24759" y="964691"/>
            <a:ext cx="5440680" cy="4937125"/>
          </a:xfrm>
          <a:custGeom>
            <a:avLst/>
            <a:gdLst/>
            <a:ahLst/>
            <a:cxnLst/>
            <a:rect l="l" t="t" r="r" b="b"/>
            <a:pathLst>
              <a:path w="5440680" h="4937125">
                <a:moveTo>
                  <a:pt x="0" y="0"/>
                </a:moveTo>
                <a:lnTo>
                  <a:pt x="5440680" y="0"/>
                </a:lnTo>
                <a:lnTo>
                  <a:pt x="5440680" y="4936558"/>
                </a:lnTo>
                <a:lnTo>
                  <a:pt x="0" y="4936558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853" y="1128683"/>
            <a:ext cx="5106670" cy="4608830"/>
          </a:xfrm>
          <a:custGeom>
            <a:avLst/>
            <a:gdLst/>
            <a:ahLst/>
            <a:cxnLst/>
            <a:rect l="l" t="t" r="r" b="b"/>
            <a:pathLst>
              <a:path w="5106670" h="4608830">
                <a:moveTo>
                  <a:pt x="0" y="0"/>
                </a:moveTo>
                <a:lnTo>
                  <a:pt x="5106492" y="0"/>
                </a:lnTo>
                <a:lnTo>
                  <a:pt x="5106492" y="4608575"/>
                </a:lnTo>
                <a:lnTo>
                  <a:pt x="0" y="46085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3944" y="2086451"/>
            <a:ext cx="4782311" cy="26930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57099" y="2355596"/>
            <a:ext cx="4246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9BAF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70" dirty="0">
                <a:latin typeface="Trebuchet MS"/>
                <a:cs typeface="Trebuchet MS"/>
              </a:rPr>
              <a:t>Human </a:t>
            </a:r>
            <a:r>
              <a:rPr sz="1800" spc="-100" dirty="0">
                <a:latin typeface="Trebuchet MS"/>
                <a:cs typeface="Trebuchet MS"/>
              </a:rPr>
              <a:t>trials in </a:t>
            </a:r>
            <a:r>
              <a:rPr sz="1800" spc="30" dirty="0">
                <a:latin typeface="Trebuchet MS"/>
                <a:cs typeface="Trebuchet MS"/>
              </a:rPr>
              <a:t>US </a:t>
            </a:r>
            <a:r>
              <a:rPr sz="1800" spc="-90" dirty="0">
                <a:latin typeface="Trebuchet MS"/>
                <a:cs typeface="Trebuchet MS"/>
              </a:rPr>
              <a:t>started </a:t>
            </a:r>
            <a:r>
              <a:rPr sz="1800" spc="-60" dirty="0">
                <a:latin typeface="Trebuchet MS"/>
                <a:cs typeface="Trebuchet MS"/>
              </a:rPr>
              <a:t>March </a:t>
            </a:r>
            <a:r>
              <a:rPr sz="1800" spc="-120" dirty="0">
                <a:latin typeface="Trebuchet MS"/>
                <a:cs typeface="Trebuchet MS"/>
              </a:rPr>
              <a:t>16,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2020.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7099" y="4220971"/>
            <a:ext cx="3947160" cy="162306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241300" marR="5080" indent="-228600">
              <a:lnSpc>
                <a:spcPts val="2020"/>
              </a:lnSpc>
              <a:spcBef>
                <a:spcPts val="284"/>
              </a:spcBef>
              <a:buClr>
                <a:srgbClr val="9BAF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70" dirty="0">
                <a:latin typeface="Trebuchet MS"/>
                <a:cs typeface="Trebuchet MS"/>
              </a:rPr>
              <a:t>In US, </a:t>
            </a:r>
            <a:r>
              <a:rPr sz="1800" spc="-60" dirty="0">
                <a:latin typeface="Trebuchet MS"/>
                <a:cs typeface="Trebuchet MS"/>
              </a:rPr>
              <a:t>two </a:t>
            </a:r>
            <a:r>
              <a:rPr sz="1800" spc="-110" dirty="0">
                <a:latin typeface="Trebuchet MS"/>
                <a:cs typeface="Trebuchet MS"/>
              </a:rPr>
              <a:t>vaccines </a:t>
            </a:r>
            <a:r>
              <a:rPr sz="1800" spc="-105" dirty="0">
                <a:latin typeface="Trebuchet MS"/>
                <a:cs typeface="Trebuchet MS"/>
              </a:rPr>
              <a:t>received </a:t>
            </a:r>
            <a:r>
              <a:rPr sz="1800" spc="-95" dirty="0">
                <a:latin typeface="Trebuchet MS"/>
                <a:cs typeface="Trebuchet MS"/>
              </a:rPr>
              <a:t>Emergency  </a:t>
            </a:r>
            <a:r>
              <a:rPr sz="1800" spc="-20" dirty="0">
                <a:latin typeface="Trebuchet MS"/>
                <a:cs typeface="Trebuchet MS"/>
              </a:rPr>
              <a:t>Use </a:t>
            </a:r>
            <a:r>
              <a:rPr sz="1800" spc="-65" dirty="0">
                <a:latin typeface="Trebuchet MS"/>
                <a:cs typeface="Trebuchet MS"/>
              </a:rPr>
              <a:t>Authorization </a:t>
            </a:r>
            <a:r>
              <a:rPr sz="1800" spc="-100" dirty="0">
                <a:latin typeface="Trebuchet MS"/>
                <a:cs typeface="Trebuchet MS"/>
              </a:rPr>
              <a:t>in </a:t>
            </a:r>
            <a:r>
              <a:rPr sz="1800" spc="-55" dirty="0">
                <a:latin typeface="Trebuchet MS"/>
                <a:cs typeface="Trebuchet MS"/>
              </a:rPr>
              <a:t>December</a:t>
            </a:r>
            <a:r>
              <a:rPr sz="1800" spc="-204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2020.</a:t>
            </a:r>
            <a:endParaRPr sz="1800" dirty="0">
              <a:latin typeface="Trebuchet MS"/>
              <a:cs typeface="Trebuchet MS"/>
            </a:endParaRPr>
          </a:p>
          <a:p>
            <a:pPr marL="469900" lvl="1" indent="-228600">
              <a:lnSpc>
                <a:spcPct val="100000"/>
              </a:lnSpc>
              <a:spcBef>
                <a:spcPts val="775"/>
              </a:spcBef>
              <a:buClr>
                <a:srgbClr val="9BAFB5"/>
              </a:buClr>
              <a:buFont typeface="Wingdings"/>
              <a:buChar char=""/>
              <a:tabLst>
                <a:tab pos="469900" algn="l"/>
              </a:tabLst>
            </a:pPr>
            <a:r>
              <a:rPr sz="1600" spc="-85" dirty="0">
                <a:latin typeface="Trebuchet MS"/>
                <a:cs typeface="Trebuchet MS"/>
              </a:rPr>
              <a:t>Pfizer-bioNTech</a:t>
            </a:r>
            <a:endParaRPr sz="1600" dirty="0">
              <a:latin typeface="Trebuchet MS"/>
              <a:cs typeface="Trebuchet MS"/>
            </a:endParaRPr>
          </a:p>
          <a:p>
            <a:pPr marL="469900" lvl="1" indent="-228600">
              <a:lnSpc>
                <a:spcPct val="100000"/>
              </a:lnSpc>
              <a:spcBef>
                <a:spcPts val="790"/>
              </a:spcBef>
              <a:buClr>
                <a:srgbClr val="9BAFB5"/>
              </a:buClr>
              <a:buFont typeface="Wingdings"/>
              <a:buChar char=""/>
              <a:tabLst>
                <a:tab pos="469900" algn="l"/>
              </a:tabLst>
            </a:pPr>
            <a:r>
              <a:rPr sz="1600" spc="-40" dirty="0">
                <a:latin typeface="Trebuchet MS"/>
                <a:cs typeface="Trebuchet MS"/>
              </a:rPr>
              <a:t>Moderna</a:t>
            </a:r>
            <a:endParaRPr sz="1600" dirty="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Clr>
                <a:srgbClr val="9BAF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85" dirty="0">
                <a:latin typeface="Trebuchet MS"/>
                <a:cs typeface="Trebuchet MS"/>
              </a:rPr>
              <a:t>Additional </a:t>
            </a:r>
            <a:r>
              <a:rPr sz="1800" spc="-125" dirty="0">
                <a:latin typeface="Trebuchet MS"/>
                <a:cs typeface="Trebuchet MS"/>
              </a:rPr>
              <a:t>clinical </a:t>
            </a:r>
            <a:r>
              <a:rPr sz="1800" spc="-100" dirty="0">
                <a:latin typeface="Trebuchet MS"/>
                <a:cs typeface="Trebuchet MS"/>
              </a:rPr>
              <a:t>trials</a:t>
            </a:r>
            <a:r>
              <a:rPr sz="1800" spc="80" dirty="0">
                <a:latin typeface="Trebuchet MS"/>
                <a:cs typeface="Trebuchet MS"/>
              </a:rPr>
              <a:t> </a:t>
            </a:r>
            <a:r>
              <a:rPr sz="1800" spc="-105" dirty="0">
                <a:latin typeface="Trebuchet MS"/>
                <a:cs typeface="Trebuchet MS"/>
              </a:rPr>
              <a:t>ongoing.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94176" y="6288023"/>
            <a:ext cx="95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3499" y="6102603"/>
            <a:ext cx="3981450" cy="482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b="1" spc="60" dirty="0">
                <a:solidFill>
                  <a:srgbClr val="FFFFFF"/>
                </a:solidFill>
                <a:latin typeface="Trebuchet MS"/>
                <a:cs typeface="Trebuchet MS"/>
              </a:rPr>
              <a:t>World </a:t>
            </a:r>
            <a:r>
              <a:rPr sz="1000" b="1" spc="10" dirty="0">
                <a:solidFill>
                  <a:srgbClr val="FFFFFF"/>
                </a:solidFill>
                <a:latin typeface="Trebuchet MS"/>
                <a:cs typeface="Trebuchet MS"/>
              </a:rPr>
              <a:t>Health </a:t>
            </a:r>
            <a:r>
              <a:rPr sz="1000" b="1" dirty="0">
                <a:solidFill>
                  <a:srgbClr val="FFFFFF"/>
                </a:solidFill>
                <a:latin typeface="Trebuchet MS"/>
                <a:cs typeface="Trebuchet MS"/>
              </a:rPr>
              <a:t>Organization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: </a:t>
            </a:r>
            <a:r>
              <a:rPr sz="1000" spc="-60" dirty="0">
                <a:solidFill>
                  <a:srgbClr val="FFFFFF"/>
                </a:solidFill>
                <a:latin typeface="Trebuchet MS"/>
                <a:cs typeface="Trebuchet MS"/>
              </a:rPr>
              <a:t>Landscape </a:t>
            </a:r>
            <a:r>
              <a:rPr sz="1000" spc="-5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1000" spc="35" dirty="0">
                <a:solidFill>
                  <a:srgbClr val="FFFFFF"/>
                </a:solidFill>
                <a:latin typeface="Trebuchet MS"/>
                <a:cs typeface="Trebuchet MS"/>
              </a:rPr>
              <a:t>COVID-19 </a:t>
            </a:r>
            <a:r>
              <a:rPr sz="1000" spc="-70" dirty="0">
                <a:solidFill>
                  <a:srgbClr val="FFFFFF"/>
                </a:solidFill>
                <a:latin typeface="Trebuchet MS"/>
                <a:cs typeface="Trebuchet MS"/>
              </a:rPr>
              <a:t>candidate</a:t>
            </a:r>
            <a:r>
              <a:rPr sz="10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65" dirty="0">
                <a:solidFill>
                  <a:srgbClr val="FFFFFF"/>
                </a:solidFill>
                <a:latin typeface="Trebuchet MS"/>
                <a:cs typeface="Trebuchet MS"/>
              </a:rPr>
              <a:t>vaccines</a:t>
            </a:r>
            <a:endParaRPr sz="1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b="1" spc="30" dirty="0">
                <a:solidFill>
                  <a:srgbClr val="FFFFFF"/>
                </a:solidFill>
                <a:latin typeface="Trebuchet MS"/>
                <a:cs typeface="Trebuchet MS"/>
              </a:rPr>
              <a:t>NYTimes</a:t>
            </a:r>
            <a:r>
              <a:rPr sz="1000" spc="30" dirty="0">
                <a:solidFill>
                  <a:srgbClr val="FFFFFF"/>
                </a:solidFill>
                <a:latin typeface="Trebuchet MS"/>
                <a:cs typeface="Trebuchet MS"/>
              </a:rPr>
              <a:t>: </a:t>
            </a:r>
            <a:r>
              <a:rPr sz="1000" spc="-20" dirty="0">
                <a:solidFill>
                  <a:srgbClr val="FFFFFF"/>
                </a:solidFill>
                <a:latin typeface="Trebuchet MS"/>
                <a:cs typeface="Trebuchet MS"/>
              </a:rPr>
              <a:t>Coronavirus </a:t>
            </a:r>
            <a:r>
              <a:rPr sz="1000" spc="-60" dirty="0">
                <a:solidFill>
                  <a:srgbClr val="FFFFFF"/>
                </a:solidFill>
                <a:latin typeface="Trebuchet MS"/>
                <a:cs typeface="Trebuchet MS"/>
              </a:rPr>
              <a:t>Vaccine</a:t>
            </a:r>
            <a:r>
              <a:rPr sz="1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Tracker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46639" y="2781300"/>
            <a:ext cx="1943100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B0AA78-36A4-416E-8D1B-4652DA65C3A1}"/>
              </a:ext>
            </a:extLst>
          </p:cNvPr>
          <p:cNvSpPr txBox="1"/>
          <p:nvPr/>
        </p:nvSpPr>
        <p:spPr>
          <a:xfrm>
            <a:off x="7041739" y="16291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540" dirty="0"/>
              <a:t>C</a:t>
            </a:r>
            <a:r>
              <a:rPr lang="en-US" sz="1800" b="1" spc="575" dirty="0"/>
              <a:t>O</a:t>
            </a:r>
            <a:r>
              <a:rPr lang="en-US" sz="1800" b="1" spc="85" dirty="0"/>
              <a:t>R</a:t>
            </a:r>
            <a:r>
              <a:rPr lang="en-US" sz="1800" b="1" spc="610" dirty="0"/>
              <a:t>O</a:t>
            </a:r>
            <a:r>
              <a:rPr lang="en-US" sz="1800" b="1" spc="595" dirty="0"/>
              <a:t>N</a:t>
            </a:r>
            <a:r>
              <a:rPr lang="en-US" sz="1800" b="1" spc="180" dirty="0"/>
              <a:t>A</a:t>
            </a:r>
            <a:r>
              <a:rPr lang="en-US" sz="1800" b="1" spc="240" dirty="0"/>
              <a:t>V</a:t>
            </a:r>
            <a:r>
              <a:rPr lang="en-US" sz="1800" b="1" spc="114" dirty="0"/>
              <a:t>I</a:t>
            </a:r>
            <a:r>
              <a:rPr lang="en-US" sz="1800" b="1" spc="170" dirty="0"/>
              <a:t>R</a:t>
            </a:r>
            <a:r>
              <a:rPr lang="en-US" sz="1800" b="1" spc="235" dirty="0"/>
              <a:t>US  </a:t>
            </a:r>
            <a:r>
              <a:rPr lang="en-US" sz="1800" b="1" spc="254" dirty="0"/>
              <a:t>VACCINES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DA086-F783-49A8-AAEB-E8E51BDF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me..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E61A9F-79D4-4F5F-9152-199D4A413FE6}"/>
              </a:ext>
            </a:extLst>
          </p:cNvPr>
          <p:cNvGrpSpPr/>
          <p:nvPr/>
        </p:nvGrpSpPr>
        <p:grpSpPr>
          <a:xfrm>
            <a:off x="5710770" y="1853248"/>
            <a:ext cx="6246151" cy="3497844"/>
            <a:chOff x="4059865" y="1506909"/>
            <a:chExt cx="6246151" cy="3497844"/>
          </a:xfrm>
        </p:grpSpPr>
        <p:pic>
          <p:nvPicPr>
            <p:cNvPr id="5" name="Picture 4" descr="Map&#10;&#10;Description automatically generated">
              <a:extLst>
                <a:ext uri="{FF2B5EF4-FFF2-40B4-BE49-F238E27FC236}">
                  <a16:creationId xmlns:a16="http://schemas.microsoft.com/office/drawing/2014/main" id="{76800DD3-EB86-4C31-80EE-AB27EDAD1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9865" y="1506909"/>
              <a:ext cx="6246151" cy="3497844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C8B391C-6075-4AA8-B3DE-D26E2B182509}"/>
                </a:ext>
              </a:extLst>
            </p:cNvPr>
            <p:cNvCxnSpPr/>
            <p:nvPr/>
          </p:nvCxnSpPr>
          <p:spPr>
            <a:xfrm flipH="1">
              <a:off x="5720316" y="2402958"/>
              <a:ext cx="2806996" cy="3189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331C9EA-C698-4DCF-91C4-B0FE169F2E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8472" y="2721935"/>
              <a:ext cx="107448" cy="5338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9D6F1388-3EA3-4C51-A2F7-B6F673C94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9" y="1702692"/>
            <a:ext cx="2967227" cy="140053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F89D703-4CD7-43FD-8C87-0F42A0CD2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9" y="3434738"/>
            <a:ext cx="2219690" cy="1291860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967EA00F-042B-4FFD-98EB-E3CA11972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59" y="1445111"/>
            <a:ext cx="1853184" cy="33162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D1C81C-046E-4FB6-9641-9918E1D6CF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2" y="5191202"/>
            <a:ext cx="3085197" cy="12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6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B7E6-70A9-4206-8355-17A5F3AD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COVID-19 and Cancer Consortium (CCC19)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5F585070-B8F7-4AB7-8D98-80E752E5C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2" y="1853248"/>
            <a:ext cx="6508438" cy="4253729"/>
          </a:xfrm>
        </p:spPr>
      </p:pic>
    </p:spTree>
    <p:extLst>
      <p:ext uri="{BB962C8B-B14F-4D97-AF65-F5344CB8AC3E}">
        <p14:creationId xmlns:p14="http://schemas.microsoft.com/office/powerpoint/2010/main" val="343755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732693" y="1630918"/>
            <a:ext cx="10515600" cy="422679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519430" indent="-228600">
              <a:lnSpc>
                <a:spcPct val="100000"/>
              </a:lnSpc>
              <a:spcBef>
                <a:spcPts val="820"/>
              </a:spcBef>
              <a:buClr>
                <a:srgbClr val="9BAFB5"/>
              </a:buClr>
              <a:buFont typeface="Arial"/>
              <a:buChar char="•"/>
              <a:tabLst>
                <a:tab pos="518795" algn="l"/>
                <a:tab pos="519430" algn="l"/>
              </a:tabLst>
            </a:pPr>
            <a:r>
              <a:rPr spc="-85" dirty="0"/>
              <a:t>First </a:t>
            </a:r>
            <a:r>
              <a:rPr spc="-110" dirty="0"/>
              <a:t>cases </a:t>
            </a:r>
            <a:r>
              <a:rPr lang="en-US" spc="-100" dirty="0"/>
              <a:t>reported </a:t>
            </a:r>
            <a:r>
              <a:rPr spc="-114" dirty="0"/>
              <a:t>in </a:t>
            </a:r>
            <a:r>
              <a:rPr spc="-95" dirty="0"/>
              <a:t>Wuhan, </a:t>
            </a:r>
            <a:r>
              <a:rPr spc="-65" dirty="0"/>
              <a:t>China </a:t>
            </a:r>
            <a:r>
              <a:rPr spc="-114" dirty="0"/>
              <a:t>in </a:t>
            </a:r>
            <a:r>
              <a:rPr spc="-60" dirty="0"/>
              <a:t>December</a:t>
            </a:r>
            <a:r>
              <a:rPr spc="-215" dirty="0"/>
              <a:t> </a:t>
            </a:r>
            <a:r>
              <a:rPr spc="-50" dirty="0"/>
              <a:t>2019</a:t>
            </a:r>
          </a:p>
          <a:p>
            <a:pPr marL="519430" indent="-228600">
              <a:lnSpc>
                <a:spcPct val="100000"/>
              </a:lnSpc>
              <a:spcBef>
                <a:spcPts val="720"/>
              </a:spcBef>
              <a:buClr>
                <a:srgbClr val="9BAFB5"/>
              </a:buClr>
              <a:buFont typeface="Arial"/>
              <a:buChar char="•"/>
              <a:tabLst>
                <a:tab pos="518795" algn="l"/>
                <a:tab pos="519430" algn="l"/>
              </a:tabLst>
            </a:pPr>
            <a:r>
              <a:rPr spc="-15" dirty="0"/>
              <a:t>Common</a:t>
            </a:r>
            <a:r>
              <a:rPr spc="-60" dirty="0"/>
              <a:t> </a:t>
            </a:r>
            <a:r>
              <a:rPr spc="-110" dirty="0"/>
              <a:t>symptoms:</a:t>
            </a:r>
          </a:p>
          <a:p>
            <a:pPr marL="748030" lvl="1" indent="-228600">
              <a:lnSpc>
                <a:spcPct val="100000"/>
              </a:lnSpc>
              <a:spcBef>
                <a:spcPts val="800"/>
              </a:spcBef>
              <a:buClr>
                <a:srgbClr val="9BAFB5"/>
              </a:buClr>
              <a:buFont typeface="Arial"/>
              <a:buChar char="•"/>
              <a:tabLst>
                <a:tab pos="747395" algn="l"/>
                <a:tab pos="748030" algn="l"/>
              </a:tabLst>
            </a:pPr>
            <a:r>
              <a:rPr sz="1800" spc="-105" dirty="0">
                <a:latin typeface="Trebuchet MS"/>
                <a:cs typeface="Trebuchet MS"/>
              </a:rPr>
              <a:t>Fever</a:t>
            </a:r>
            <a:endParaRPr sz="1800" dirty="0">
              <a:latin typeface="Trebuchet MS"/>
              <a:cs typeface="Trebuchet MS"/>
            </a:endParaRPr>
          </a:p>
          <a:p>
            <a:pPr marL="748030" lvl="1" indent="-228600">
              <a:lnSpc>
                <a:spcPct val="100000"/>
              </a:lnSpc>
              <a:spcBef>
                <a:spcPts val="840"/>
              </a:spcBef>
              <a:buClr>
                <a:srgbClr val="9BAFB5"/>
              </a:buClr>
              <a:buFont typeface="Arial"/>
              <a:buChar char="•"/>
              <a:tabLst>
                <a:tab pos="747395" algn="l"/>
                <a:tab pos="748030" algn="l"/>
              </a:tabLst>
            </a:pPr>
            <a:r>
              <a:rPr sz="1800" spc="-20" dirty="0">
                <a:latin typeface="Trebuchet MS"/>
                <a:cs typeface="Trebuchet MS"/>
              </a:rPr>
              <a:t>Cough</a:t>
            </a:r>
            <a:endParaRPr sz="1800" dirty="0">
              <a:latin typeface="Trebuchet MS"/>
              <a:cs typeface="Trebuchet MS"/>
            </a:endParaRPr>
          </a:p>
          <a:p>
            <a:pPr marL="748030" lvl="1" indent="-228600">
              <a:lnSpc>
                <a:spcPct val="100000"/>
              </a:lnSpc>
              <a:spcBef>
                <a:spcPts val="720"/>
              </a:spcBef>
              <a:buClr>
                <a:srgbClr val="9BAFB5"/>
              </a:buClr>
              <a:buFont typeface="Arial"/>
              <a:buChar char="•"/>
              <a:tabLst>
                <a:tab pos="747395" algn="l"/>
                <a:tab pos="748030" algn="l"/>
              </a:tabLst>
            </a:pPr>
            <a:r>
              <a:rPr sz="1800" spc="-55" dirty="0">
                <a:latin typeface="Trebuchet MS"/>
                <a:cs typeface="Trebuchet MS"/>
              </a:rPr>
              <a:t>Shortness </a:t>
            </a:r>
            <a:r>
              <a:rPr sz="1800" spc="-100" dirty="0">
                <a:latin typeface="Trebuchet MS"/>
                <a:cs typeface="Trebuchet MS"/>
              </a:rPr>
              <a:t>of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-95" dirty="0">
                <a:latin typeface="Trebuchet MS"/>
                <a:cs typeface="Trebuchet MS"/>
              </a:rPr>
              <a:t>Breath</a:t>
            </a:r>
            <a:endParaRPr sz="1800" dirty="0">
              <a:latin typeface="Trebuchet MS"/>
              <a:cs typeface="Trebuchet MS"/>
            </a:endParaRPr>
          </a:p>
          <a:p>
            <a:pPr marL="748030" lvl="1" indent="-228600">
              <a:lnSpc>
                <a:spcPct val="100000"/>
              </a:lnSpc>
              <a:spcBef>
                <a:spcPts val="840"/>
              </a:spcBef>
              <a:buClr>
                <a:srgbClr val="9BAFB5"/>
              </a:buClr>
              <a:buFont typeface="Arial"/>
              <a:buChar char="•"/>
              <a:tabLst>
                <a:tab pos="747395" algn="l"/>
                <a:tab pos="748030" algn="l"/>
              </a:tabLst>
            </a:pPr>
            <a:r>
              <a:rPr sz="1800" spc="15" dirty="0">
                <a:latin typeface="Trebuchet MS"/>
                <a:cs typeface="Trebuchet MS"/>
              </a:rPr>
              <a:t>New </a:t>
            </a:r>
            <a:r>
              <a:rPr sz="1800" spc="-50" dirty="0">
                <a:latin typeface="Trebuchet MS"/>
                <a:cs typeface="Trebuchet MS"/>
              </a:rPr>
              <a:t>loss </a:t>
            </a:r>
            <a:r>
              <a:rPr sz="1800" spc="-100" dirty="0">
                <a:latin typeface="Trebuchet MS"/>
                <a:cs typeface="Trebuchet MS"/>
              </a:rPr>
              <a:t>of </a:t>
            </a:r>
            <a:r>
              <a:rPr sz="1800" spc="-120" dirty="0">
                <a:latin typeface="Trebuchet MS"/>
                <a:cs typeface="Trebuchet MS"/>
              </a:rPr>
              <a:t>taste </a:t>
            </a:r>
            <a:r>
              <a:rPr sz="1800" spc="15" dirty="0">
                <a:latin typeface="Trebuchet MS"/>
                <a:cs typeface="Trebuchet MS"/>
              </a:rPr>
              <a:t>or</a:t>
            </a:r>
            <a:r>
              <a:rPr sz="1800" spc="25" dirty="0">
                <a:latin typeface="Trebuchet MS"/>
                <a:cs typeface="Trebuchet MS"/>
              </a:rPr>
              <a:t> </a:t>
            </a:r>
            <a:r>
              <a:rPr sz="1800" spc="-110" dirty="0">
                <a:latin typeface="Trebuchet MS"/>
                <a:cs typeface="Trebuchet MS"/>
              </a:rPr>
              <a:t>smell</a:t>
            </a:r>
            <a:endParaRPr sz="1800" dirty="0">
              <a:latin typeface="Trebuchet MS"/>
              <a:cs typeface="Trebuchet MS"/>
            </a:endParaRPr>
          </a:p>
          <a:p>
            <a:pPr marL="519430" indent="-228600">
              <a:lnSpc>
                <a:spcPct val="100000"/>
              </a:lnSpc>
              <a:spcBef>
                <a:spcPts val="760"/>
              </a:spcBef>
              <a:buClr>
                <a:srgbClr val="9BAFB5"/>
              </a:buClr>
              <a:buFont typeface="Arial"/>
              <a:buChar char="•"/>
              <a:tabLst>
                <a:tab pos="518795" algn="l"/>
                <a:tab pos="519430" algn="l"/>
              </a:tabLst>
            </a:pPr>
            <a:r>
              <a:rPr spc="-60" dirty="0"/>
              <a:t>Caused </a:t>
            </a:r>
            <a:r>
              <a:rPr spc="-125" dirty="0"/>
              <a:t>by </a:t>
            </a:r>
            <a:r>
              <a:rPr spc="-120" dirty="0"/>
              <a:t>viral</a:t>
            </a:r>
            <a:r>
              <a:rPr spc="20" dirty="0"/>
              <a:t> </a:t>
            </a:r>
            <a:r>
              <a:rPr spc="-120" dirty="0"/>
              <a:t>infection</a:t>
            </a:r>
            <a:r>
              <a:rPr lang="en-US" spc="-120" dirty="0"/>
              <a:t>: SARS-CoV-2</a:t>
            </a:r>
            <a:endParaRPr spc="-120" dirty="0"/>
          </a:p>
          <a:p>
            <a:pPr marL="519430" indent="-228600">
              <a:lnSpc>
                <a:spcPct val="100000"/>
              </a:lnSpc>
              <a:spcBef>
                <a:spcPts val="695"/>
              </a:spcBef>
              <a:buClr>
                <a:srgbClr val="9BAFB5"/>
              </a:buClr>
              <a:buFont typeface="Arial"/>
              <a:buChar char="•"/>
              <a:tabLst>
                <a:tab pos="518795" algn="l"/>
                <a:tab pos="519430" algn="l"/>
              </a:tabLst>
            </a:pPr>
            <a:r>
              <a:rPr spc="-65" dirty="0"/>
              <a:t>&gt;</a:t>
            </a:r>
            <a:r>
              <a:rPr lang="en-US" spc="-65" dirty="0"/>
              <a:t>50</a:t>
            </a:r>
            <a:r>
              <a:rPr spc="-65" dirty="0"/>
              <a:t>0,000 </a:t>
            </a:r>
            <a:r>
              <a:rPr spc="-114" dirty="0"/>
              <a:t>deaths in </a:t>
            </a:r>
            <a:r>
              <a:rPr spc="-120" dirty="0"/>
              <a:t>the </a:t>
            </a:r>
            <a:r>
              <a:rPr spc="70" dirty="0"/>
              <a:t>USA </a:t>
            </a:r>
            <a:r>
              <a:rPr spc="-110" dirty="0"/>
              <a:t>due </a:t>
            </a:r>
            <a:r>
              <a:rPr spc="-55" dirty="0"/>
              <a:t>to </a:t>
            </a:r>
            <a:r>
              <a:rPr spc="60" dirty="0"/>
              <a:t>COVID-19 </a:t>
            </a:r>
            <a:r>
              <a:rPr lang="en-US" spc="-114" dirty="0"/>
              <a:t>by Feb </a:t>
            </a:r>
            <a:r>
              <a:rPr spc="-50" dirty="0"/>
              <a:t>202</a:t>
            </a:r>
            <a:r>
              <a:rPr lang="en-US" spc="-50" dirty="0"/>
              <a:t>1; many more contracted and sickened </a:t>
            </a:r>
          </a:p>
          <a:p>
            <a:pPr marL="519430">
              <a:lnSpc>
                <a:spcPct val="100000"/>
              </a:lnSpc>
              <a:spcBef>
                <a:spcPts val="695"/>
              </a:spcBef>
              <a:buClr>
                <a:srgbClr val="9BAFB5"/>
              </a:buClr>
              <a:buFont typeface="Arial"/>
              <a:buChar char="•"/>
              <a:tabLst>
                <a:tab pos="518795" algn="l"/>
                <a:tab pos="519430" algn="l"/>
              </a:tabLst>
            </a:pPr>
            <a:r>
              <a:rPr lang="en-US" spc="-125" dirty="0"/>
              <a:t>Potential </a:t>
            </a:r>
            <a:r>
              <a:rPr lang="en-US" spc="-75" dirty="0"/>
              <a:t>for </a:t>
            </a:r>
            <a:r>
              <a:rPr lang="en-US" spc="-120" dirty="0"/>
              <a:t>asymptomatic</a:t>
            </a:r>
            <a:r>
              <a:rPr lang="en-US" spc="25" dirty="0"/>
              <a:t> (</a:t>
            </a:r>
            <a:r>
              <a:rPr lang="en-US" spc="-50" dirty="0"/>
              <a:t>without symptoms</a:t>
            </a:r>
            <a:r>
              <a:rPr lang="en-US" spc="25" dirty="0"/>
              <a:t>) </a:t>
            </a:r>
            <a:r>
              <a:rPr lang="en-US" spc="-105" dirty="0"/>
              <a:t>spread</a:t>
            </a:r>
          </a:p>
          <a:p>
            <a:pPr marL="278130" marR="5080" algn="r">
              <a:lnSpc>
                <a:spcPct val="100000"/>
              </a:lnSpc>
              <a:spcBef>
                <a:spcPts val="1889"/>
              </a:spcBef>
            </a:pPr>
            <a:r>
              <a:rPr sz="1000" b="1" spc="80" dirty="0">
                <a:latin typeface="Trebuchet MS"/>
                <a:cs typeface="Trebuchet MS"/>
              </a:rPr>
              <a:t>CDC</a:t>
            </a:r>
            <a:r>
              <a:rPr sz="1000" spc="80" dirty="0"/>
              <a:t>: </a:t>
            </a:r>
            <a:r>
              <a:rPr sz="1000" spc="-45" dirty="0"/>
              <a:t>Symptoms </a:t>
            </a:r>
            <a:r>
              <a:rPr sz="1000" spc="-55" dirty="0"/>
              <a:t>of</a:t>
            </a:r>
            <a:r>
              <a:rPr sz="1000" spc="-155" dirty="0"/>
              <a:t> </a:t>
            </a:r>
            <a:r>
              <a:rPr sz="1000" spc="-20" dirty="0"/>
              <a:t>Coronavirus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94176" y="6303264"/>
            <a:ext cx="95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8409" y="6596380"/>
            <a:ext cx="361187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FFFFFF"/>
                </a:solidFill>
                <a:latin typeface="Trebuchet MS"/>
                <a:cs typeface="Trebuchet MS"/>
              </a:rPr>
              <a:t>World </a:t>
            </a:r>
            <a:r>
              <a:rPr sz="1000" b="1" spc="10" dirty="0">
                <a:solidFill>
                  <a:srgbClr val="FFFFFF"/>
                </a:solidFill>
                <a:latin typeface="Trebuchet MS"/>
                <a:cs typeface="Trebuchet MS"/>
              </a:rPr>
              <a:t>Health </a:t>
            </a:r>
            <a:r>
              <a:rPr sz="1000" b="1" dirty="0">
                <a:solidFill>
                  <a:srgbClr val="FFFFFF"/>
                </a:solidFill>
                <a:latin typeface="Trebuchet MS"/>
                <a:cs typeface="Trebuchet MS"/>
              </a:rPr>
              <a:t>Organization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: </a:t>
            </a:r>
            <a:r>
              <a:rPr sz="1000" spc="45" dirty="0">
                <a:solidFill>
                  <a:srgbClr val="FFFFFF"/>
                </a:solidFill>
                <a:latin typeface="Trebuchet MS"/>
                <a:cs typeface="Trebuchet MS"/>
              </a:rPr>
              <a:t>Q&amp;A</a:t>
            </a:r>
            <a:r>
              <a:rPr sz="1000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coronaviruses </a:t>
            </a:r>
            <a:r>
              <a:rPr sz="1000" spc="15" dirty="0">
                <a:solidFill>
                  <a:srgbClr val="FFFFFF"/>
                </a:solidFill>
                <a:latin typeface="Trebuchet MS"/>
                <a:cs typeface="Trebuchet MS"/>
              </a:rPr>
              <a:t>(COVID-19)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4414FF4-0E73-4EF1-915A-2B7B24DB5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tx1"/>
                </a:solidFill>
              </a:rPr>
              <a:t>COVID-19 Recap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1984" y="2631947"/>
            <a:ext cx="3285979" cy="291233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1300" marR="304165" indent="-228600">
              <a:lnSpc>
                <a:spcPts val="2110"/>
              </a:lnSpc>
              <a:spcBef>
                <a:spcPts val="409"/>
              </a:spcBef>
              <a:buClr>
                <a:srgbClr val="9BAF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5" dirty="0">
                <a:latin typeface="Trebuchet MS"/>
                <a:cs typeface="Trebuchet MS"/>
              </a:rPr>
              <a:t>Introduce </a:t>
            </a:r>
            <a:r>
              <a:rPr lang="en-US" sz="2000" b="1" spc="5" dirty="0">
                <a:latin typeface="Trebuchet MS"/>
                <a:cs typeface="Trebuchet MS"/>
              </a:rPr>
              <a:t>"</a:t>
            </a:r>
            <a:r>
              <a:rPr sz="2000" spc="-114" dirty="0">
                <a:latin typeface="Trebuchet MS"/>
                <a:cs typeface="Trebuchet MS"/>
              </a:rPr>
              <a:t>infectious</a:t>
            </a:r>
            <a:r>
              <a:rPr lang="en-US" sz="2000" spc="-114" dirty="0">
                <a:latin typeface="Trebuchet MS"/>
                <a:cs typeface="Trebuchet MS"/>
              </a:rPr>
              <a:t>"</a:t>
            </a:r>
            <a:r>
              <a:rPr sz="2000" spc="-114" dirty="0">
                <a:latin typeface="Trebuchet MS"/>
                <a:cs typeface="Trebuchet MS"/>
              </a:rPr>
              <a:t>  </a:t>
            </a:r>
            <a:r>
              <a:rPr sz="2000" spc="-110" dirty="0">
                <a:latin typeface="Trebuchet MS"/>
                <a:cs typeface="Trebuchet MS"/>
              </a:rPr>
              <a:t>particles </a:t>
            </a:r>
            <a:r>
              <a:rPr sz="2000" spc="-85" dirty="0">
                <a:latin typeface="Trebuchet MS"/>
                <a:cs typeface="Trebuchet MS"/>
              </a:rPr>
              <a:t>into </a:t>
            </a:r>
            <a:r>
              <a:rPr sz="2000" spc="-120" dirty="0">
                <a:latin typeface="Trebuchet MS"/>
                <a:cs typeface="Trebuchet MS"/>
              </a:rPr>
              <a:t>the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body</a:t>
            </a:r>
            <a:endParaRPr sz="2000" dirty="0">
              <a:latin typeface="Trebuchet MS"/>
              <a:cs typeface="Trebuchet MS"/>
            </a:endParaRPr>
          </a:p>
          <a:p>
            <a:pPr marL="241300" marR="579755" indent="-228600">
              <a:lnSpc>
                <a:spcPts val="2210"/>
              </a:lnSpc>
              <a:spcBef>
                <a:spcPts val="1005"/>
              </a:spcBef>
              <a:buClr>
                <a:srgbClr val="9BAF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20" dirty="0">
                <a:latin typeface="Trebuchet MS"/>
                <a:cs typeface="Trebuchet MS"/>
              </a:rPr>
              <a:t>Stimulate</a:t>
            </a:r>
            <a:r>
              <a:rPr sz="2000" b="1" spc="-10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immune  </a:t>
            </a:r>
            <a:r>
              <a:rPr sz="2000" spc="-70" dirty="0">
                <a:latin typeface="Trebuchet MS"/>
                <a:cs typeface="Trebuchet MS"/>
              </a:rPr>
              <a:t>response </a:t>
            </a:r>
            <a:r>
              <a:rPr sz="2000" spc="-55" dirty="0">
                <a:latin typeface="Trebuchet MS"/>
                <a:cs typeface="Trebuchet MS"/>
              </a:rPr>
              <a:t>to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vaccine</a:t>
            </a:r>
            <a:endParaRPr sz="2000" dirty="0">
              <a:latin typeface="Trebuchet MS"/>
              <a:cs typeface="Trebuchet MS"/>
            </a:endParaRPr>
          </a:p>
          <a:p>
            <a:pPr marL="241300" marR="136525" indent="-228600">
              <a:lnSpc>
                <a:spcPct val="89500"/>
              </a:lnSpc>
              <a:spcBef>
                <a:spcPts val="905"/>
              </a:spcBef>
              <a:buClr>
                <a:srgbClr val="9BAF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1" spc="-20" dirty="0">
                <a:latin typeface="Trebuchet MS"/>
                <a:cs typeface="Trebuchet MS"/>
              </a:rPr>
              <a:t>Recognize </a:t>
            </a:r>
            <a:r>
              <a:rPr lang="en-US" sz="2000" spc="-45" dirty="0">
                <a:latin typeface="Trebuchet MS"/>
                <a:cs typeface="Trebuchet MS"/>
              </a:rPr>
              <a:t>prior </a:t>
            </a:r>
            <a:r>
              <a:rPr lang="en-US" sz="2000" spc="-65" dirty="0">
                <a:latin typeface="Trebuchet MS"/>
                <a:cs typeface="Trebuchet MS"/>
              </a:rPr>
              <a:t>exposure through </a:t>
            </a:r>
            <a:r>
              <a:rPr sz="2000" spc="-70" dirty="0">
                <a:latin typeface="Trebuchet MS"/>
                <a:cs typeface="Trebuchet MS"/>
              </a:rPr>
              <a:t>“Memory” </a:t>
            </a:r>
            <a:r>
              <a:rPr sz="2000" spc="-125" dirty="0">
                <a:latin typeface="Trebuchet MS"/>
                <a:cs typeface="Trebuchet MS"/>
              </a:rPr>
              <a:t>immune cells</a:t>
            </a:r>
            <a:endParaRPr sz="2000" dirty="0">
              <a:latin typeface="Trebuchet MS"/>
              <a:cs typeface="Trebuchet MS"/>
            </a:endParaRPr>
          </a:p>
          <a:p>
            <a:pPr marL="241300" marR="5080" indent="-228600">
              <a:lnSpc>
                <a:spcPct val="90000"/>
              </a:lnSpc>
              <a:spcBef>
                <a:spcPts val="1030"/>
              </a:spcBef>
              <a:buClr>
                <a:srgbClr val="9BAF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1" spc="-35" dirty="0">
                <a:latin typeface="Trebuchet MS"/>
                <a:cs typeface="Trebuchet MS"/>
              </a:rPr>
              <a:t>Prevent </a:t>
            </a:r>
            <a:r>
              <a:rPr lang="en-US" sz="2000" spc="-35" dirty="0">
                <a:latin typeface="Trebuchet MS"/>
                <a:cs typeface="Trebuchet MS"/>
              </a:rPr>
              <a:t>future </a:t>
            </a:r>
            <a:r>
              <a:rPr sz="2000" spc="-120" dirty="0">
                <a:latin typeface="Trebuchet MS"/>
                <a:cs typeface="Trebuchet MS"/>
              </a:rPr>
              <a:t>infection</a:t>
            </a:r>
            <a:r>
              <a:rPr lang="en-US" sz="2000" spc="-120" dirty="0">
                <a:latin typeface="Trebuchet MS"/>
                <a:cs typeface="Trebuchet MS"/>
              </a:rPr>
              <a:t>s, or reduce the severity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disease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4181" y="964691"/>
            <a:ext cx="6885940" cy="4937125"/>
          </a:xfrm>
          <a:custGeom>
            <a:avLst/>
            <a:gdLst/>
            <a:ahLst/>
            <a:cxnLst/>
            <a:rect l="l" t="t" r="r" b="b"/>
            <a:pathLst>
              <a:path w="6885940" h="4937125">
                <a:moveTo>
                  <a:pt x="0" y="0"/>
                </a:moveTo>
                <a:lnTo>
                  <a:pt x="6885432" y="0"/>
                </a:lnTo>
                <a:lnTo>
                  <a:pt x="6885432" y="4936558"/>
                </a:lnTo>
                <a:lnTo>
                  <a:pt x="0" y="4936558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7802" y="1128683"/>
            <a:ext cx="6558280" cy="4608830"/>
          </a:xfrm>
          <a:custGeom>
            <a:avLst/>
            <a:gdLst/>
            <a:ahLst/>
            <a:cxnLst/>
            <a:rect l="l" t="t" r="r" b="b"/>
            <a:pathLst>
              <a:path w="6558280" h="4608830">
                <a:moveTo>
                  <a:pt x="0" y="0"/>
                </a:moveTo>
                <a:lnTo>
                  <a:pt x="6558191" y="0"/>
                </a:lnTo>
                <a:lnTo>
                  <a:pt x="6558191" y="4608575"/>
                </a:lnTo>
                <a:lnTo>
                  <a:pt x="0" y="46085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3366" y="1689393"/>
            <a:ext cx="6227063" cy="3487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353091" y="6309867"/>
            <a:ext cx="40925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30" dirty="0">
                <a:solidFill>
                  <a:srgbClr val="FFFFFF"/>
                </a:solidFill>
                <a:latin typeface="Trebuchet MS"/>
                <a:cs typeface="Trebuchet MS"/>
              </a:rPr>
              <a:t>Mayo </a:t>
            </a:r>
            <a:r>
              <a:rPr sz="1000" b="1" spc="10" dirty="0">
                <a:solidFill>
                  <a:srgbClr val="FFFFFF"/>
                </a:solidFill>
                <a:latin typeface="Trebuchet MS"/>
                <a:cs typeface="Trebuchet MS"/>
              </a:rPr>
              <a:t>Clinic Health </a:t>
            </a:r>
            <a:r>
              <a:rPr sz="1000" b="1" spc="-5" dirty="0">
                <a:solidFill>
                  <a:srgbClr val="FFFFFF"/>
                </a:solidFill>
                <a:latin typeface="Trebuchet MS"/>
                <a:cs typeface="Trebuchet MS"/>
              </a:rPr>
              <a:t>System</a:t>
            </a:r>
            <a:r>
              <a:rPr sz="1000" spc="-5" dirty="0">
                <a:solidFill>
                  <a:srgbClr val="FFFFFF"/>
                </a:solidFill>
                <a:latin typeface="Trebuchet MS"/>
                <a:cs typeface="Trebuchet MS"/>
              </a:rPr>
              <a:t>: </a:t>
            </a:r>
            <a:r>
              <a:rPr sz="1000" spc="-60" dirty="0">
                <a:solidFill>
                  <a:srgbClr val="FFFFFF"/>
                </a:solidFill>
                <a:latin typeface="Trebuchet MS"/>
                <a:cs typeface="Trebuchet MS"/>
              </a:rPr>
              <a:t>Vaccine </a:t>
            </a:r>
            <a:r>
              <a:rPr sz="1000" spc="-85" dirty="0">
                <a:solidFill>
                  <a:srgbClr val="FFFFFF"/>
                </a:solidFill>
                <a:latin typeface="Trebuchet MS"/>
                <a:cs typeface="Trebuchet MS"/>
              </a:rPr>
              <a:t>safety: 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6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common </a:t>
            </a:r>
            <a:r>
              <a:rPr sz="1000" spc="-45" dirty="0">
                <a:solidFill>
                  <a:srgbClr val="FFFFFF"/>
                </a:solidFill>
                <a:latin typeface="Trebuchet MS"/>
                <a:cs typeface="Trebuchet MS"/>
              </a:rPr>
              <a:t>questions</a:t>
            </a:r>
            <a:r>
              <a:rPr sz="1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Trebuchet MS"/>
                <a:cs typeface="Trebuchet MS"/>
              </a:rPr>
              <a:t>answered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9FDDB-C682-4337-8A80-DA05AB2A61EC}"/>
              </a:ext>
            </a:extLst>
          </p:cNvPr>
          <p:cNvSpPr txBox="1"/>
          <p:nvPr/>
        </p:nvSpPr>
        <p:spPr>
          <a:xfrm>
            <a:off x="433754" y="93582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405" dirty="0"/>
              <a:t>HOW </a:t>
            </a:r>
            <a:r>
              <a:rPr lang="en-US" sz="1800" b="1" spc="409" dirty="0"/>
              <a:t>DO  </a:t>
            </a:r>
          </a:p>
          <a:p>
            <a:r>
              <a:rPr lang="en-US" sz="1800" b="1" spc="240" dirty="0"/>
              <a:t>VACCINES</a:t>
            </a:r>
            <a:r>
              <a:rPr lang="en-US" sz="1800" b="1" spc="5" dirty="0"/>
              <a:t> </a:t>
            </a:r>
            <a:r>
              <a:rPr lang="en-US" sz="1800" b="1" spc="315" dirty="0"/>
              <a:t>WORK?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1984" y="2631947"/>
            <a:ext cx="3285979" cy="291233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1300" marR="304165" indent="-228600">
              <a:lnSpc>
                <a:spcPts val="2110"/>
              </a:lnSpc>
              <a:spcBef>
                <a:spcPts val="409"/>
              </a:spcBef>
              <a:buClr>
                <a:srgbClr val="9BAF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5" dirty="0">
                <a:latin typeface="Trebuchet MS"/>
                <a:cs typeface="Trebuchet MS"/>
              </a:rPr>
              <a:t>Introduce </a:t>
            </a:r>
            <a:r>
              <a:rPr lang="en-US" sz="2000" b="1" spc="5" dirty="0">
                <a:latin typeface="Trebuchet MS"/>
                <a:cs typeface="Trebuchet MS"/>
              </a:rPr>
              <a:t>"</a:t>
            </a:r>
            <a:r>
              <a:rPr sz="2000" spc="-114" dirty="0">
                <a:latin typeface="Trebuchet MS"/>
                <a:cs typeface="Trebuchet MS"/>
              </a:rPr>
              <a:t>infectious</a:t>
            </a:r>
            <a:r>
              <a:rPr lang="en-US" sz="2000" spc="-114" dirty="0">
                <a:latin typeface="Trebuchet MS"/>
                <a:cs typeface="Trebuchet MS"/>
              </a:rPr>
              <a:t>"</a:t>
            </a:r>
            <a:r>
              <a:rPr sz="2000" spc="-114" dirty="0">
                <a:latin typeface="Trebuchet MS"/>
                <a:cs typeface="Trebuchet MS"/>
              </a:rPr>
              <a:t>  </a:t>
            </a:r>
            <a:r>
              <a:rPr sz="2000" spc="-110" dirty="0">
                <a:latin typeface="Trebuchet MS"/>
                <a:cs typeface="Trebuchet MS"/>
              </a:rPr>
              <a:t>particles </a:t>
            </a:r>
            <a:r>
              <a:rPr sz="2000" spc="-85" dirty="0">
                <a:latin typeface="Trebuchet MS"/>
                <a:cs typeface="Trebuchet MS"/>
              </a:rPr>
              <a:t>into </a:t>
            </a:r>
            <a:r>
              <a:rPr sz="2000" spc="-120" dirty="0">
                <a:latin typeface="Trebuchet MS"/>
                <a:cs typeface="Trebuchet MS"/>
              </a:rPr>
              <a:t>the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75" dirty="0">
                <a:latin typeface="Trebuchet MS"/>
                <a:cs typeface="Trebuchet MS"/>
              </a:rPr>
              <a:t>body</a:t>
            </a:r>
            <a:endParaRPr sz="2000" dirty="0">
              <a:latin typeface="Trebuchet MS"/>
              <a:cs typeface="Trebuchet MS"/>
            </a:endParaRPr>
          </a:p>
          <a:p>
            <a:pPr marL="241300" marR="579755" indent="-228600">
              <a:lnSpc>
                <a:spcPts val="2210"/>
              </a:lnSpc>
              <a:spcBef>
                <a:spcPts val="1005"/>
              </a:spcBef>
              <a:buClr>
                <a:srgbClr val="9BAF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20" dirty="0">
                <a:latin typeface="Trebuchet MS"/>
                <a:cs typeface="Trebuchet MS"/>
              </a:rPr>
              <a:t>Stimulate</a:t>
            </a:r>
            <a:r>
              <a:rPr sz="2000" b="1" spc="-105" dirty="0">
                <a:latin typeface="Trebuchet MS"/>
                <a:cs typeface="Trebuchet MS"/>
              </a:rPr>
              <a:t> </a:t>
            </a:r>
            <a:r>
              <a:rPr sz="2000" spc="-125" dirty="0">
                <a:latin typeface="Trebuchet MS"/>
                <a:cs typeface="Trebuchet MS"/>
              </a:rPr>
              <a:t>immune  </a:t>
            </a:r>
            <a:r>
              <a:rPr sz="2000" spc="-70" dirty="0">
                <a:latin typeface="Trebuchet MS"/>
                <a:cs typeface="Trebuchet MS"/>
              </a:rPr>
              <a:t>response </a:t>
            </a:r>
            <a:r>
              <a:rPr sz="2000" spc="-55" dirty="0">
                <a:latin typeface="Trebuchet MS"/>
                <a:cs typeface="Trebuchet MS"/>
              </a:rPr>
              <a:t>to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35" dirty="0">
                <a:latin typeface="Trebuchet MS"/>
                <a:cs typeface="Trebuchet MS"/>
              </a:rPr>
              <a:t>vaccine</a:t>
            </a:r>
            <a:endParaRPr sz="2000" dirty="0">
              <a:latin typeface="Trebuchet MS"/>
              <a:cs typeface="Trebuchet MS"/>
            </a:endParaRPr>
          </a:p>
          <a:p>
            <a:pPr marL="241300" marR="136525" indent="-228600">
              <a:lnSpc>
                <a:spcPct val="89500"/>
              </a:lnSpc>
              <a:spcBef>
                <a:spcPts val="905"/>
              </a:spcBef>
              <a:buClr>
                <a:srgbClr val="9BAF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1" spc="-20" dirty="0">
                <a:latin typeface="Trebuchet MS"/>
                <a:cs typeface="Trebuchet MS"/>
              </a:rPr>
              <a:t>Recognize </a:t>
            </a:r>
            <a:r>
              <a:rPr lang="en-US" sz="2000" spc="-45" dirty="0">
                <a:latin typeface="Trebuchet MS"/>
                <a:cs typeface="Trebuchet MS"/>
              </a:rPr>
              <a:t>prior </a:t>
            </a:r>
            <a:r>
              <a:rPr lang="en-US" sz="2000" spc="-65" dirty="0">
                <a:latin typeface="Trebuchet MS"/>
                <a:cs typeface="Trebuchet MS"/>
              </a:rPr>
              <a:t>exposure through </a:t>
            </a:r>
            <a:r>
              <a:rPr sz="2000" spc="-70" dirty="0">
                <a:latin typeface="Trebuchet MS"/>
                <a:cs typeface="Trebuchet MS"/>
              </a:rPr>
              <a:t>“Memory” </a:t>
            </a:r>
            <a:r>
              <a:rPr sz="2000" spc="-125" dirty="0">
                <a:latin typeface="Trebuchet MS"/>
                <a:cs typeface="Trebuchet MS"/>
              </a:rPr>
              <a:t>immune cells</a:t>
            </a:r>
            <a:endParaRPr sz="2000" dirty="0">
              <a:latin typeface="Trebuchet MS"/>
              <a:cs typeface="Trebuchet MS"/>
            </a:endParaRPr>
          </a:p>
          <a:p>
            <a:pPr marL="241300" marR="5080" indent="-228600">
              <a:lnSpc>
                <a:spcPct val="90000"/>
              </a:lnSpc>
              <a:spcBef>
                <a:spcPts val="1030"/>
              </a:spcBef>
              <a:buClr>
                <a:srgbClr val="9BAFB5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1" spc="-35" dirty="0">
                <a:latin typeface="Trebuchet MS"/>
                <a:cs typeface="Trebuchet MS"/>
              </a:rPr>
              <a:t>Prevent </a:t>
            </a:r>
            <a:r>
              <a:rPr lang="en-US" sz="2000" spc="-35" dirty="0">
                <a:latin typeface="Trebuchet MS"/>
                <a:cs typeface="Trebuchet MS"/>
              </a:rPr>
              <a:t>future </a:t>
            </a:r>
            <a:r>
              <a:rPr sz="2000" spc="-120" dirty="0">
                <a:latin typeface="Trebuchet MS"/>
                <a:cs typeface="Trebuchet MS"/>
              </a:rPr>
              <a:t>infection</a:t>
            </a:r>
            <a:r>
              <a:rPr lang="en-US" sz="2000" spc="-120" dirty="0">
                <a:latin typeface="Trebuchet MS"/>
                <a:cs typeface="Trebuchet MS"/>
              </a:rPr>
              <a:t>s, or reduce the severity</a:t>
            </a:r>
            <a:r>
              <a:rPr sz="20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FFFFFF"/>
                </a:solidFill>
                <a:latin typeface="Trebuchet MS"/>
                <a:cs typeface="Trebuchet MS"/>
              </a:rPr>
              <a:t>disease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4181" y="964691"/>
            <a:ext cx="6885940" cy="4937125"/>
          </a:xfrm>
          <a:custGeom>
            <a:avLst/>
            <a:gdLst/>
            <a:ahLst/>
            <a:cxnLst/>
            <a:rect l="l" t="t" r="r" b="b"/>
            <a:pathLst>
              <a:path w="6885940" h="4937125">
                <a:moveTo>
                  <a:pt x="0" y="0"/>
                </a:moveTo>
                <a:lnTo>
                  <a:pt x="6885432" y="0"/>
                </a:lnTo>
                <a:lnTo>
                  <a:pt x="6885432" y="4936558"/>
                </a:lnTo>
                <a:lnTo>
                  <a:pt x="0" y="4936558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9FDDB-C682-4337-8A80-DA05AB2A61EC}"/>
              </a:ext>
            </a:extLst>
          </p:cNvPr>
          <p:cNvSpPr txBox="1"/>
          <p:nvPr/>
        </p:nvSpPr>
        <p:spPr>
          <a:xfrm>
            <a:off x="433754" y="93582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405" dirty="0"/>
              <a:t>HOW </a:t>
            </a:r>
            <a:r>
              <a:rPr lang="en-US" sz="1800" b="1" spc="409" dirty="0"/>
              <a:t>DO  </a:t>
            </a:r>
          </a:p>
          <a:p>
            <a:r>
              <a:rPr lang="en-US" sz="1800" b="1" spc="240" dirty="0"/>
              <a:t>VACCINES</a:t>
            </a:r>
            <a:r>
              <a:rPr lang="en-US" sz="1800" b="1" spc="5" dirty="0"/>
              <a:t> </a:t>
            </a:r>
            <a:r>
              <a:rPr lang="en-US" sz="1800" b="1" spc="315" dirty="0"/>
              <a:t>WORK?</a:t>
            </a:r>
            <a:endParaRPr lang="en-US" b="1" dirty="0"/>
          </a:p>
        </p:txBody>
      </p:sp>
      <p:pic>
        <p:nvPicPr>
          <p:cNvPr id="8" name="20413CED-AC5E-4C13-8105-4C3D922231A5">
            <a:extLst>
              <a:ext uri="{FF2B5EF4-FFF2-40B4-BE49-F238E27FC236}">
                <a16:creationId xmlns:a16="http://schemas.microsoft.com/office/drawing/2014/main" id="{5C68CFCE-A55A-4FFC-932C-C67D4894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70" y="1438784"/>
            <a:ext cx="4601961" cy="39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99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A5C0E9-964E-4DF4-82EB-971C974534C6}"/>
              </a:ext>
            </a:extLst>
          </p:cNvPr>
          <p:cNvSpPr txBox="1"/>
          <p:nvPr/>
        </p:nvSpPr>
        <p:spPr>
          <a:xfrm>
            <a:off x="2036943" y="1447839"/>
            <a:ext cx="609407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 Childhood Recommended Vaccines</a:t>
            </a:r>
          </a:p>
          <a:p>
            <a:pPr algn="l"/>
            <a:endParaRPr lang="en-US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Chickenpox (Varicella)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Diphtheria, tetanus, and whooping cough (pertussis) (DTaP)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Haemophilus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influenzae type b (Hib)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Measles, mumps, rubella (MMR)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Polio (IPV) (between 6 through 18 months)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Pneumococcal (PCV)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Hepatitis A (</a:t>
            </a: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HepA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Hepatitis B (</a:t>
            </a:r>
            <a:r>
              <a:rPr lang="en-US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HepB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800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04333" y="804334"/>
            <a:ext cx="10583545" cy="5249545"/>
          </a:xfrm>
          <a:custGeom>
            <a:avLst/>
            <a:gdLst/>
            <a:ahLst/>
            <a:cxnLst/>
            <a:rect l="l" t="t" r="r" b="b"/>
            <a:pathLst>
              <a:path w="10583545" h="5249545">
                <a:moveTo>
                  <a:pt x="0" y="0"/>
                </a:moveTo>
                <a:lnTo>
                  <a:pt x="10583332" y="0"/>
                </a:lnTo>
                <a:lnTo>
                  <a:pt x="10583332" y="5249332"/>
                </a:lnTo>
                <a:lnTo>
                  <a:pt x="0" y="524933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34732" y="861934"/>
            <a:ext cx="7522533" cy="5134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83073" y="6309867"/>
            <a:ext cx="2564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0" dirty="0">
                <a:solidFill>
                  <a:srgbClr val="FFFFFF"/>
                </a:solidFill>
                <a:latin typeface="Trebuchet MS"/>
                <a:cs typeface="Trebuchet MS"/>
              </a:rPr>
              <a:t>van </a:t>
            </a:r>
            <a:r>
              <a:rPr sz="1000" spc="-50" dirty="0">
                <a:solidFill>
                  <a:srgbClr val="FFFFFF"/>
                </a:solidFill>
                <a:latin typeface="Trebuchet MS"/>
                <a:cs typeface="Trebuchet MS"/>
              </a:rPr>
              <a:t>Riel </a:t>
            </a:r>
            <a:r>
              <a:rPr sz="1000" spc="-70" dirty="0">
                <a:solidFill>
                  <a:srgbClr val="FFFFFF"/>
                </a:solidFill>
                <a:latin typeface="Trebuchet MS"/>
                <a:cs typeface="Trebuchet MS"/>
              </a:rPr>
              <a:t>et </a:t>
            </a:r>
            <a:r>
              <a:rPr sz="1000" spc="-110" dirty="0">
                <a:solidFill>
                  <a:srgbClr val="FFFFFF"/>
                </a:solidFill>
                <a:latin typeface="Trebuchet MS"/>
                <a:cs typeface="Trebuchet MS"/>
              </a:rPr>
              <a:t>al. </a:t>
            </a:r>
            <a:r>
              <a:rPr sz="1000" i="1" spc="-75" dirty="0">
                <a:solidFill>
                  <a:srgbClr val="FFFFFF"/>
                </a:solidFill>
                <a:latin typeface="Trebuchet MS"/>
                <a:cs typeface="Trebuchet MS"/>
              </a:rPr>
              <a:t>Nature </a:t>
            </a:r>
            <a:r>
              <a:rPr sz="1000" i="1" spc="-85" dirty="0">
                <a:solidFill>
                  <a:srgbClr val="FFFFFF"/>
                </a:solidFill>
                <a:latin typeface="Trebuchet MS"/>
                <a:cs typeface="Trebuchet MS"/>
              </a:rPr>
              <a:t>Materials</a:t>
            </a:r>
            <a:r>
              <a:rPr sz="1000" i="1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19:810–812(2020).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94176" y="6288023"/>
            <a:ext cx="95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3783" y="1374140"/>
            <a:ext cx="18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Trebuchet MS"/>
                <a:cs typeface="Trebuchet MS"/>
              </a:rPr>
              <a:t>1.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3783" y="2666491"/>
            <a:ext cx="18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Trebuchet MS"/>
                <a:cs typeface="Trebuchet MS"/>
              </a:rPr>
              <a:t>2.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93783" y="3861307"/>
            <a:ext cx="18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Trebuchet MS"/>
                <a:cs typeface="Trebuchet MS"/>
              </a:rPr>
              <a:t>3.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3783" y="5147564"/>
            <a:ext cx="18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Trebuchet MS"/>
                <a:cs typeface="Trebuchet MS"/>
              </a:rPr>
              <a:t>4.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74138" y="1374140"/>
            <a:ext cx="18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Trebuchet MS"/>
                <a:cs typeface="Trebuchet MS"/>
              </a:rPr>
              <a:t>5.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74138" y="2666491"/>
            <a:ext cx="18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Trebuchet MS"/>
                <a:cs typeface="Trebuchet MS"/>
              </a:rPr>
              <a:t>6.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74138" y="3861307"/>
            <a:ext cx="18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Trebuchet MS"/>
                <a:cs typeface="Trebuchet MS"/>
              </a:rPr>
              <a:t>7.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74138" y="5147564"/>
            <a:ext cx="189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Trebuchet MS"/>
                <a:cs typeface="Trebuchet MS"/>
              </a:rPr>
              <a:t>8.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350CDCF-9930-4117-B3DB-FA6CBDD5E42F}"/>
              </a:ext>
            </a:extLst>
          </p:cNvPr>
          <p:cNvGrpSpPr/>
          <p:nvPr/>
        </p:nvGrpSpPr>
        <p:grpSpPr>
          <a:xfrm>
            <a:off x="4041522" y="3521083"/>
            <a:ext cx="1471552" cy="2050489"/>
            <a:chOff x="2035577" y="4016967"/>
            <a:chExt cx="1471552" cy="205048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23688604-5714-45AD-94CA-71C11A300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5577" y="4016967"/>
              <a:ext cx="1471552" cy="147155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FA8349-8F29-4793-A431-014FD1392953}"/>
                </a:ext>
              </a:extLst>
            </p:cNvPr>
            <p:cNvSpPr txBox="1"/>
            <p:nvPr/>
          </p:nvSpPr>
          <p:spPr>
            <a:xfrm>
              <a:off x="2131953" y="5421125"/>
              <a:ext cx="12788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nucleic acid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C378AE-FD79-43FB-871D-FDAB758658F1}"/>
              </a:ext>
            </a:extLst>
          </p:cNvPr>
          <p:cNvGrpSpPr/>
          <p:nvPr/>
        </p:nvGrpSpPr>
        <p:grpSpPr>
          <a:xfrm>
            <a:off x="1069047" y="1131400"/>
            <a:ext cx="2152618" cy="2112110"/>
            <a:chOff x="1069047" y="1195256"/>
            <a:chExt cx="2152618" cy="21121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1FF05D-8196-4756-8318-6CDAEB1A0E80}"/>
                </a:ext>
              </a:extLst>
            </p:cNvPr>
            <p:cNvSpPr txBox="1"/>
            <p:nvPr/>
          </p:nvSpPr>
          <p:spPr>
            <a:xfrm>
              <a:off x="1069047" y="2661035"/>
              <a:ext cx="21526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whole virus vaccines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C0E63EC-EBFB-4626-AA7C-968872431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4385" y="1195256"/>
              <a:ext cx="1541942" cy="154194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7992767-2496-48B8-9CBC-4EFAFD5B12A2}"/>
              </a:ext>
            </a:extLst>
          </p:cNvPr>
          <p:cNvGrpSpPr/>
          <p:nvPr/>
        </p:nvGrpSpPr>
        <p:grpSpPr>
          <a:xfrm>
            <a:off x="1285159" y="3486687"/>
            <a:ext cx="1625388" cy="2168204"/>
            <a:chOff x="4293347" y="1067543"/>
            <a:chExt cx="1625388" cy="2168204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EB97179-8D4B-4BBC-ADE6-6A7A79741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93347" y="1067543"/>
              <a:ext cx="1625388" cy="162538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E04B34-20E6-418A-BC32-734CD783EF80}"/>
                </a:ext>
              </a:extLst>
            </p:cNvPr>
            <p:cNvSpPr txBox="1"/>
            <p:nvPr/>
          </p:nvSpPr>
          <p:spPr>
            <a:xfrm>
              <a:off x="4459668" y="2589416"/>
              <a:ext cx="12927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viral vector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AB2DA4D-2AED-49B2-9FB1-F4628941AAD4}"/>
              </a:ext>
            </a:extLst>
          </p:cNvPr>
          <p:cNvGrpSpPr/>
          <p:nvPr/>
        </p:nvGrpSpPr>
        <p:grpSpPr>
          <a:xfrm>
            <a:off x="4059344" y="1141237"/>
            <a:ext cx="1678344" cy="2037428"/>
            <a:chOff x="4520437" y="4018697"/>
            <a:chExt cx="1678344" cy="2037428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2BCE503-0C37-47CA-922F-D2E3F2C13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88639" y="4018697"/>
              <a:ext cx="1541941" cy="154194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B71E2-C801-4B10-B9B4-388456376B72}"/>
                </a:ext>
              </a:extLst>
            </p:cNvPr>
            <p:cNvSpPr txBox="1"/>
            <p:nvPr/>
          </p:nvSpPr>
          <p:spPr>
            <a:xfrm>
              <a:off x="4520437" y="5409794"/>
              <a:ext cx="167834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Protein subunit</a:t>
              </a:r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E067BAB-9046-4FB3-AC5A-7AA18FDF5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74096"/>
              </p:ext>
            </p:extLst>
          </p:nvPr>
        </p:nvGraphicFramePr>
        <p:xfrm>
          <a:off x="6880706" y="1789292"/>
          <a:ext cx="4591823" cy="2994564"/>
        </p:xfrm>
        <a:graphic>
          <a:graphicData uri="http://schemas.openxmlformats.org/drawingml/2006/table">
            <a:tbl>
              <a:tblPr/>
              <a:tblGrid>
                <a:gridCol w="3105430">
                  <a:extLst>
                    <a:ext uri="{9D8B030D-6E8A-4147-A177-3AD203B41FA5}">
                      <a16:colId xmlns:a16="http://schemas.microsoft.com/office/drawing/2014/main" val="2070341195"/>
                    </a:ext>
                  </a:extLst>
                </a:gridCol>
                <a:gridCol w="1486393">
                  <a:extLst>
                    <a:ext uri="{9D8B030D-6E8A-4147-A177-3AD203B41FA5}">
                      <a16:colId xmlns:a16="http://schemas.microsoft.com/office/drawing/2014/main" val="4118001143"/>
                    </a:ext>
                  </a:extLst>
                </a:gridCol>
              </a:tblGrid>
              <a:tr h="6302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ndara" panose="020E0502030303020204" pitchFamily="34" charset="0"/>
                        </a:rPr>
                        <a:t>Candidate vaccines (no. and %)</a:t>
                      </a:r>
                    </a:p>
                  </a:txBody>
                  <a:tcPr marL="210849" marR="11714" marT="117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44627"/>
                  </a:ext>
                </a:extLst>
              </a:tr>
              <a:tr h="2342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Protein subunit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19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688092"/>
                  </a:ext>
                </a:extLst>
              </a:tr>
              <a:tr h="2342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Viral Vector (non-replicating)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10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925014"/>
                  </a:ext>
                </a:extLst>
              </a:tr>
              <a:tr h="2342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DNA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8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748806"/>
                  </a:ext>
                </a:extLst>
              </a:tr>
              <a:tr h="2342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Inactivated Virus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9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08782"/>
                  </a:ext>
                </a:extLst>
              </a:tr>
              <a:tr h="2342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RNA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7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143126"/>
                  </a:ext>
                </a:extLst>
              </a:tr>
              <a:tr h="2342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Viral Vector (replicating)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4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615272"/>
                  </a:ext>
                </a:extLst>
              </a:tr>
              <a:tr h="2342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Virus Like Particle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996466"/>
                  </a:ext>
                </a:extLst>
              </a:tr>
              <a:tr h="2342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VVr + Antigen Presenting Cell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2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41471"/>
                  </a:ext>
                </a:extLst>
              </a:tr>
              <a:tr h="2342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Live Attenuated Virus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614046"/>
                  </a:ext>
                </a:extLst>
              </a:tr>
              <a:tr h="2342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VVnr + Antigen Presenting Cell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</a:rPr>
                        <a:t>1</a:t>
                      </a:r>
                    </a:p>
                  </a:txBody>
                  <a:tcPr marL="11714" marR="11714" marT="117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624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338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1248</TotalTime>
  <Words>400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Candara</vt:lpstr>
      <vt:lpstr>Century Gothic</vt:lpstr>
      <vt:lpstr>Times New Roman</vt:lpstr>
      <vt:lpstr>Trebuchet MS</vt:lpstr>
      <vt:lpstr>Wingdings</vt:lpstr>
      <vt:lpstr>Wingdings 3</vt:lpstr>
      <vt:lpstr>Ion</vt:lpstr>
      <vt:lpstr>COVID-19 Vaccines</vt:lpstr>
      <vt:lpstr>About me..</vt:lpstr>
      <vt:lpstr>The COVID-19 and Cancer Consortium (CCC19)</vt:lpstr>
      <vt:lpstr>COVID-19 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Mishra, Sanjay</dc:creator>
  <cp:lastModifiedBy>Mishra, Sanjay</cp:lastModifiedBy>
  <cp:revision>6</cp:revision>
  <dcterms:created xsi:type="dcterms:W3CDTF">2021-01-12T21:50:19Z</dcterms:created>
  <dcterms:modified xsi:type="dcterms:W3CDTF">2021-02-23T22:07:18Z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2021-01-12T21:50:19Z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47ff7f49-7892-4bae-bcd1-1f65370cbc16</vt:lpwstr>
  </property>
  <property fmtid="{D5CDD505-2E9C-101B-9397-08002B2CF9AE}" pid="8" name="MSIP_Label_792c8cef-6f2b-4af1-b4ac-d815ff795cd6_ContentBits">
    <vt:lpwstr>0</vt:lpwstr>
  </property>
</Properties>
</file>