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6" r:id="rId3"/>
    <p:sldId id="264" r:id="rId4"/>
    <p:sldId id="266" r:id="rId5"/>
    <p:sldId id="263" r:id="rId6"/>
    <p:sldId id="260" r:id="rId7"/>
    <p:sldId id="261" r:id="rId8"/>
    <p:sldId id="265" r:id="rId9"/>
    <p:sldId id="262" r:id="rId10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14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Organization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Spatial Organization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2A-45FE-A60C-4E8A3A5E1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2A-45FE-A60C-4E8A3A5E1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2A-45FE-A60C-4E8A3A5E1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95-4FE4-8FF6-A8FA48AFDAB7}"/>
              </c:ext>
            </c:extLst>
          </c:dPt>
          <c:dLbls>
            <c:dLbl>
              <c:idx val="0"/>
              <c:layout>
                <c:manualLayout>
                  <c:x val="-0.23186388501461866"/>
                  <c:y val="0.1668263949681575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E18D8C-2BD2-449E-9186-AF4B39D085E3}" type="CATEGORYNAME">
                      <a:rPr lang="en-US" sz="6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
</a:t>
                    </a:r>
                    <a:fld id="{1B3AA828-A06F-446B-BA97-022E7A60FFDC}" type="PERCENTAGE"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6000" b="0" cap="none" spc="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809503776484"/>
                      <c:h val="0.3082172692525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2A-45FE-A60C-4E8A3A5E1CA9}"/>
                </c:ext>
              </c:extLst>
            </c:dLbl>
            <c:dLbl>
              <c:idx val="1"/>
              <c:layout>
                <c:manualLayout>
                  <c:x val="-0.2079071121589634"/>
                  <c:y val="-0.23697717280405123"/>
                </c:manualLayout>
              </c:layout>
              <c:tx>
                <c:rich>
                  <a:bodyPr/>
                  <a:lstStyle/>
                  <a:p>
                    <a:fld id="{F30AF994-277F-4347-A32F-2952D905FA4D}" type="CATEGORYNAME">
                      <a:rPr lang="en-US" sz="6000"/>
                      <a:pPr/>
                      <a:t>[CATEGORY NAME]</a:t>
                    </a:fld>
                    <a:r>
                      <a:rPr lang="en-US" sz="6000" baseline="0" dirty="0"/>
                      <a:t>
</a:t>
                    </a:r>
                    <a:fld id="{A9293DC7-53E8-46EA-BD5E-2DE87E4EB5F7}" type="PERCENTAGE">
                      <a:rPr lang="en-US" sz="6000" baseline="0"/>
                      <a:pPr/>
                      <a:t>[PERCENTAGE]</a:t>
                    </a:fld>
                    <a:endParaRPr lang="en-US" sz="6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7995014347331"/>
                      <c:h val="0.33697049378851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2A-45FE-A60C-4E8A3A5E1CA9}"/>
                </c:ext>
              </c:extLst>
            </c:dLbl>
            <c:dLbl>
              <c:idx val="2"/>
              <c:layout>
                <c:manualLayout>
                  <c:x val="8.5598784413022447E-2"/>
                  <c:y val="0.13382121891908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3457291292045"/>
                      <c:h val="0.27259516307854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2A-45FE-A60C-4E8A3A5E1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Graphics</c:v>
                </c:pt>
                <c:pt idx="2">
                  <c:v>Empty Space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A-45FE-A60C-4E8A3A5E1C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2334" y="3851038"/>
            <a:ext cx="26968872" cy="12198869"/>
          </a:xfrm>
        </p:spPr>
        <p:txBody>
          <a:bodyPr bIns="0" anchor="b">
            <a:normAutofit/>
          </a:bodyPr>
          <a:lstStyle>
            <a:lvl1pPr algn="l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334" y="16949786"/>
            <a:ext cx="26968872" cy="469258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680" b="0" cap="all" baseline="0">
                <a:solidFill>
                  <a:schemeClr val="tx1"/>
                </a:solidFill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02331" y="1580681"/>
            <a:ext cx="14814202" cy="14841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577" y="3835071"/>
            <a:ext cx="3849624" cy="2417174"/>
          </a:xfrm>
        </p:spPr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2334" y="16937002"/>
            <a:ext cx="269688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1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06537" y="3835078"/>
            <a:ext cx="5294530" cy="223674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759" y="3835078"/>
            <a:ext cx="25445256" cy="22367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206534" y="3835078"/>
            <a:ext cx="0" cy="223674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4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8429424"/>
            <a:ext cx="26961610" cy="9062160"/>
          </a:xfrm>
        </p:spPr>
        <p:txBody>
          <a:bodyPr anchor="b">
            <a:normAutofit/>
          </a:bodyPr>
          <a:lstStyle>
            <a:lvl1pPr algn="l"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61" y="18269743"/>
            <a:ext cx="26961610" cy="4862059"/>
          </a:xfrm>
        </p:spPr>
        <p:txBody>
          <a:bodyPr tIns="91440">
            <a:normAutofit/>
          </a:bodyPr>
          <a:lstStyle>
            <a:lvl1pPr marL="0" indent="0" algn="l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757" y="18263928"/>
            <a:ext cx="26961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9" y="3863474"/>
            <a:ext cx="31542446" cy="5084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754" y="9666893"/>
            <a:ext cx="15004181" cy="16500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073" y="9666895"/>
            <a:ext cx="15003130" cy="16500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3859990"/>
            <a:ext cx="31542451" cy="5070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7" y="9693843"/>
            <a:ext cx="15003677" cy="38493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757" y="13556498"/>
            <a:ext cx="15003677" cy="126933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68073" y="9710421"/>
            <a:ext cx="15003130" cy="38507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68073" y="13543159"/>
            <a:ext cx="15003130" cy="12659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402" y="3835073"/>
            <a:ext cx="11644560" cy="10786162"/>
          </a:xfrm>
        </p:spPr>
        <p:txBody>
          <a:bodyPr anchor="b">
            <a:normAutofit/>
          </a:bodyPr>
          <a:lstStyle>
            <a:lvl1pPr algn="l"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5949" y="3835075"/>
            <a:ext cx="18375254" cy="223623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404" y="15386364"/>
            <a:ext cx="11651371" cy="10791269"/>
          </a:xfrm>
        </p:spPr>
        <p:txBody>
          <a:bodyPr>
            <a:normAutofit/>
          </a:bodyPr>
          <a:lstStyle>
            <a:lvl1pPr marL="0" indent="0" algn="l">
              <a:buNone/>
              <a:defRPr sz="768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20390" y="15386357"/>
            <a:ext cx="11631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83207" y="2314423"/>
            <a:ext cx="16854658" cy="2471568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913" y="5421663"/>
            <a:ext cx="15575688" cy="8786803"/>
          </a:xfrm>
        </p:spPr>
        <p:txBody>
          <a:bodyPr anchor="b">
            <a:normAutofit/>
          </a:bodyPr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072615" y="5388209"/>
            <a:ext cx="10727990" cy="1855837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762" y="15100761"/>
            <a:ext cx="15553373" cy="9617962"/>
          </a:xfrm>
        </p:spPr>
        <p:txBody>
          <a:bodyPr>
            <a:normAutofit/>
          </a:bodyPr>
          <a:lstStyle>
            <a:lvl1pPr marL="0" indent="0" algn="l">
              <a:buNone/>
              <a:defRPr sz="864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95987" y="26255316"/>
            <a:ext cx="15611616" cy="1536590"/>
          </a:xfrm>
        </p:spPr>
        <p:txBody>
          <a:bodyPr/>
          <a:lstStyle>
            <a:lvl1pPr algn="l">
              <a:defRPr/>
            </a:lvl1pPr>
          </a:lstStyle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00147" y="1529479"/>
            <a:ext cx="15607454" cy="15404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18149" y="15089304"/>
            <a:ext cx="15561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675523"/>
            <a:ext cx="43891200" cy="195816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3" y="29257217"/>
            <a:ext cx="43891205" cy="37186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9285410"/>
            <a:ext cx="4389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759" y="3861698"/>
            <a:ext cx="31542446" cy="5036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9" y="9675521"/>
            <a:ext cx="31542446" cy="1656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103401" y="1585778"/>
            <a:ext cx="11367802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DAA6-9CAF-488F-B333-2A2B821F3D6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8757" y="1580681"/>
            <a:ext cx="19363219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1080" y="3835071"/>
            <a:ext cx="3819581" cy="24171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440">
                <a:solidFill>
                  <a:schemeClr val="accent1"/>
                </a:solidFill>
              </a:defRPr>
            </a:lvl1pPr>
          </a:lstStyle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3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defTabSz="3291840" rtl="0" eaLnBrk="1" latinLnBrk="0" hangingPunct="1">
        <a:lnSpc>
          <a:spcPct val="120000"/>
        </a:lnSpc>
        <a:spcBef>
          <a:spcPts val="4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9184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48640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68096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87552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lsevier.com/connect/how-to-give-a-dynamic-scientific-presentation" TargetMode="External"/><Relationship Id="rId5" Type="http://schemas.openxmlformats.org/officeDocument/2006/relationships/hyperlink" Target="https://www.youtube.com/watch?v=q6y43AdOitA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59FB-E703-59FC-517F-7C6512D19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446" y="4143965"/>
            <a:ext cx="35881056" cy="13334138"/>
          </a:xfrm>
        </p:spPr>
        <p:txBody>
          <a:bodyPr>
            <a:normAutofit fontScale="90000"/>
          </a:bodyPr>
          <a:lstStyle/>
          <a:p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Academy of Science (KAS)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Junior Academy of Science (KJAS)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9558-6054-24DE-D09A-A37FA3F8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291" y="19921586"/>
            <a:ext cx="26968872" cy="4692581"/>
          </a:xfrm>
        </p:spPr>
        <p:txBody>
          <a:bodyPr>
            <a:normAutofit fontScale="70000" lnSpcReduction="20000"/>
          </a:bodyPr>
          <a:lstStyle/>
          <a:p>
            <a:r>
              <a:rPr lang="en-US" sz="19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Oral and Poster Presentations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CF2DB-2798-1D5F-C559-C85B5F57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131" y="6612368"/>
            <a:ext cx="2299595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r>
              <a:rPr lang="en-US" sz="8000" b="1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Ky Junior Academy of Science</a:t>
            </a:r>
          </a:p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endParaRPr lang="en-US" sz="6000" b="1" u="sng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High School students who wish to compete to represent KJAS at the American Junior Academy of Science (AJAS) meeting must present their research as an oral presentation. 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 (</a:t>
            </a: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igh School students who wish to present their research without competing, are welcome to participate in the Poster session)</a:t>
            </a: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Middle School students who wish to present their research are welcome to participate in the Poster session.</a:t>
            </a:r>
          </a:p>
          <a:p>
            <a:pPr marR="0">
              <a:spcBef>
                <a:spcPts val="1150"/>
              </a:spcBef>
              <a:spcAft>
                <a:spcPts val="0"/>
              </a:spcAft>
            </a:pPr>
            <a:endParaRPr lang="en-US" sz="60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6079" y="17295596"/>
            <a:ext cx="26508091" cy="11480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000" b="1" u="sng" dirty="0"/>
              <a:t>Submissions</a:t>
            </a:r>
          </a:p>
          <a:p>
            <a:pPr algn="ctr"/>
            <a:endParaRPr lang="en-US" sz="6000" b="1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Each presenter is required to submit their own registration and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text of the abstract must be 250 words or fewer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presenter of each paper must be registered to attend the meeting and be listed as the first author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All co-presenters are required to register; only one presenter will submit the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Only presentations with a student as the first author are eligible for student competition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Include three components:  what was done and why, what was found out (i.e., result), and what it means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698" y="17425663"/>
            <a:ext cx="4139738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use bold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Italics should be used only for scientific names and other expressions that conventionally appear in italic type – not underlined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Spell out generic names the first time they are used and include the name of the describer, afterwards names should be abbreviated to first letter of the genus (plus a period) followed by a specific epithet, e.g., </a:t>
            </a:r>
            <a:r>
              <a:rPr lang="en-US" sz="7200" i="1" dirty="0"/>
              <a:t>Daphnia </a:t>
            </a:r>
            <a:r>
              <a:rPr lang="en-US" sz="7200" i="1" dirty="0" err="1"/>
              <a:t>pulex</a:t>
            </a:r>
            <a:r>
              <a:rPr lang="en-US" sz="7200" dirty="0"/>
              <a:t> (De Geer) then </a:t>
            </a:r>
            <a:r>
              <a:rPr lang="en-US" sz="7200" i="1" dirty="0"/>
              <a:t>D. </a:t>
            </a:r>
            <a:r>
              <a:rPr lang="en-US" sz="7200" i="1" dirty="0" err="1"/>
              <a:t>pulex</a:t>
            </a:r>
            <a:r>
              <a:rPr lang="en-US" sz="7200" i="1" dirty="0"/>
              <a:t> </a:t>
            </a:r>
            <a:r>
              <a:rPr lang="en-US" sz="7200" dirty="0"/>
              <a:t>thereafter.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When using abbreviations for chemical compounds, spell out the name in full at the first mention and follow with the abbreviation in parentheses, then use the abbreviation thereafter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BBCD54-F826-45ED-8BBD-38BD069419C5}"/>
              </a:ext>
            </a:extLst>
          </p:cNvPr>
          <p:cNvSpPr/>
          <p:nvPr/>
        </p:nvSpPr>
        <p:spPr>
          <a:xfrm>
            <a:off x="4270591" y="14064452"/>
            <a:ext cx="150739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/>
              <a:t>Abstract Formatting</a:t>
            </a:r>
          </a:p>
        </p:txBody>
      </p:sp>
    </p:spTree>
    <p:extLst>
      <p:ext uri="{BB962C8B-B14F-4D97-AF65-F5344CB8AC3E}">
        <p14:creationId xmlns:p14="http://schemas.microsoft.com/office/powerpoint/2010/main" val="23633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Details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40" y="6720841"/>
            <a:ext cx="1499616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Upload/attach your </a:t>
            </a:r>
            <a:r>
              <a:rPr lang="en-US" sz="4800" b="1" i="1" dirty="0"/>
              <a:t>Microsoft Word</a:t>
            </a:r>
            <a:r>
              <a:rPr lang="en-US" sz="4800" b="1" dirty="0"/>
              <a:t> file that follows these prescriptions:</a:t>
            </a:r>
            <a:endParaRPr lang="en-US" sz="4800" dirty="0"/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	Layout:</a:t>
            </a:r>
            <a:r>
              <a:rPr lang="en-US" sz="4800" dirty="0"/>
              <a:t>	1-inch margins, portrait.</a:t>
            </a:r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Font:</a:t>
            </a:r>
            <a:r>
              <a:rPr lang="en-US" sz="4800" dirty="0"/>
              <a:t> 		Times New Roman, 12 </a:t>
            </a:r>
            <a:r>
              <a:rPr lang="en-US" sz="4800" dirty="0" err="1"/>
              <a:t>pt</a:t>
            </a:r>
            <a:r>
              <a:rPr lang="en-US" sz="4800" dirty="0"/>
              <a:t>; for symbols</a:t>
            </a:r>
            <a:r>
              <a:rPr lang="en-US" sz="4800" b="1" dirty="0"/>
              <a:t>, </a:t>
            </a:r>
            <a:r>
              <a:rPr lang="en-US" sz="4800" dirty="0"/>
              <a:t>use symbol font within </a:t>
            </a:r>
            <a:r>
              <a:rPr lang="en-US" sz="4800" i="1" dirty="0"/>
              <a:t>MS Word</a:t>
            </a:r>
            <a:r>
              <a:rPr lang="en-US" sz="4800" dirty="0"/>
              <a:t>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Paragraph: 	</a:t>
            </a:r>
            <a:r>
              <a:rPr lang="en-US" sz="4800" dirty="0"/>
              <a:t>Single spacing; 0 </a:t>
            </a:r>
            <a:r>
              <a:rPr lang="en-US" sz="4800" dirty="0" err="1"/>
              <a:t>pt</a:t>
            </a:r>
            <a:r>
              <a:rPr lang="en-US" sz="4800" dirty="0"/>
              <a:t> spacing before and after line.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Title:</a:t>
            </a:r>
            <a:r>
              <a:rPr lang="en-US" sz="4800" dirty="0"/>
              <a:t> 		As shown in example; </a:t>
            </a:r>
            <a:r>
              <a:rPr lang="en-US" sz="4800" b="1" dirty="0"/>
              <a:t>bold</a:t>
            </a:r>
            <a:r>
              <a:rPr lang="en-US" sz="4800" dirty="0"/>
              <a:t> type; upper case for proper nouns only. </a:t>
            </a:r>
          </a:p>
          <a:p>
            <a:r>
              <a:rPr lang="en-US" sz="4800" dirty="0"/>
              <a:t>    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Authors:</a:t>
            </a:r>
            <a:r>
              <a:rPr lang="en-US" sz="4800" dirty="0"/>
              <a:t> 	As shown in example; use superscripts if necessary. Centered.</a:t>
            </a:r>
          </a:p>
          <a:p>
            <a:r>
              <a:rPr lang="en-US" sz="4800" dirty="0"/>
              <a:t>		     (Superscripts not necessary for multiple authors with single affiliation).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Affiliations:</a:t>
            </a:r>
            <a:r>
              <a:rPr lang="en-US" sz="4800" dirty="0"/>
              <a:t> 	As shown in example.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Abstract body</a:t>
            </a:r>
            <a:endParaRPr lang="en-US" sz="4800" dirty="0"/>
          </a:p>
          <a:p>
            <a:pPr lvl="0"/>
            <a:r>
              <a:rPr lang="en-US" sz="4800" dirty="0"/>
              <a:t>250 words or less.</a:t>
            </a:r>
          </a:p>
          <a:p>
            <a:pPr lvl="0"/>
            <a:r>
              <a:rPr lang="en-US" sz="4800" dirty="0"/>
              <a:t>Alignment left.</a:t>
            </a:r>
          </a:p>
          <a:p>
            <a:pPr lvl="0"/>
            <a:r>
              <a:rPr lang="en-US" sz="4800" dirty="0"/>
              <a:t>Indent first line 5 spaces (do </a:t>
            </a:r>
            <a:r>
              <a:rPr lang="en-US" sz="4800" u="sng" dirty="0"/>
              <a:t>not</a:t>
            </a:r>
            <a:r>
              <a:rPr lang="en-US" sz="4800" dirty="0"/>
              <a:t> use tab key!).</a:t>
            </a:r>
          </a:p>
          <a:p>
            <a:pPr lvl="0"/>
            <a:r>
              <a:rPr lang="en-US" sz="4800" dirty="0"/>
              <a:t>Abstract body may contain paragraphs with identical indentation as above.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7AA73-0612-43D9-8096-C063E8C0A2F7}"/>
              </a:ext>
            </a:extLst>
          </p:cNvPr>
          <p:cNvSpPr txBox="1"/>
          <p:nvPr/>
        </p:nvSpPr>
        <p:spPr>
          <a:xfrm>
            <a:off x="20848320" y="5782122"/>
            <a:ext cx="2009394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4800" b="1" u="sng" dirty="0"/>
              <a:t>Abstract Example</a:t>
            </a:r>
            <a:endParaRPr lang="en-US" sz="4800" dirty="0"/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High-resolution stratigraphy of the Lexington Limestone (Ordovician) within cores and outcrop</a:t>
            </a:r>
            <a:br>
              <a:rPr lang="en-US" sz="4800" b="1" dirty="0"/>
            </a:br>
            <a:endParaRPr lang="en-US" sz="4800" dirty="0"/>
          </a:p>
          <a:p>
            <a:r>
              <a:rPr lang="en-US" sz="4800" dirty="0"/>
              <a:t>Daniel Draper</a:t>
            </a:r>
            <a:r>
              <a:rPr lang="en-US" sz="4800" baseline="30000" dirty="0"/>
              <a:t>1</a:t>
            </a:r>
            <a:r>
              <a:rPr lang="en-US" sz="4800" dirty="0"/>
              <a:t>, William Andrews</a:t>
            </a:r>
            <a:r>
              <a:rPr lang="en-US" sz="4800" baseline="30000" dirty="0"/>
              <a:t>2</a:t>
            </a:r>
            <a:r>
              <a:rPr lang="en-US" sz="4800" dirty="0"/>
              <a:t>, and Walter S. Borowski</a:t>
            </a:r>
            <a:r>
              <a:rPr lang="en-US" sz="4800" baseline="30000" dirty="0"/>
              <a:t>1</a:t>
            </a:r>
            <a:endParaRPr lang="en-US" sz="4800" dirty="0"/>
          </a:p>
          <a:p>
            <a:r>
              <a:rPr lang="en-US" sz="4800" dirty="0"/>
              <a:t> </a:t>
            </a:r>
          </a:p>
          <a:p>
            <a:r>
              <a:rPr lang="en-US" sz="4800" baseline="30000" dirty="0"/>
              <a:t>1</a:t>
            </a:r>
            <a:r>
              <a:rPr lang="en-US" sz="4800" dirty="0"/>
              <a:t>Department of Geosciences, Eastern Kentucky University, Richmond, KY 40475</a:t>
            </a:r>
          </a:p>
          <a:p>
            <a:r>
              <a:rPr lang="en-US" sz="4800" baseline="30000" dirty="0"/>
              <a:t>2</a:t>
            </a:r>
            <a:r>
              <a:rPr lang="en-US" sz="4800" dirty="0"/>
              <a:t>Kentucky Geological Survey, University of Kentucky, Lexington, KY 40506</a:t>
            </a:r>
          </a:p>
          <a:p>
            <a:r>
              <a:rPr lang="en-US" sz="4800" dirty="0"/>
              <a:t> </a:t>
            </a:r>
          </a:p>
          <a:p>
            <a:endParaRPr lang="en-US" sz="4800" dirty="0"/>
          </a:p>
          <a:p>
            <a:r>
              <a:rPr lang="en-US" sz="4800" dirty="0"/>
              <a:t>      The Lexington Limestone (Ordovician) crops out in central Kentucky and was deposited in shallow marine environments on a carbonate platform. It is chiefly limestone but contains a significant amount of shale interbeds… </a:t>
            </a:r>
            <a:r>
              <a:rPr lang="en-US" sz="4800" i="1" dirty="0"/>
              <a:t>etc.</a:t>
            </a:r>
            <a:endParaRPr lang="en-US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D200E-DE99-4D5B-A444-66C64A0A5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30" y="18031740"/>
            <a:ext cx="17495520" cy="131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5833419"/>
            <a:ext cx="38404799" cy="1029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115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following is an example of a portion of a proper abstract as it will appear in the program:</a:t>
            </a:r>
          </a:p>
          <a:p>
            <a:pPr marL="0" marR="0">
              <a:spcBef>
                <a:spcPts val="1150"/>
              </a:spcBef>
              <a:spcAft>
                <a:spcPts val="0"/>
              </a:spcAft>
            </a:pP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18415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													BOTANY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292735" marR="0">
              <a:spcBef>
                <a:spcPts val="575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Taxonomic status of the varieties of Seneca snakeroot,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 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L. (</a:t>
            </a:r>
            <a:r>
              <a:rPr lang="en-US" sz="72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Polygalaceae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). AMY E. TRAUTH* and ROBERT F.C. NACZI, Department of Biological Sciences, Northern Kentucky University, Highland Heights, KY 41099.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295910" marR="0" indent="13081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Seneca snakeroot,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 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L. (</a:t>
            </a:r>
            <a:r>
              <a:rPr lang="en-US" sz="72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Polygalaceae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), is an uncommon plant ranging throughout most of eastern North America. Two varieties have been described for the species: variety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and variety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latifolia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Torrey and </a:t>
            </a:r>
            <a:r>
              <a:rPr lang="en-US" sz="72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Gray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taxonomic ........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45ECBB-ACD0-FFA2-AEA8-716883D41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58"/>
          <a:stretch/>
        </p:blipFill>
        <p:spPr>
          <a:xfrm>
            <a:off x="12331831" y="17628349"/>
            <a:ext cx="17532927" cy="111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4987417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Oral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8841" y="8698484"/>
            <a:ext cx="19796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All presentations should be compatible with the current version of PowerPoint for Windows and brought on a USB drive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Be prepared to load your presentation 15 minutes before your session on the computer in your presentation room.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C7906-1347-B3CD-D471-49498E55B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7" b="8769"/>
          <a:stretch/>
        </p:blipFill>
        <p:spPr>
          <a:xfrm rot="16200000" flipH="1">
            <a:off x="5938902" y="20170067"/>
            <a:ext cx="11225892" cy="614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93BBE-A143-07CB-3D43-3F02BBC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562" y="17630996"/>
            <a:ext cx="14967857" cy="11225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C59741-18E4-4D5C-98AD-BC9F976CB867}"/>
              </a:ext>
            </a:extLst>
          </p:cNvPr>
          <p:cNvSpPr txBox="1"/>
          <p:nvPr/>
        </p:nvSpPr>
        <p:spPr>
          <a:xfrm>
            <a:off x="24048724" y="8698484"/>
            <a:ext cx="176936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Presentations should be 10-12 minutes long with 3-5 minutes for questions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Tips for a Good Presentation</a:t>
            </a:r>
            <a:r>
              <a:rPr lang="en-US" sz="7200" dirty="0">
                <a:latin typeface="+mj-lt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Tips for Giving a Good Scientific Talk</a:t>
            </a:r>
            <a:endParaRPr lang="en-US" sz="7200" dirty="0">
              <a:latin typeface="+mj-lt"/>
            </a:endParaRPr>
          </a:p>
          <a:p>
            <a:endParaRPr lang="en-US" sz="7200" dirty="0"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296" y="7230750"/>
            <a:ext cx="1425810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include an Abstract on a poster as they are available in the program.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Studies show that you have only 11 seconds to grab and retain your audience’s attention so make the punch line prominent and brief.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80346634"/>
              </p:ext>
            </p:extLst>
          </p:nvPr>
        </p:nvGraphicFramePr>
        <p:xfrm>
          <a:off x="17037669" y="7969486"/>
          <a:ext cx="9988261" cy="79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07" y="18159007"/>
            <a:ext cx="12857883" cy="9643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29949987" y="4217125"/>
            <a:ext cx="9570720" cy="11999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4AD4F-168A-4218-A190-2C3438A36640}"/>
              </a:ext>
            </a:extLst>
          </p:cNvPr>
          <p:cNvSpPr txBox="1"/>
          <p:nvPr/>
        </p:nvSpPr>
        <p:spPr>
          <a:xfrm>
            <a:off x="22195034" y="19610559"/>
            <a:ext cx="155099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Thank anyone you collaborated with or provided funding for your research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Include your contact information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Those who are directly involved in related research will seek you out for more information.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54536-1733-4AC6-B9DE-372868594D28}"/>
              </a:ext>
            </a:extLst>
          </p:cNvPr>
          <p:cNvSpPr/>
          <p:nvPr/>
        </p:nvSpPr>
        <p:spPr>
          <a:xfrm>
            <a:off x="13495983" y="4732873"/>
            <a:ext cx="1542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u="sng" dirty="0"/>
              <a:t>Suggestions for a Great Poster</a:t>
            </a:r>
          </a:p>
        </p:txBody>
      </p:sp>
    </p:spTree>
    <p:extLst>
      <p:ext uri="{BB962C8B-B14F-4D97-AF65-F5344CB8AC3E}">
        <p14:creationId xmlns:p14="http://schemas.microsoft.com/office/powerpoint/2010/main" val="212950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8914" y="1459650"/>
            <a:ext cx="35378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720" y="21608928"/>
            <a:ext cx="27523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KAS poster size is 48” x 36”.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If you use PowerPoint, you can set the poster size to this size.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You may use “Drawing Tools” to insert a text box for each section you will use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49" y="6815788"/>
            <a:ext cx="12857883" cy="9643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32623731" y="15750378"/>
            <a:ext cx="9570720" cy="119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C1C24D-4588-4DD5-AA01-C2E3DAC7FC75}"/>
              </a:ext>
            </a:extLst>
          </p:cNvPr>
          <p:cNvSpPr/>
          <p:nvPr/>
        </p:nvSpPr>
        <p:spPr>
          <a:xfrm>
            <a:off x="8058237" y="19289804"/>
            <a:ext cx="129927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u="sng" dirty="0"/>
              <a:t>Poster Specifications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016D3-1F35-3324-AF55-58D43AD82584}"/>
              </a:ext>
            </a:extLst>
          </p:cNvPr>
          <p:cNvSpPr txBox="1"/>
          <p:nvPr/>
        </p:nvSpPr>
        <p:spPr>
          <a:xfrm>
            <a:off x="16054024" y="6785157"/>
            <a:ext cx="231541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u="sng" dirty="0"/>
              <a:t>More Suggestions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EDIT RUTHLESSLY!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Most posters contain way too much text.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Posters are primarily visual presentations with the text serving to support the graphic materials.</a:t>
            </a:r>
          </a:p>
        </p:txBody>
      </p:sp>
    </p:spTree>
    <p:extLst>
      <p:ext uri="{BB962C8B-B14F-4D97-AF65-F5344CB8AC3E}">
        <p14:creationId xmlns:p14="http://schemas.microsoft.com/office/powerpoint/2010/main" val="4453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Plagiarism Policy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2291" y="6309360"/>
            <a:ext cx="36314149" cy="1949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is unacceptable at </a:t>
            </a:r>
            <a:r>
              <a:rPr lang="en-US" sz="7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KAS and other scientific societies.  </a:t>
            </a: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Participating authors</a:t>
            </a: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are expected to recognize the basic principles of plagiarism as they apply to scientific writing.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in science includes, but is not limited to: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paraphrase (not using your own words)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Changing the order of the words or only a few words in a copied sentence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Quoting extensively, even when quotation marks are used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cite the source of information that is not common knowledge to your peers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ideas first proposed by others without acknowledging the source of the idea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images, figures, graphs, maps, or other visual elements without citing the source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Reusing past assignments from classes without the instructor’s permission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information, ideas, or wording provided by another researcher </a:t>
            </a:r>
            <a:r>
              <a:rPr lang="en-US" sz="72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without attribution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provide an accurate list of references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Presenting the work of others as your own.</a:t>
            </a:r>
            <a:endParaRPr lang="en-US" sz="7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520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2369</TotalTime>
  <Words>1074</Words>
  <Application>Microsoft Office PowerPoint</Application>
  <PresentationFormat>Custom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Symbol</vt:lpstr>
      <vt:lpstr>Times New Roman</vt:lpstr>
      <vt:lpstr>Gallery</vt:lpstr>
      <vt:lpstr>Kentucky Academy of Science (KAS)  and  Kentucky Junior Academy of Science (KJAS)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Melony Stambaugh</dc:creator>
  <cp:lastModifiedBy>Kentucky Academy of Science</cp:lastModifiedBy>
  <cp:revision>28</cp:revision>
  <dcterms:created xsi:type="dcterms:W3CDTF">2020-08-13T18:47:04Z</dcterms:created>
  <dcterms:modified xsi:type="dcterms:W3CDTF">2023-09-29T15:37:20Z</dcterms:modified>
</cp:coreProperties>
</file>