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7" r:id="rId2"/>
    <p:sldId id="256" r:id="rId3"/>
    <p:sldId id="264" r:id="rId4"/>
    <p:sldId id="266" r:id="rId5"/>
    <p:sldId id="260" r:id="rId6"/>
    <p:sldId id="261" r:id="rId7"/>
    <p:sldId id="265" r:id="rId8"/>
    <p:sldId id="262" r:id="rId9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49" autoAdjust="0"/>
    <p:restoredTop sz="94660"/>
  </p:normalViewPr>
  <p:slideViewPr>
    <p:cSldViewPr snapToGrid="0">
      <p:cViewPr varScale="1">
        <p:scale>
          <a:sx n="10" d="100"/>
          <a:sy n="10" d="100"/>
        </p:scale>
        <p:origin x="2006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Spatial Organization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Spatial Organization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D2A-45FE-A60C-4E8A3A5E1C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D2A-45FE-A60C-4E8A3A5E1C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D2A-45FE-A60C-4E8A3A5E1C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B95-4FE4-8FF6-A8FA48AFDAB7}"/>
              </c:ext>
            </c:extLst>
          </c:dPt>
          <c:dLbls>
            <c:dLbl>
              <c:idx val="0"/>
              <c:layout>
                <c:manualLayout>
                  <c:x val="-0.23186388501461866"/>
                  <c:y val="0.16682639496815752"/>
                </c:manualLayout>
              </c:layout>
              <c:tx>
                <c:rich>
                  <a:bodyPr rot="0" spcFirstLastPara="1" vertOverflow="ellipsis" vert="horz" wrap="non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8E18D8C-2BD2-449E-9186-AF4B39D085E3}" type="CATEGORYNAME">
                      <a:rPr lang="en-US" sz="6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pPr>
                        <a:defRPr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defRPr>
                      </a:pPr>
                      <a:t>[CATEGORY NAME]</a:t>
                    </a:fld>
                    <a:r>
                      <a:rPr lang="en-US" sz="6000" b="0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
</a:t>
                    </a:r>
                    <a:fld id="{1B3AA828-A06F-446B-BA97-022E7A60FFDC}" type="PERCENTAGE">
                      <a:rPr lang="en-US" sz="6000" b="0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pPr>
                        <a:defRPr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defRPr>
                      </a:pPr>
                      <a:t>[PERCENTAGE]</a:t>
                    </a:fld>
                    <a:endParaRPr lang="en-US" sz="6000" b="0" cap="none" spc="0" baseline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65809503776484"/>
                      <c:h val="0.308217269252544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D2A-45FE-A60C-4E8A3A5E1CA9}"/>
                </c:ext>
              </c:extLst>
            </c:dLbl>
            <c:dLbl>
              <c:idx val="1"/>
              <c:layout>
                <c:manualLayout>
                  <c:x val="-0.2079071121589634"/>
                  <c:y val="-0.23697717280405123"/>
                </c:manualLayout>
              </c:layout>
              <c:tx>
                <c:rich>
                  <a:bodyPr/>
                  <a:lstStyle/>
                  <a:p>
                    <a:fld id="{F30AF994-277F-4347-A32F-2952D905FA4D}" type="CATEGORYNAME">
                      <a:rPr lang="en-US" sz="6000"/>
                      <a:pPr/>
                      <a:t>[CATEGORY NAME]</a:t>
                    </a:fld>
                    <a:r>
                      <a:rPr lang="en-US" sz="6000" baseline="0" dirty="0"/>
                      <a:t>
</a:t>
                    </a:r>
                    <a:fld id="{A9293DC7-53E8-46EA-BD5E-2DE87E4EB5F7}" type="PERCENTAGE">
                      <a:rPr lang="en-US" sz="6000" baseline="0"/>
                      <a:pPr/>
                      <a:t>[PERCENTAGE]</a:t>
                    </a:fld>
                    <a:endParaRPr lang="en-US" sz="6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17995014347331"/>
                      <c:h val="0.336970493788515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D2A-45FE-A60C-4E8A3A5E1CA9}"/>
                </c:ext>
              </c:extLst>
            </c:dLbl>
            <c:dLbl>
              <c:idx val="2"/>
              <c:layout>
                <c:manualLayout>
                  <c:x val="8.5598784413022447E-2"/>
                  <c:y val="0.133821218919082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0" b="0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43457291292045"/>
                      <c:h val="0.272595163078542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D2A-45FE-A60C-4E8A3A5E1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Text</c:v>
                </c:pt>
                <c:pt idx="1">
                  <c:v>Graphics</c:v>
                </c:pt>
                <c:pt idx="2">
                  <c:v>Empty Space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0.4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2A-45FE-A60C-4E8A3A5E1CA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2334" y="3851038"/>
            <a:ext cx="26968872" cy="12198869"/>
          </a:xfrm>
        </p:spPr>
        <p:txBody>
          <a:bodyPr bIns="0" anchor="b">
            <a:normAutofit/>
          </a:bodyPr>
          <a:lstStyle>
            <a:lvl1pPr algn="l">
              <a:defRPr sz="2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2334" y="16949786"/>
            <a:ext cx="26968872" cy="469258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7680" b="0" cap="all" baseline="0">
                <a:solidFill>
                  <a:schemeClr val="tx1"/>
                </a:solidFill>
              </a:defRPr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02331" y="1580681"/>
            <a:ext cx="14814202" cy="14841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577" y="3835071"/>
            <a:ext cx="3849624" cy="2417174"/>
          </a:xfrm>
        </p:spPr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502334" y="16937002"/>
            <a:ext cx="269688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21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3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206537" y="3835078"/>
            <a:ext cx="5294530" cy="2236746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8759" y="3835078"/>
            <a:ext cx="25445256" cy="2236746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3206534" y="3835078"/>
            <a:ext cx="0" cy="2236746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29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54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757" y="8429424"/>
            <a:ext cx="26961610" cy="9062160"/>
          </a:xfrm>
        </p:spPr>
        <p:txBody>
          <a:bodyPr anchor="b">
            <a:normAutofit/>
          </a:bodyPr>
          <a:lstStyle>
            <a:lvl1pPr algn="l"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761" y="18269743"/>
            <a:ext cx="26961610" cy="4862059"/>
          </a:xfrm>
        </p:spPr>
        <p:txBody>
          <a:bodyPr tIns="91440">
            <a:normAutofit/>
          </a:bodyPr>
          <a:lstStyle>
            <a:lvl1pPr marL="0" indent="0" algn="l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28757" y="18263928"/>
            <a:ext cx="269616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71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759" y="3863474"/>
            <a:ext cx="31542446" cy="5084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8754" y="9666893"/>
            <a:ext cx="15004181" cy="165002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468073" y="9666895"/>
            <a:ext cx="15003130" cy="16500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74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757" y="3859990"/>
            <a:ext cx="31542451" cy="50703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757" y="9693843"/>
            <a:ext cx="15003677" cy="384932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0560" b="0" cap="all" baseline="0">
                <a:solidFill>
                  <a:schemeClr val="accent1"/>
                </a:solidFill>
              </a:defRPr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757" y="13556498"/>
            <a:ext cx="15003677" cy="126933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468073" y="9710421"/>
            <a:ext cx="15003130" cy="385073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0560" b="0" cap="all" baseline="0">
                <a:solidFill>
                  <a:schemeClr val="accent1"/>
                </a:solidFill>
              </a:defRPr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468073" y="13543159"/>
            <a:ext cx="15003130" cy="126593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8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0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7402" y="3835073"/>
            <a:ext cx="11644560" cy="10786162"/>
          </a:xfrm>
        </p:spPr>
        <p:txBody>
          <a:bodyPr anchor="b">
            <a:normAutofit/>
          </a:bodyPr>
          <a:lstStyle>
            <a:lvl1pPr algn="l"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5949" y="3835075"/>
            <a:ext cx="18375254" cy="2236236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7404" y="15386364"/>
            <a:ext cx="11651371" cy="10791269"/>
          </a:xfrm>
        </p:spPr>
        <p:txBody>
          <a:bodyPr>
            <a:normAutofit/>
          </a:bodyPr>
          <a:lstStyle>
            <a:lvl1pPr marL="0" indent="0" algn="l">
              <a:buNone/>
              <a:defRPr sz="768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6920390" y="15386357"/>
            <a:ext cx="1163172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49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3983207" y="2314423"/>
            <a:ext cx="16854658" cy="24715685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913" y="5421663"/>
            <a:ext cx="15575688" cy="8786803"/>
          </a:xfrm>
        </p:spPr>
        <p:txBody>
          <a:bodyPr anchor="b">
            <a:normAutofit/>
          </a:bodyPr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072615" y="5388209"/>
            <a:ext cx="10727990" cy="18558370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762" y="15100761"/>
            <a:ext cx="15553373" cy="9617962"/>
          </a:xfrm>
        </p:spPr>
        <p:txBody>
          <a:bodyPr>
            <a:normAutofit/>
          </a:bodyPr>
          <a:lstStyle>
            <a:lvl1pPr marL="0" indent="0" algn="l">
              <a:buNone/>
              <a:defRPr sz="864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95987" y="26255316"/>
            <a:ext cx="15611616" cy="1536590"/>
          </a:xfrm>
        </p:spPr>
        <p:txBody>
          <a:bodyPr/>
          <a:lstStyle>
            <a:lvl1pPr algn="l">
              <a:defRPr/>
            </a:lvl1pPr>
          </a:lstStyle>
          <a:p>
            <a:fld id="{3166DAA6-9CAF-488F-B333-2A2B821F3D63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00147" y="1529479"/>
            <a:ext cx="15607454" cy="154046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6918149" y="15089304"/>
            <a:ext cx="1556166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37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675523"/>
            <a:ext cx="43891200" cy="1958169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3" y="29257217"/>
            <a:ext cx="43891205" cy="37186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29285410"/>
            <a:ext cx="438912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8759" y="3861698"/>
            <a:ext cx="31542446" cy="5036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759" y="9675521"/>
            <a:ext cx="31542446" cy="1656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103401" y="1585778"/>
            <a:ext cx="11367802" cy="1484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6DAA6-9CAF-488F-B333-2A2B821F3D63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28757" y="1580681"/>
            <a:ext cx="19363219" cy="1484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41080" y="3835071"/>
            <a:ext cx="3819581" cy="241717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3440">
                <a:solidFill>
                  <a:schemeClr val="accent1"/>
                </a:solidFill>
              </a:defRPr>
            </a:lvl1pPr>
          </a:lstStyle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36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097280" indent="-1097280" algn="l" defTabSz="3291840" rtl="0" eaLnBrk="1" latinLnBrk="0" hangingPunct="1">
        <a:lnSpc>
          <a:spcPct val="120000"/>
        </a:lnSpc>
        <a:spcBef>
          <a:spcPts val="48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329184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768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548640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7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768096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672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987552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www.elsevier.com/connect/how-to-give-a-dynamic-scientific-presentation" TargetMode="External"/><Relationship Id="rId4" Type="http://schemas.openxmlformats.org/officeDocument/2006/relationships/hyperlink" Target="https://www.youtube.com/watch?v=q6y43AdOit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B59FB-E703-59FC-517F-7C6512D19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446" y="4143965"/>
            <a:ext cx="35881056" cy="13334138"/>
          </a:xfrm>
        </p:spPr>
        <p:txBody>
          <a:bodyPr>
            <a:normAutofit fontScale="90000"/>
          </a:bodyPr>
          <a:lstStyle/>
          <a:p>
            <a: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Kentucky Academy of Science (KAS) </a:t>
            </a:r>
            <a:b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b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Kentucky Junior Academy of Science (KJAS)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F9558-6054-24DE-D09A-A37FA3F85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2291" y="19921586"/>
            <a:ext cx="26968872" cy="4692581"/>
          </a:xfrm>
        </p:spPr>
        <p:txBody>
          <a:bodyPr>
            <a:normAutofit fontScale="70000" lnSpcReduction="20000"/>
          </a:bodyPr>
          <a:lstStyle/>
          <a:p>
            <a:r>
              <a:rPr lang="en-US" sz="19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Guidelines for Oral and Poster Presentations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D74D4E-B271-4ED9-863F-C3EF0AC2F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8" y="416226"/>
            <a:ext cx="4739670" cy="3973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A9CF46-1BFA-4199-87AA-66EF63BFE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960" y="203200"/>
            <a:ext cx="5044440" cy="418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01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0" dirty="0"/>
              <a:t>Abstract Guidelines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3131" y="6612368"/>
            <a:ext cx="22995955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1150"/>
              </a:spcBef>
              <a:spcAft>
                <a:spcPts val="0"/>
              </a:spcAft>
            </a:pPr>
            <a:r>
              <a:rPr lang="en-US" sz="8000" b="1" u="sng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Ky Junior Academy of Science</a:t>
            </a:r>
          </a:p>
          <a:p>
            <a:pPr marL="0" marR="0" algn="ctr">
              <a:spcBef>
                <a:spcPts val="1150"/>
              </a:spcBef>
              <a:spcAft>
                <a:spcPts val="0"/>
              </a:spcAft>
            </a:pPr>
            <a:endParaRPr lang="en-US" sz="6000" b="1" u="sng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857250" marR="0" indent="-857250"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High School students who wish to compete to represent KJAS at the American Junior Academy of Science (AJAS) meeting must present their research as an oral presentation. </a:t>
            </a:r>
            <a:r>
              <a:rPr lang="en-US" sz="60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 (</a:t>
            </a:r>
            <a:r>
              <a:rPr lang="en-US" sz="60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H</a:t>
            </a:r>
            <a:r>
              <a:rPr lang="en-US" sz="60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igh School students who wish to present their research without competing, are welcome to participate in the Poster session)</a:t>
            </a:r>
          </a:p>
          <a:p>
            <a:pPr marL="857250" marR="0" indent="-857250"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Middle School students who wish to present their research are welcome to participate in the Poster session.</a:t>
            </a:r>
          </a:p>
          <a:p>
            <a:pPr marR="0">
              <a:spcBef>
                <a:spcPts val="1150"/>
              </a:spcBef>
              <a:spcAft>
                <a:spcPts val="0"/>
              </a:spcAft>
            </a:pPr>
            <a:endParaRPr lang="en-US" sz="6000" dirty="0"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66079" y="17295596"/>
            <a:ext cx="26508091" cy="1148006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8000" b="1" u="sng" dirty="0"/>
              <a:t>Submissions</a:t>
            </a:r>
          </a:p>
          <a:p>
            <a:pPr algn="ctr"/>
            <a:endParaRPr lang="en-US" sz="6000" b="1" u="sng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Each presenter is required to submit their own registration and abstract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The text of the abstract must be 250 words or fewer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The presenter of each paper must be registered to attend the meeting and be listed as the first author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All co-presenters are required to register; only one presenter will submit the abstract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Only presentations with a student as the first author are eligible for student competition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Include three components:  what was done and why, what was found out (i.e., result), and what it means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BC4FE2-7FCE-7ABA-8D8B-BD2B8944C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2194" y="4704793"/>
            <a:ext cx="14896385" cy="111722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84D77C-82B6-4EED-8116-2B863F277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8" y="416226"/>
            <a:ext cx="4739670" cy="3973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D6AF7E-42CC-42FB-9F67-4D27747CF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960" y="203200"/>
            <a:ext cx="5044440" cy="418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0" dirty="0"/>
              <a:t>Abstract Guidelines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698" y="17425663"/>
            <a:ext cx="41397382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Do not use bold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Italics should be used only for scientific names and other expressions that conventionally appear in italic type – not underlined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Spell out generic names the first time they are used and include the name of the describer, afterwards names should be abbreviated to first letter of the genus (plus a period) followed by a specific epithet, e.g., </a:t>
            </a:r>
            <a:r>
              <a:rPr lang="en-US" sz="7200" i="1" dirty="0"/>
              <a:t>Daphnia </a:t>
            </a:r>
            <a:r>
              <a:rPr lang="en-US" sz="7200" i="1" dirty="0" err="1"/>
              <a:t>pulex</a:t>
            </a:r>
            <a:r>
              <a:rPr lang="en-US" sz="7200" dirty="0"/>
              <a:t> (De Geer) then </a:t>
            </a:r>
            <a:r>
              <a:rPr lang="en-US" sz="7200" i="1" dirty="0"/>
              <a:t>D. </a:t>
            </a:r>
            <a:r>
              <a:rPr lang="en-US" sz="7200" i="1" dirty="0" err="1"/>
              <a:t>pulex</a:t>
            </a:r>
            <a:r>
              <a:rPr lang="en-US" sz="7200" i="1" dirty="0"/>
              <a:t> </a:t>
            </a:r>
            <a:r>
              <a:rPr lang="en-US" sz="7200" dirty="0"/>
              <a:t>thereafter.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When using abbreviations for chemical compounds, spell out the name in full at the first mention and follow with the abbreviation in parentheses, then use the abbreviation thereafter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BBCD54-F826-45ED-8BBD-38BD069419C5}"/>
              </a:ext>
            </a:extLst>
          </p:cNvPr>
          <p:cNvSpPr/>
          <p:nvPr/>
        </p:nvSpPr>
        <p:spPr>
          <a:xfrm>
            <a:off x="4270591" y="14064452"/>
            <a:ext cx="1507399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0" b="1" dirty="0"/>
              <a:t>Abstract Formatting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E2FE27-3940-4BCA-84FD-AAF675286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960" y="203200"/>
            <a:ext cx="5044440" cy="41862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433142-6696-4025-962E-7F4141090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8" y="416226"/>
            <a:ext cx="4739670" cy="3973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C63579-41A9-47B9-A990-9C46D2E82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697" y="5365624"/>
            <a:ext cx="14358114" cy="107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0" dirty="0"/>
              <a:t>Abstract Details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1640" y="6720841"/>
            <a:ext cx="14996160" cy="2163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Upload/attach your </a:t>
            </a:r>
            <a:r>
              <a:rPr lang="en-US" sz="4800" b="1" i="1" dirty="0"/>
              <a:t>Microsoft Word</a:t>
            </a:r>
            <a:r>
              <a:rPr lang="en-US" sz="4800" b="1" dirty="0"/>
              <a:t> file that follows these prescriptions:</a:t>
            </a:r>
            <a:endParaRPr lang="en-US" sz="4800" dirty="0"/>
          </a:p>
          <a:p>
            <a:r>
              <a:rPr lang="en-US" sz="4800" b="1" dirty="0"/>
              <a:t> </a:t>
            </a:r>
            <a:endParaRPr lang="en-US" sz="4800" dirty="0"/>
          </a:p>
          <a:p>
            <a:r>
              <a:rPr lang="en-US" sz="4800" b="1" dirty="0"/>
              <a:t>	Layout:</a:t>
            </a:r>
            <a:r>
              <a:rPr lang="en-US" sz="4800" dirty="0"/>
              <a:t>	1-inch margins, portrait.</a:t>
            </a:r>
          </a:p>
          <a:p>
            <a:r>
              <a:rPr lang="en-US" sz="4800" b="1" dirty="0"/>
              <a:t> </a:t>
            </a:r>
            <a:endParaRPr lang="en-US" sz="4800" dirty="0"/>
          </a:p>
          <a:p>
            <a:r>
              <a:rPr lang="en-US" sz="4800" b="1" dirty="0"/>
              <a:t>Font:</a:t>
            </a:r>
            <a:r>
              <a:rPr lang="en-US" sz="4800" dirty="0"/>
              <a:t> 		Times New Roman, 12 </a:t>
            </a:r>
            <a:r>
              <a:rPr lang="en-US" sz="4800" dirty="0" err="1"/>
              <a:t>pt</a:t>
            </a:r>
            <a:r>
              <a:rPr lang="en-US" sz="4800" dirty="0"/>
              <a:t>; for symbols</a:t>
            </a:r>
            <a:r>
              <a:rPr lang="en-US" sz="4800" b="1" dirty="0"/>
              <a:t>, </a:t>
            </a:r>
            <a:r>
              <a:rPr lang="en-US" sz="4800" dirty="0"/>
              <a:t>use symbol font within </a:t>
            </a:r>
            <a:r>
              <a:rPr lang="en-US" sz="4800" i="1" dirty="0"/>
              <a:t>MS Word</a:t>
            </a:r>
            <a:r>
              <a:rPr lang="en-US" sz="4800" dirty="0"/>
              <a:t>.</a:t>
            </a:r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Paragraph: 	</a:t>
            </a:r>
            <a:r>
              <a:rPr lang="en-US" sz="4800" dirty="0"/>
              <a:t>Single spacing; 0 </a:t>
            </a:r>
            <a:r>
              <a:rPr lang="en-US" sz="4800" dirty="0" err="1"/>
              <a:t>pt</a:t>
            </a:r>
            <a:r>
              <a:rPr lang="en-US" sz="4800" dirty="0"/>
              <a:t> spacing before and after line.</a:t>
            </a:r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Title:</a:t>
            </a:r>
            <a:r>
              <a:rPr lang="en-US" sz="4800" dirty="0"/>
              <a:t> 		As shown in example; </a:t>
            </a:r>
            <a:r>
              <a:rPr lang="en-US" sz="4800" b="1" dirty="0"/>
              <a:t>bold</a:t>
            </a:r>
            <a:r>
              <a:rPr lang="en-US" sz="4800" dirty="0"/>
              <a:t> type; upper case for proper nouns only. </a:t>
            </a:r>
          </a:p>
          <a:p>
            <a:r>
              <a:rPr lang="en-US" sz="4800" dirty="0"/>
              <a:t>     Centered.</a:t>
            </a:r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Authors:</a:t>
            </a:r>
            <a:r>
              <a:rPr lang="en-US" sz="4800" dirty="0"/>
              <a:t> 	As shown in example; use superscripts if necessary. Centered.</a:t>
            </a:r>
          </a:p>
          <a:p>
            <a:r>
              <a:rPr lang="en-US" sz="4800" dirty="0"/>
              <a:t>		     (Superscripts not necessary for multiple authors with single affiliation).</a:t>
            </a:r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Affiliations:</a:t>
            </a:r>
            <a:r>
              <a:rPr lang="en-US" sz="4800" dirty="0"/>
              <a:t> 	As shown in example. Centered.</a:t>
            </a:r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Abstract body</a:t>
            </a:r>
            <a:endParaRPr lang="en-US" sz="4800" dirty="0"/>
          </a:p>
          <a:p>
            <a:pPr lvl="0"/>
            <a:r>
              <a:rPr lang="en-US" sz="4800" dirty="0"/>
              <a:t>250 words or less.</a:t>
            </a:r>
          </a:p>
          <a:p>
            <a:pPr lvl="0"/>
            <a:r>
              <a:rPr lang="en-US" sz="4800" dirty="0"/>
              <a:t>Alignment left.</a:t>
            </a:r>
          </a:p>
          <a:p>
            <a:pPr lvl="0"/>
            <a:r>
              <a:rPr lang="en-US" sz="4800" dirty="0"/>
              <a:t>Indent first line 5 spaces (do </a:t>
            </a:r>
            <a:r>
              <a:rPr lang="en-US" sz="4800" u="sng" dirty="0"/>
              <a:t>not</a:t>
            </a:r>
            <a:r>
              <a:rPr lang="en-US" sz="4800" dirty="0"/>
              <a:t> use tab key!).</a:t>
            </a:r>
          </a:p>
          <a:p>
            <a:pPr lvl="0"/>
            <a:r>
              <a:rPr lang="en-US" sz="4800" dirty="0"/>
              <a:t>Abstract body may contain paragraphs with identical indentation as above.</a:t>
            </a:r>
          </a:p>
          <a:p>
            <a:r>
              <a:rPr lang="en-US" sz="2000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97AA73-0612-43D9-8096-C063E8C0A2F7}"/>
              </a:ext>
            </a:extLst>
          </p:cNvPr>
          <p:cNvSpPr txBox="1"/>
          <p:nvPr/>
        </p:nvSpPr>
        <p:spPr>
          <a:xfrm>
            <a:off x="20848320" y="5782122"/>
            <a:ext cx="20093940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/>
              <a:t>Abstract Example</a:t>
            </a:r>
            <a:endParaRPr lang="en-US" sz="4800" dirty="0"/>
          </a:p>
          <a:p>
            <a:pPr algn="ctr"/>
            <a:r>
              <a:rPr lang="en-US" sz="4800" b="1" dirty="0"/>
              <a:t> </a:t>
            </a:r>
            <a:endParaRPr lang="en-US" sz="4800" dirty="0"/>
          </a:p>
          <a:p>
            <a:pPr algn="ctr"/>
            <a:r>
              <a:rPr lang="en-US" sz="4800" b="1" dirty="0"/>
              <a:t>High-resolution stratigraphy of the Lexington Limestone (Ordovician) within cores and outcrop</a:t>
            </a:r>
            <a:endParaRPr lang="en-US" sz="4800" dirty="0"/>
          </a:p>
          <a:p>
            <a:r>
              <a:rPr lang="en-US" sz="4800" dirty="0"/>
              <a:t> </a:t>
            </a:r>
          </a:p>
          <a:p>
            <a:pPr algn="ctr"/>
            <a:r>
              <a:rPr lang="en-US" sz="4800" dirty="0"/>
              <a:t>Daniel W. Draper</a:t>
            </a:r>
            <a:r>
              <a:rPr lang="en-US" sz="4800" baseline="30000" dirty="0"/>
              <a:t>1</a:t>
            </a:r>
            <a:r>
              <a:rPr lang="en-US" sz="4800" dirty="0"/>
              <a:t>, William M. Andrews</a:t>
            </a:r>
            <a:r>
              <a:rPr lang="en-US" sz="4800" baseline="30000" dirty="0"/>
              <a:t>2</a:t>
            </a:r>
            <a:r>
              <a:rPr lang="en-US" sz="4800" dirty="0"/>
              <a:t>, and Walter S. Borowski</a:t>
            </a:r>
            <a:r>
              <a:rPr lang="en-US" sz="4800" baseline="30000" dirty="0"/>
              <a:t>1</a:t>
            </a:r>
            <a:endParaRPr lang="en-US" sz="4800" dirty="0"/>
          </a:p>
          <a:p>
            <a:pPr algn="ctr"/>
            <a:r>
              <a:rPr lang="en-US" sz="4800" dirty="0"/>
              <a:t> </a:t>
            </a:r>
          </a:p>
          <a:p>
            <a:pPr algn="ctr"/>
            <a:r>
              <a:rPr lang="en-US" sz="4800" baseline="30000" dirty="0"/>
              <a:t>1 </a:t>
            </a:r>
            <a:r>
              <a:rPr lang="en-US" sz="4800" dirty="0"/>
              <a:t>Department of Geosciences, Eastern Kentucky University, Richmond, KY 40475</a:t>
            </a:r>
          </a:p>
          <a:p>
            <a:pPr algn="ctr"/>
            <a:r>
              <a:rPr lang="en-US" sz="4800" baseline="30000" dirty="0"/>
              <a:t>2 </a:t>
            </a:r>
            <a:r>
              <a:rPr lang="en-US" sz="4800" dirty="0"/>
              <a:t>Earth Analysis Research Library, Kentucky Geological Survey, Lexington, KY 40506</a:t>
            </a:r>
          </a:p>
          <a:p>
            <a:r>
              <a:rPr lang="en-US" sz="4800" dirty="0"/>
              <a:t> </a:t>
            </a:r>
          </a:p>
          <a:p>
            <a:r>
              <a:rPr lang="en-US" sz="4800"/>
              <a:t>      The </a:t>
            </a:r>
            <a:r>
              <a:rPr lang="en-US" sz="4800" dirty="0"/>
              <a:t>Lexington Limestone (Ordovician) crops out in central Kentucky and was deposited in shallow marine environments on a carbonate platform. It is chiefly limestone but contains a significant amount of shale </a:t>
            </a:r>
            <a:r>
              <a:rPr lang="en-US" dirty="0"/>
              <a:t>interbeds. </a:t>
            </a:r>
            <a:endParaRPr lang="en-US" sz="4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3D200E-DE99-4D5B-A444-66C64A0A5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530" y="18031740"/>
            <a:ext cx="17495520" cy="13121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58BC7A-13A1-4CF0-BA99-B8CC3CA2FC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960" y="203200"/>
            <a:ext cx="5044440" cy="41862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30D9BC-F0DE-4C00-B456-E5DFD9A2D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8" y="416226"/>
            <a:ext cx="4739670" cy="397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4987417"/>
            <a:ext cx="413973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/>
              <a:t>Oral Presentations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8841" y="8698484"/>
            <a:ext cx="197967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+mj-lt"/>
                <a:ea typeface="Times New Roman" panose="02020603050405020304" pitchFamily="18" charset="0"/>
              </a:rPr>
              <a:t>All presentations should be compatible with the current version of PowerPoint for Windows and brought on a USB drive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+mj-lt"/>
                <a:ea typeface="Times New Roman" panose="02020603050405020304" pitchFamily="18" charset="0"/>
              </a:rPr>
              <a:t>Be prepared to load your presentation 15 minutes before your session on the computer in your presentation room.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CC7906-1347-B3CD-D471-49498E55B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57" b="8769"/>
          <a:stretch/>
        </p:blipFill>
        <p:spPr>
          <a:xfrm rot="16200000" flipH="1">
            <a:off x="5938902" y="20170067"/>
            <a:ext cx="11225892" cy="614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93BBE-A143-07CB-3D43-3F02BBC8D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1562" y="17630996"/>
            <a:ext cx="14967857" cy="112258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C59741-18E4-4D5C-98AD-BC9F976CB867}"/>
              </a:ext>
            </a:extLst>
          </p:cNvPr>
          <p:cNvSpPr txBox="1"/>
          <p:nvPr/>
        </p:nvSpPr>
        <p:spPr>
          <a:xfrm>
            <a:off x="24048724" y="8698484"/>
            <a:ext cx="1769363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+mj-lt"/>
                <a:ea typeface="Times New Roman" panose="02020603050405020304" pitchFamily="18" charset="0"/>
              </a:rPr>
              <a:t>Presentations should be 10-12 minutes long with 3-5 minutes for questions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7200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Tips for a Good Presentation</a:t>
            </a:r>
            <a:r>
              <a:rPr lang="en-US" sz="7200" dirty="0">
                <a:latin typeface="+mj-lt"/>
              </a:rPr>
              <a:t>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7200" dirty="0"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Tips for Giving a Good Scientific Talk</a:t>
            </a:r>
            <a:endParaRPr lang="en-US" sz="7200" dirty="0">
              <a:latin typeface="+mj-lt"/>
            </a:endParaRPr>
          </a:p>
          <a:p>
            <a:endParaRPr lang="en-US" sz="7200" dirty="0">
              <a:latin typeface="+mj-lt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6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6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AAA82C-AD35-4D32-9415-DB48054AAD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960" y="203200"/>
            <a:ext cx="5044440" cy="4186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E04642-C730-4BA1-A6A1-16604F0877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8" y="416226"/>
            <a:ext cx="4739670" cy="397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/>
              <a:t>Poster Presentations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456" y="1288473"/>
            <a:ext cx="4739670" cy="3973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6296" y="7230750"/>
            <a:ext cx="1425810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Do not include an Abstract on a poster as they are available in the program.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Studies show that you have only 11 seconds to grab and retain your audience’s attention so make the punch line prominent and brief.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880346634"/>
              </p:ext>
            </p:extLst>
          </p:nvPr>
        </p:nvGraphicFramePr>
        <p:xfrm>
          <a:off x="17037669" y="7969486"/>
          <a:ext cx="9988261" cy="798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8CE73B0-754C-4B30-BCA1-7DE0DF9665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3"/>
          <a:stretch/>
        </p:blipFill>
        <p:spPr>
          <a:xfrm>
            <a:off x="29949987" y="4217125"/>
            <a:ext cx="9570720" cy="119997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E4AD4F-168A-4218-A190-2C3438A36640}"/>
              </a:ext>
            </a:extLst>
          </p:cNvPr>
          <p:cNvSpPr txBox="1"/>
          <p:nvPr/>
        </p:nvSpPr>
        <p:spPr>
          <a:xfrm>
            <a:off x="13965434" y="19817037"/>
            <a:ext cx="1550990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Thank anyone you collaborated with or provided funding for your research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Include your contact information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Those who are directly involved in related research will seek you out for more information.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54536-1733-4AC6-B9DE-372868594D28}"/>
              </a:ext>
            </a:extLst>
          </p:cNvPr>
          <p:cNvSpPr/>
          <p:nvPr/>
        </p:nvSpPr>
        <p:spPr>
          <a:xfrm>
            <a:off x="13495983" y="4732873"/>
            <a:ext cx="154244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u="sng" dirty="0"/>
              <a:t>Suggestions for a Great Poster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2F3341-014A-4760-AD38-7C6AA48AF2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960" y="203200"/>
            <a:ext cx="5044440" cy="418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05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8914" y="1459650"/>
            <a:ext cx="35378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/>
              <a:t>Poster Presentations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1720" y="21608928"/>
            <a:ext cx="27523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KAS poster size is 48” wide x 36”high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If you use PowerPoint, you can set the poster size to this size. 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You may use “Drawing Tools” to insert a text box for each section you will use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49" y="6815788"/>
            <a:ext cx="12857883" cy="96434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C1C24D-4588-4DD5-AA01-C2E3DAC7FC75}"/>
              </a:ext>
            </a:extLst>
          </p:cNvPr>
          <p:cNvSpPr/>
          <p:nvPr/>
        </p:nvSpPr>
        <p:spPr>
          <a:xfrm>
            <a:off x="8058237" y="19289804"/>
            <a:ext cx="1299278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0" u="sng" dirty="0"/>
              <a:t>Poster Specifications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016D3-1F35-3324-AF55-58D43AD82584}"/>
              </a:ext>
            </a:extLst>
          </p:cNvPr>
          <p:cNvSpPr txBox="1"/>
          <p:nvPr/>
        </p:nvSpPr>
        <p:spPr>
          <a:xfrm>
            <a:off x="16054024" y="6785157"/>
            <a:ext cx="2315414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u="sng" dirty="0"/>
              <a:t>More Suggestions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72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EDIT RUTHLESSLY!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Most posters contain way too much text.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Posters are primarily visual presentations with the text serving to support the graphic materials.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5A3BAE-1A50-441D-828E-71A51B14D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960" y="203200"/>
            <a:ext cx="5044440" cy="41862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1FEB1F-520F-49D7-9331-0B0F8475E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8" y="416226"/>
            <a:ext cx="4739670" cy="3973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FD3848-F065-4B44-8CE7-5F3AB6700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496" y="17020066"/>
            <a:ext cx="12432434" cy="867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3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0" dirty="0"/>
              <a:t>Plagiarism Policy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2291" y="6309360"/>
            <a:ext cx="36314149" cy="1949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Plagiarism is unacceptable at </a:t>
            </a:r>
            <a:r>
              <a:rPr lang="en-US" sz="72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KAS and other scientific societies.  </a:t>
            </a:r>
            <a:r>
              <a:rPr lang="en-US" sz="7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Participating authors</a:t>
            </a: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are expected to recognize the basic principles of plagiarism as they apply to scientific writing.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72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Plagiarism in science includes, but is not limited to: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36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Failing to paraphrase (not using your own words)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Changing the order of the words or only a few words in a copied sentence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Quoting extensively, even when quotation marks are used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Failing to cite the source of information that is not common knowledge to your peers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Using ideas first proposed by others without acknowledging the source of the idea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Using images, figures, graphs, maps, or other visual elements without citing the source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Reusing past assignments from classes without the instructor’s permission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Using information, ideas, or wording provided by another researcher </a:t>
            </a:r>
            <a:r>
              <a:rPr lang="en-US" sz="720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without attribution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Failing to provide an accurate list of references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Presenting the work of others as your own.</a:t>
            </a:r>
            <a:endParaRPr lang="en-US" sz="72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83265-0C5F-477B-A6E8-717349720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960" y="203200"/>
            <a:ext cx="5044440" cy="41862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CC1F45-84B8-4F41-A2A9-0839BC239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8" y="416226"/>
            <a:ext cx="4739670" cy="397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5206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2389</TotalTime>
  <Words>960</Words>
  <Application>Microsoft Office PowerPoint</Application>
  <PresentationFormat>Custom</PresentationFormat>
  <Paragraphs>100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Gill Sans MT</vt:lpstr>
      <vt:lpstr>Symbol</vt:lpstr>
      <vt:lpstr>Times New Roman</vt:lpstr>
      <vt:lpstr>Gallery</vt:lpstr>
      <vt:lpstr>Kentucky Academy of Science (KAS)  and  Kentucky Junior Academy of Science (KJAS)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KCTCS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Melony Stambaugh</dc:creator>
  <cp:lastModifiedBy>Kentucky Academy of Science</cp:lastModifiedBy>
  <cp:revision>33</cp:revision>
  <dcterms:created xsi:type="dcterms:W3CDTF">2020-08-13T18:47:04Z</dcterms:created>
  <dcterms:modified xsi:type="dcterms:W3CDTF">2025-08-29T04:58:08Z</dcterms:modified>
</cp:coreProperties>
</file>