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58" r:id="rId4"/>
    <p:sldId id="259" r:id="rId5"/>
    <p:sldId id="260" r:id="rId6"/>
    <p:sldId id="261" r:id="rId7"/>
    <p:sldId id="25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88" y="4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370B4-E409-41BF-8C5A-253BF64F89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0EF8C4-B5B7-4BC8-871F-8A7EFC0142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FA42AB-1B42-4C0D-A4BA-13A41FBBBAD3}"/>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5" name="Footer Placeholder 4">
            <a:extLst>
              <a:ext uri="{FF2B5EF4-FFF2-40B4-BE49-F238E27FC236}">
                <a16:creationId xmlns:a16="http://schemas.microsoft.com/office/drawing/2014/main" id="{49267A09-E354-4D0D-8C92-27D43C8940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CED687-454E-4E42-A8B8-F75B4778D3CD}"/>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2418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D0DA0-4E42-4F65-A5ED-A48E1AC8298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E21354-A79A-43F8-A335-AA9DBB7B747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AFB41-BC6E-47C1-97A5-CD1DDDC83EB7}"/>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5" name="Footer Placeholder 4">
            <a:extLst>
              <a:ext uri="{FF2B5EF4-FFF2-40B4-BE49-F238E27FC236}">
                <a16:creationId xmlns:a16="http://schemas.microsoft.com/office/drawing/2014/main" id="{FAB4EB5E-1E89-47CA-A7BC-B7E7DEE18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DBA00F-D8DD-4EBD-808E-9555B4034CD8}"/>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2398252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4A3312-58AD-4E92-BB10-0FC68069FE0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E213B7-610E-4D82-8D49-D4A321E518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5B1301-0426-4F59-B867-E709EF7CB8B6}"/>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5" name="Footer Placeholder 4">
            <a:extLst>
              <a:ext uri="{FF2B5EF4-FFF2-40B4-BE49-F238E27FC236}">
                <a16:creationId xmlns:a16="http://schemas.microsoft.com/office/drawing/2014/main" id="{0FD88514-CB98-42FB-8920-5F7A17FE14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BBDC9A-D56A-438F-8DC7-047209577F33}"/>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3577985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36EAF-2F79-4873-8B77-F9E0F2E7DE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C77E9A-19B0-4B04-9F99-884F7318B34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3CE51-7949-4CE0-8C69-41EEECB3D23E}"/>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5" name="Footer Placeholder 4">
            <a:extLst>
              <a:ext uri="{FF2B5EF4-FFF2-40B4-BE49-F238E27FC236}">
                <a16:creationId xmlns:a16="http://schemas.microsoft.com/office/drawing/2014/main" id="{2DA7B8A5-D35B-4687-84A5-FE753A111A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4B4F60-9463-4135-856A-FEB6919967DC}"/>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469028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8A23F-E43C-4688-B8BE-F2EEEC5F7E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BAE1E0A-19B7-41D8-8FEA-5B5BE15FBB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D385DE-0781-4B97-932D-F693423D13AE}"/>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5" name="Footer Placeholder 4">
            <a:extLst>
              <a:ext uri="{FF2B5EF4-FFF2-40B4-BE49-F238E27FC236}">
                <a16:creationId xmlns:a16="http://schemas.microsoft.com/office/drawing/2014/main" id="{4E074210-24A4-43B1-AB03-889C71DA3B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B8C19D-246E-4A67-BFA4-45B17F642DEA}"/>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702815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392939-537A-4EC4-8E56-4C71A0D0C2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47BEF8-C39B-48E9-A8CF-D1ABF61D67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5B9B69-B58E-4D55-8DA1-DBF9D6AD97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455A4F-DEF1-4759-B23E-52CB3696AA77}"/>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6" name="Footer Placeholder 5">
            <a:extLst>
              <a:ext uri="{FF2B5EF4-FFF2-40B4-BE49-F238E27FC236}">
                <a16:creationId xmlns:a16="http://schemas.microsoft.com/office/drawing/2014/main" id="{B0BD5670-457A-483E-A665-4FAA716462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BC7DC2-20D1-4CFB-BF7D-809FEEF09A3A}"/>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396699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DFCA1-E41E-4252-B47F-947D9CA2F32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8CB86A4-D42F-4F37-886B-405AA9406B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43F331-82C0-4422-BC56-432AFF2604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DF18023-AFC3-4B6E-B28F-C3BFB484CA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AB65672-9BE2-4264-80BC-079E70CB04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18E61F-FA10-48D3-A191-F87EFECD81CD}"/>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8" name="Footer Placeholder 7">
            <a:extLst>
              <a:ext uri="{FF2B5EF4-FFF2-40B4-BE49-F238E27FC236}">
                <a16:creationId xmlns:a16="http://schemas.microsoft.com/office/drawing/2014/main" id="{D8DB2847-99F8-4BBE-B394-9E8FDCE731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58EBD2-E1F1-40DE-A7D2-144075DD0067}"/>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2395771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12502-0C51-4E40-894B-CB3F5F00C3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B88DEC-867D-45CC-8BF0-DE03C8052453}"/>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4" name="Footer Placeholder 3">
            <a:extLst>
              <a:ext uri="{FF2B5EF4-FFF2-40B4-BE49-F238E27FC236}">
                <a16:creationId xmlns:a16="http://schemas.microsoft.com/office/drawing/2014/main" id="{E8268C38-C10A-47B4-962D-490FB20724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784EA9-F5DB-4368-A8F1-C939184F4DC8}"/>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1164063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EA2E01E-F5EA-4E25-8586-5C9069A6452A}"/>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3" name="Footer Placeholder 2">
            <a:extLst>
              <a:ext uri="{FF2B5EF4-FFF2-40B4-BE49-F238E27FC236}">
                <a16:creationId xmlns:a16="http://schemas.microsoft.com/office/drawing/2014/main" id="{75293175-68E6-448F-B2C2-010A32A9000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5B8069-88B8-45AF-BE44-4A25D1DA8149}"/>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445751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09255-FD99-4240-885A-23493946C8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572D2A-966C-44AE-8AA9-E8F8404ED2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8E07960-A249-4EAF-9146-1C4A8A66E8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3BAB66-D8C7-40FA-A205-2BEE41D5531B}"/>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6" name="Footer Placeholder 5">
            <a:extLst>
              <a:ext uri="{FF2B5EF4-FFF2-40B4-BE49-F238E27FC236}">
                <a16:creationId xmlns:a16="http://schemas.microsoft.com/office/drawing/2014/main" id="{3F6095D0-209D-4274-BBA5-B02A6A6774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4F188D-0E66-499F-9FA4-3F1DA8F70CF3}"/>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1954003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F5E56-5552-48DD-A3A4-BA9A87A2F3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8E4F17-5BDD-4E3E-B506-85A4B8FA1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E2C7500-C0BA-448B-B6DC-C6B700A20A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5101439-14F3-466B-967C-97ED1F2667FB}"/>
              </a:ext>
            </a:extLst>
          </p:cNvPr>
          <p:cNvSpPr>
            <a:spLocks noGrp="1"/>
          </p:cNvSpPr>
          <p:nvPr>
            <p:ph type="dt" sz="half" idx="10"/>
          </p:nvPr>
        </p:nvSpPr>
        <p:spPr/>
        <p:txBody>
          <a:bodyPr/>
          <a:lstStyle/>
          <a:p>
            <a:fld id="{C8DEC78F-D48A-4F45-87A3-CEF9B9F1EAF3}" type="datetimeFigureOut">
              <a:rPr lang="en-US" smtClean="0"/>
              <a:t>10/21/2021</a:t>
            </a:fld>
            <a:endParaRPr lang="en-US"/>
          </a:p>
        </p:txBody>
      </p:sp>
      <p:sp>
        <p:nvSpPr>
          <p:cNvPr id="6" name="Footer Placeholder 5">
            <a:extLst>
              <a:ext uri="{FF2B5EF4-FFF2-40B4-BE49-F238E27FC236}">
                <a16:creationId xmlns:a16="http://schemas.microsoft.com/office/drawing/2014/main" id="{BC1A868B-EB9A-4136-A2AC-C46000C70E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0096BF-9CBC-4891-99FE-0FD7AC0033B7}"/>
              </a:ext>
            </a:extLst>
          </p:cNvPr>
          <p:cNvSpPr>
            <a:spLocks noGrp="1"/>
          </p:cNvSpPr>
          <p:nvPr>
            <p:ph type="sldNum" sz="quarter" idx="12"/>
          </p:nvPr>
        </p:nvSpPr>
        <p:spPr/>
        <p:txBody>
          <a:bodyPr/>
          <a:lstStyle/>
          <a:p>
            <a:fld id="{DCC400FD-CD05-4804-81D4-BB094D6CB9FA}" type="slidenum">
              <a:rPr lang="en-US" smtClean="0"/>
              <a:t>‹#›</a:t>
            </a:fld>
            <a:endParaRPr lang="en-US"/>
          </a:p>
        </p:txBody>
      </p:sp>
    </p:spTree>
    <p:extLst>
      <p:ext uri="{BB962C8B-B14F-4D97-AF65-F5344CB8AC3E}">
        <p14:creationId xmlns:p14="http://schemas.microsoft.com/office/powerpoint/2010/main" val="121810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C722DE-B5DC-4454-BEAD-ECAA6B454D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E4D35C-C176-47CD-9D0E-E36EBF56C2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CE1592F-C3E3-40B2-A87B-B8B6CEE962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DEC78F-D48A-4F45-87A3-CEF9B9F1EAF3}" type="datetimeFigureOut">
              <a:rPr lang="en-US" smtClean="0"/>
              <a:t>10/21/2021</a:t>
            </a:fld>
            <a:endParaRPr lang="en-US"/>
          </a:p>
        </p:txBody>
      </p:sp>
      <p:sp>
        <p:nvSpPr>
          <p:cNvPr id="5" name="Footer Placeholder 4">
            <a:extLst>
              <a:ext uri="{FF2B5EF4-FFF2-40B4-BE49-F238E27FC236}">
                <a16:creationId xmlns:a16="http://schemas.microsoft.com/office/drawing/2014/main" id="{851429D9-1FC9-4886-8E64-167F17E215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CA4974C-0C75-4281-B48E-128B1027D5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C400FD-CD05-4804-81D4-BB094D6CB9FA}" type="slidenum">
              <a:rPr lang="en-US" smtClean="0"/>
              <a:t>‹#›</a:t>
            </a:fld>
            <a:endParaRPr lang="en-US"/>
          </a:p>
        </p:txBody>
      </p:sp>
    </p:spTree>
    <p:extLst>
      <p:ext uri="{BB962C8B-B14F-4D97-AF65-F5344CB8AC3E}">
        <p14:creationId xmlns:p14="http://schemas.microsoft.com/office/powerpoint/2010/main" val="3685956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BFC13-CDF1-4055-BC6F-8654987085D0}"/>
              </a:ext>
            </a:extLst>
          </p:cNvPr>
          <p:cNvSpPr>
            <a:spLocks noGrp="1"/>
          </p:cNvSpPr>
          <p:nvPr>
            <p:ph type="title"/>
          </p:nvPr>
        </p:nvSpPr>
        <p:spPr>
          <a:xfrm>
            <a:off x="838200" y="83289"/>
            <a:ext cx="10515600" cy="1325563"/>
          </a:xfrm>
        </p:spPr>
        <p:txBody>
          <a:bodyPr/>
          <a:lstStyle/>
          <a:p>
            <a:r>
              <a:rPr lang="en-US" b="1" dirty="0"/>
              <a:t>KY NSF </a:t>
            </a:r>
            <a:r>
              <a:rPr lang="en-US" b="1" dirty="0" err="1"/>
              <a:t>EPSCoR</a:t>
            </a:r>
            <a:r>
              <a:rPr lang="en-US" b="1" dirty="0"/>
              <a:t> Annual Programs</a:t>
            </a:r>
          </a:p>
        </p:txBody>
      </p:sp>
      <p:sp>
        <p:nvSpPr>
          <p:cNvPr id="3" name="Content Placeholder 2">
            <a:extLst>
              <a:ext uri="{FF2B5EF4-FFF2-40B4-BE49-F238E27FC236}">
                <a16:creationId xmlns:a16="http://schemas.microsoft.com/office/drawing/2014/main" id="{FCF94E8B-A7BD-4FD7-B852-F744EDC1B11F}"/>
              </a:ext>
            </a:extLst>
          </p:cNvPr>
          <p:cNvSpPr>
            <a:spLocks noGrp="1"/>
          </p:cNvSpPr>
          <p:nvPr>
            <p:ph idx="1"/>
          </p:nvPr>
        </p:nvSpPr>
        <p:spPr>
          <a:xfrm>
            <a:off x="838200" y="1124166"/>
            <a:ext cx="10515600" cy="5132583"/>
          </a:xfrm>
        </p:spPr>
        <p:txBody>
          <a:bodyPr>
            <a:noAutofit/>
          </a:bodyPr>
          <a:lstStyle/>
          <a:p>
            <a:r>
              <a:rPr lang="en-US" sz="2400" dirty="0"/>
              <a:t>kynsfepscor.uky.edu  (soon)</a:t>
            </a:r>
          </a:p>
          <a:p>
            <a:r>
              <a:rPr lang="en-US" sz="2400" b="1" u="sng" dirty="0"/>
              <a:t>Research Awards</a:t>
            </a:r>
            <a:r>
              <a:rPr lang="en-US" sz="2400" dirty="0"/>
              <a:t> (RAs) offer seed-funding ($50K) for novel manufacturing research projects at any of Kentucky’s Primarily Undergraduate Institutions (PUIs).  RA research projects have the potential to be competitive future proposals submitted directly to the National Science Foundation (NSF).</a:t>
            </a:r>
          </a:p>
          <a:p>
            <a:r>
              <a:rPr lang="en-US" sz="2400" b="0" i="0" dirty="0">
                <a:effectLst/>
              </a:rPr>
              <a:t>The </a:t>
            </a:r>
            <a:r>
              <a:rPr lang="en-US" sz="2400" b="1" i="0" u="sng" dirty="0">
                <a:effectLst/>
              </a:rPr>
              <a:t>Undergraduate Research Experience</a:t>
            </a:r>
            <a:r>
              <a:rPr lang="en-US" sz="2400" i="0" dirty="0">
                <a:effectLst/>
              </a:rPr>
              <a:t> (URE) Program</a:t>
            </a:r>
            <a:r>
              <a:rPr lang="en-US" sz="2400" b="0" i="0" dirty="0">
                <a:effectLst/>
              </a:rPr>
              <a:t> provides funding ($7.5K per student) for faculty-mentored research projects for underrepresented undergraduate students in STEM fields.</a:t>
            </a:r>
          </a:p>
          <a:p>
            <a:r>
              <a:rPr lang="en-US" sz="2400" b="0" i="0" dirty="0">
                <a:effectLst/>
              </a:rPr>
              <a:t>We provide support funding ($10K) for individuals and organizations across the state seeking to engage students and citizens in Advanced Manufacturing STEM topics through our </a:t>
            </a:r>
            <a:r>
              <a:rPr lang="en-US" sz="2400" b="1" i="0" u="sng" dirty="0">
                <a:effectLst/>
              </a:rPr>
              <a:t>Education, Outreach, and Communication (EOC) </a:t>
            </a:r>
            <a:r>
              <a:rPr lang="en-US" sz="2400" i="0" dirty="0">
                <a:effectLst/>
              </a:rPr>
              <a:t>Program.</a:t>
            </a:r>
          </a:p>
          <a:p>
            <a:r>
              <a:rPr lang="en-US" sz="2400" b="0" i="0" dirty="0">
                <a:effectLst/>
              </a:rPr>
              <a:t>The </a:t>
            </a:r>
            <a:r>
              <a:rPr lang="en-US" sz="2400" b="1" i="0" u="sng" dirty="0" err="1">
                <a:effectLst/>
              </a:rPr>
              <a:t>EPSCoR</a:t>
            </a:r>
            <a:r>
              <a:rPr lang="en-US" sz="2400" b="1" i="0" u="sng" dirty="0">
                <a:effectLst/>
              </a:rPr>
              <a:t> Internship (EI) </a:t>
            </a:r>
            <a:r>
              <a:rPr lang="en-US" sz="2400" i="0" dirty="0">
                <a:effectLst/>
              </a:rPr>
              <a:t>Program</a:t>
            </a:r>
            <a:r>
              <a:rPr lang="en-US" sz="2400" b="0" i="0" dirty="0">
                <a:effectLst/>
              </a:rPr>
              <a:t> supports hands-on learning experiences for Kentucky undergraduate students, while also providing a valuable workforce pipeline to Advanced Manufacturing companies across the Commonwealth.</a:t>
            </a:r>
          </a:p>
          <a:p>
            <a:pPr lvl="1"/>
            <a:r>
              <a:rPr lang="en-US" dirty="0"/>
              <a:t>8 to 16-week student internships @ $15/per hour</a:t>
            </a:r>
          </a:p>
        </p:txBody>
      </p:sp>
    </p:spTree>
    <p:extLst>
      <p:ext uri="{BB962C8B-B14F-4D97-AF65-F5344CB8AC3E}">
        <p14:creationId xmlns:p14="http://schemas.microsoft.com/office/powerpoint/2010/main" val="4201831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D4341-4F48-45EF-9F56-120E13B82F83}"/>
              </a:ext>
            </a:extLst>
          </p:cNvPr>
          <p:cNvSpPr>
            <a:spLocks noGrp="1"/>
          </p:cNvSpPr>
          <p:nvPr>
            <p:ph type="title"/>
          </p:nvPr>
        </p:nvSpPr>
        <p:spPr>
          <a:xfrm>
            <a:off x="838200" y="102078"/>
            <a:ext cx="10515600" cy="1325563"/>
          </a:xfrm>
        </p:spPr>
        <p:txBody>
          <a:bodyPr/>
          <a:lstStyle/>
          <a:p>
            <a:r>
              <a:rPr lang="en-US" b="1" dirty="0"/>
              <a:t>$25K REG Award Follow-on Funding …</a:t>
            </a:r>
          </a:p>
        </p:txBody>
      </p:sp>
      <p:sp>
        <p:nvSpPr>
          <p:cNvPr id="3" name="Content Placeholder 2">
            <a:extLst>
              <a:ext uri="{FF2B5EF4-FFF2-40B4-BE49-F238E27FC236}">
                <a16:creationId xmlns:a16="http://schemas.microsoft.com/office/drawing/2014/main" id="{EC70F5DD-E87D-4E56-9DD7-14A56884BD9B}"/>
              </a:ext>
            </a:extLst>
          </p:cNvPr>
          <p:cNvSpPr>
            <a:spLocks noGrp="1"/>
          </p:cNvSpPr>
          <p:nvPr>
            <p:ph idx="1"/>
          </p:nvPr>
        </p:nvSpPr>
        <p:spPr>
          <a:xfrm>
            <a:off x="675362" y="1130430"/>
            <a:ext cx="10515600" cy="4351338"/>
          </a:xfrm>
        </p:spPr>
        <p:txBody>
          <a:bodyPr>
            <a:noAutofit/>
          </a:bodyPr>
          <a:lstStyle/>
          <a:p>
            <a:r>
              <a:rPr lang="en-US" sz="2400" b="1" i="0" u="none" strike="noStrike" dirty="0">
                <a:solidFill>
                  <a:srgbClr val="0000AA"/>
                </a:solidFill>
                <a:effectLst/>
                <a:latin typeface="Verdana" panose="020B0604030504040204" pitchFamily="34" charset="0"/>
              </a:rPr>
              <a:t>RUI: Biochemical and genetic analysis of conserved molecular scaffold Tudor complex required for germ cell specification in Drosophila</a:t>
            </a:r>
            <a:br>
              <a:rPr lang="en-US" sz="2400" b="0" i="0" dirty="0">
                <a:solidFill>
                  <a:srgbClr val="000000"/>
                </a:solidFill>
                <a:effectLst/>
                <a:latin typeface="Verdana" panose="020B0604030504040204" pitchFamily="34" charset="0"/>
              </a:rPr>
            </a:br>
            <a:r>
              <a:rPr lang="en-US" sz="2400" b="0" i="0" dirty="0">
                <a:solidFill>
                  <a:srgbClr val="000000"/>
                </a:solidFill>
                <a:effectLst/>
                <a:latin typeface="Verdana" panose="020B0604030504040204" pitchFamily="34" charset="0"/>
              </a:rPr>
              <a:t>Principal Investigator: Alexey </a:t>
            </a:r>
            <a:r>
              <a:rPr lang="en-US" sz="2400" b="0" i="0" dirty="0" err="1">
                <a:solidFill>
                  <a:srgbClr val="000000"/>
                </a:solidFill>
                <a:effectLst/>
                <a:latin typeface="Verdana" panose="020B0604030504040204" pitchFamily="34" charset="0"/>
              </a:rPr>
              <a:t>Arkov</a:t>
            </a:r>
            <a:r>
              <a:rPr lang="en-US" sz="2400" b="0" i="0" dirty="0">
                <a:solidFill>
                  <a:srgbClr val="000000"/>
                </a:solidFill>
                <a:effectLst/>
                <a:latin typeface="Verdana" panose="020B0604030504040204" pitchFamily="34" charset="0"/>
              </a:rPr>
              <a:t> 							Murray State University; Start Date:08/01/2021 			Award Amount:$333,089</a:t>
            </a:r>
          </a:p>
          <a:p>
            <a:pPr algn="l"/>
            <a:r>
              <a:rPr lang="en-US" sz="2400" b="1" i="0" u="none" strike="noStrike" dirty="0">
                <a:solidFill>
                  <a:srgbClr val="3C75CF"/>
                </a:solidFill>
                <a:effectLst/>
                <a:latin typeface="Verdana" panose="020B0604030504040204" pitchFamily="34" charset="0"/>
              </a:rPr>
              <a:t>CAREER: Structure-Function Analysis of Germ Cell Organelles in Drosophila</a:t>
            </a:r>
            <a:br>
              <a:rPr lang="en-US" sz="2400" b="0" i="0" dirty="0">
                <a:solidFill>
                  <a:srgbClr val="000000"/>
                </a:solidFill>
                <a:effectLst/>
                <a:latin typeface="Verdana" panose="020B0604030504040204" pitchFamily="34" charset="0"/>
              </a:rPr>
            </a:br>
            <a:r>
              <a:rPr lang="en-US" sz="2400" b="0" i="0" dirty="0">
                <a:solidFill>
                  <a:srgbClr val="000000"/>
                </a:solidFill>
                <a:effectLst/>
                <a:latin typeface="Verdana" panose="020B0604030504040204" pitchFamily="34" charset="0"/>
              </a:rPr>
              <a:t>Principal Investigator: Alexey </a:t>
            </a:r>
            <a:r>
              <a:rPr lang="en-US" sz="2400" b="0" i="0" dirty="0" err="1">
                <a:solidFill>
                  <a:srgbClr val="000000"/>
                </a:solidFill>
                <a:effectLst/>
                <a:latin typeface="Verdana" panose="020B0604030504040204" pitchFamily="34" charset="0"/>
              </a:rPr>
              <a:t>Arkov</a:t>
            </a:r>
            <a:r>
              <a:rPr lang="en-US" sz="2400" dirty="0">
                <a:solidFill>
                  <a:srgbClr val="000000"/>
                </a:solidFill>
                <a:latin typeface="Verdana" panose="020B0604030504040204" pitchFamily="34" charset="0"/>
              </a:rPr>
              <a:t>							</a:t>
            </a:r>
            <a:r>
              <a:rPr lang="en-US" sz="2400" b="0" i="0" dirty="0">
                <a:solidFill>
                  <a:srgbClr val="000000"/>
                </a:solidFill>
                <a:effectLst/>
                <a:latin typeface="Verdana" panose="020B0604030504040204" pitchFamily="34" charset="0"/>
              </a:rPr>
              <a:t>Murray State University; Start Date:05/01/2011 			Award Amount:$778,791</a:t>
            </a:r>
          </a:p>
          <a:p>
            <a:pPr algn="l"/>
            <a:r>
              <a:rPr lang="en-US" sz="2400" b="1" i="0" u="none" strike="noStrike" dirty="0">
                <a:solidFill>
                  <a:srgbClr val="3C75CF"/>
                </a:solidFill>
                <a:effectLst/>
                <a:latin typeface="Verdana" panose="020B0604030504040204" pitchFamily="34" charset="0"/>
              </a:rPr>
              <a:t>RUI: Role of Germ Cell Nanoparticles during Germline Specification in Drosophila</a:t>
            </a:r>
            <a:br>
              <a:rPr lang="en-US" sz="2400" b="0" i="0" dirty="0">
                <a:solidFill>
                  <a:srgbClr val="000000"/>
                </a:solidFill>
                <a:effectLst/>
                <a:latin typeface="Verdana" panose="020B0604030504040204" pitchFamily="34" charset="0"/>
              </a:rPr>
            </a:br>
            <a:r>
              <a:rPr lang="en-US" sz="2400" b="0" i="0" dirty="0">
                <a:solidFill>
                  <a:srgbClr val="000000"/>
                </a:solidFill>
                <a:effectLst/>
                <a:latin typeface="Verdana" panose="020B0604030504040204" pitchFamily="34" charset="0"/>
              </a:rPr>
              <a:t>Principal Investigator: Alexey </a:t>
            </a:r>
            <a:r>
              <a:rPr lang="en-US" sz="2400" b="0" i="0" dirty="0" err="1">
                <a:solidFill>
                  <a:srgbClr val="000000"/>
                </a:solidFill>
                <a:effectLst/>
                <a:latin typeface="Verdana" panose="020B0604030504040204" pitchFamily="34" charset="0"/>
              </a:rPr>
              <a:t>Arkov</a:t>
            </a:r>
            <a:r>
              <a:rPr lang="en-US" sz="2400" b="0" i="0" dirty="0">
                <a:solidFill>
                  <a:srgbClr val="000000"/>
                </a:solidFill>
                <a:effectLst/>
                <a:latin typeface="Verdana" panose="020B0604030504040204" pitchFamily="34" charset="0"/>
              </a:rPr>
              <a:t>							Murray State University; Start Date:08/01/2017			Award Amount:$695,254</a:t>
            </a:r>
            <a:endParaRPr lang="en-US" sz="2400" dirty="0"/>
          </a:p>
        </p:txBody>
      </p:sp>
    </p:spTree>
    <p:extLst>
      <p:ext uri="{BB962C8B-B14F-4D97-AF65-F5344CB8AC3E}">
        <p14:creationId xmlns:p14="http://schemas.microsoft.com/office/powerpoint/2010/main" val="411846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BA602-4B8B-4016-8443-5377E4C7EB05}"/>
              </a:ext>
            </a:extLst>
          </p:cNvPr>
          <p:cNvSpPr>
            <a:spLocks noGrp="1"/>
          </p:cNvSpPr>
          <p:nvPr>
            <p:ph type="title"/>
          </p:nvPr>
        </p:nvSpPr>
        <p:spPr/>
        <p:txBody>
          <a:bodyPr>
            <a:normAutofit fontScale="90000"/>
          </a:bodyPr>
          <a:lstStyle/>
          <a:p>
            <a:r>
              <a:rPr lang="en-US" b="1" i="0" dirty="0">
                <a:solidFill>
                  <a:srgbClr val="000000"/>
                </a:solidFill>
                <a:effectLst/>
                <a:latin typeface="Verdana" panose="020B0604030504040204" pitchFamily="34" charset="0"/>
              </a:rPr>
              <a:t>Track-2 Focused </a:t>
            </a:r>
            <a:r>
              <a:rPr lang="en-US" b="1" i="0" dirty="0" err="1">
                <a:solidFill>
                  <a:srgbClr val="000000"/>
                </a:solidFill>
                <a:effectLst/>
                <a:latin typeface="Verdana" panose="020B0604030504040204" pitchFamily="34" charset="0"/>
              </a:rPr>
              <a:t>EPSCoR</a:t>
            </a:r>
            <a:r>
              <a:rPr lang="en-US" b="1" i="0" dirty="0">
                <a:solidFill>
                  <a:srgbClr val="000000"/>
                </a:solidFill>
                <a:effectLst/>
                <a:latin typeface="Verdana" panose="020B0604030504040204" pitchFamily="34" charset="0"/>
              </a:rPr>
              <a:t> Collaborations (NSF 21-518)</a:t>
            </a:r>
            <a:br>
              <a:rPr lang="en-US" b="1" i="0" dirty="0">
                <a:solidFill>
                  <a:srgbClr val="000000"/>
                </a:solidFill>
                <a:effectLst/>
                <a:latin typeface="Verdana" panose="020B0604030504040204" pitchFamily="34" charset="0"/>
              </a:rPr>
            </a:br>
            <a:endParaRPr lang="en-US" dirty="0"/>
          </a:p>
        </p:txBody>
      </p:sp>
      <p:sp>
        <p:nvSpPr>
          <p:cNvPr id="3" name="Content Placeholder 2">
            <a:extLst>
              <a:ext uri="{FF2B5EF4-FFF2-40B4-BE49-F238E27FC236}">
                <a16:creationId xmlns:a16="http://schemas.microsoft.com/office/drawing/2014/main" id="{071BDB7D-06E5-407E-A9E9-2F5546C1BC82}"/>
              </a:ext>
            </a:extLst>
          </p:cNvPr>
          <p:cNvSpPr>
            <a:spLocks noGrp="1"/>
          </p:cNvSpPr>
          <p:nvPr>
            <p:ph idx="1"/>
          </p:nvPr>
        </p:nvSpPr>
        <p:spPr/>
        <p:txBody>
          <a:bodyPr>
            <a:normAutofit lnSpcReduction="10000"/>
          </a:bodyPr>
          <a:lstStyle/>
          <a:p>
            <a:r>
              <a:rPr lang="en-US" dirty="0"/>
              <a:t>LOIs – (‘20) Dec.; Full Proposals Due Jan. (‘21)</a:t>
            </a:r>
          </a:p>
          <a:p>
            <a:r>
              <a:rPr lang="en-US" dirty="0"/>
              <a:t>Require multiple </a:t>
            </a:r>
            <a:r>
              <a:rPr lang="en-US" dirty="0" err="1"/>
              <a:t>EPSCoR</a:t>
            </a:r>
            <a:r>
              <a:rPr lang="en-US" dirty="0"/>
              <a:t> state collaborations</a:t>
            </a:r>
          </a:p>
          <a:p>
            <a:r>
              <a:rPr lang="en-US" dirty="0"/>
              <a:t>Only one (led) submission </a:t>
            </a:r>
            <a:r>
              <a:rPr lang="en-US" u="sng" dirty="0"/>
              <a:t>PER ORGANIZATION</a:t>
            </a:r>
          </a:p>
          <a:p>
            <a:r>
              <a:rPr lang="en-US" dirty="0"/>
              <a:t>Prescriptive Topic – “Advancing research toward </a:t>
            </a:r>
            <a:r>
              <a:rPr lang="en-US" b="1" u="sng" dirty="0">
                <a:highlight>
                  <a:srgbClr val="FFFF00"/>
                </a:highlight>
              </a:rPr>
              <a:t>Industries of the Future</a:t>
            </a:r>
            <a:r>
              <a:rPr lang="en-US" dirty="0"/>
              <a:t> to ensure economic growth for </a:t>
            </a:r>
            <a:r>
              <a:rPr lang="en-US" dirty="0" err="1"/>
              <a:t>EPSCoR</a:t>
            </a:r>
            <a:r>
              <a:rPr lang="en-US" dirty="0"/>
              <a:t> jurisdictions”</a:t>
            </a:r>
          </a:p>
          <a:p>
            <a:pPr lvl="1"/>
            <a:r>
              <a:rPr lang="en-US" dirty="0"/>
              <a:t>Prior topic: </a:t>
            </a:r>
            <a:r>
              <a:rPr lang="en-US" b="0" i="0" dirty="0">
                <a:solidFill>
                  <a:srgbClr val="000000"/>
                </a:solidFill>
                <a:effectLst/>
                <a:latin typeface="Arial" panose="020B0604020202020204" pitchFamily="34" charset="0"/>
              </a:rPr>
              <a:t>"Harnessing Big Data to solve problems of national importance"</a:t>
            </a:r>
            <a:endParaRPr lang="en-US" dirty="0"/>
          </a:p>
          <a:p>
            <a:r>
              <a:rPr lang="en-US" dirty="0"/>
              <a:t>Awards are scalable based on # of collaborating institutions</a:t>
            </a:r>
          </a:p>
          <a:p>
            <a:pPr lvl="1"/>
            <a:r>
              <a:rPr lang="en-US" dirty="0"/>
              <a:t>Two institutions = up to $4M over 4 years</a:t>
            </a:r>
          </a:p>
          <a:p>
            <a:pPr lvl="1"/>
            <a:r>
              <a:rPr lang="en-US" dirty="0"/>
              <a:t>Three+ institutions = up to $6M over 4 years</a:t>
            </a:r>
          </a:p>
          <a:p>
            <a:endParaRPr lang="en-US" u="sng" dirty="0"/>
          </a:p>
          <a:p>
            <a:endParaRPr lang="en-US" dirty="0"/>
          </a:p>
          <a:p>
            <a:endParaRPr lang="en-US" dirty="0"/>
          </a:p>
          <a:p>
            <a:endParaRPr lang="en-US" dirty="0"/>
          </a:p>
        </p:txBody>
      </p:sp>
    </p:spTree>
    <p:extLst>
      <p:ext uri="{BB962C8B-B14F-4D97-AF65-F5344CB8AC3E}">
        <p14:creationId xmlns:p14="http://schemas.microsoft.com/office/powerpoint/2010/main" val="1224053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D7A23-391A-4BA7-B6CF-95E8816521E5}"/>
              </a:ext>
            </a:extLst>
          </p:cNvPr>
          <p:cNvSpPr>
            <a:spLocks noGrp="1"/>
          </p:cNvSpPr>
          <p:nvPr>
            <p:ph type="title"/>
          </p:nvPr>
        </p:nvSpPr>
        <p:spPr>
          <a:xfrm>
            <a:off x="1044880" y="-137786"/>
            <a:ext cx="10515600" cy="1325563"/>
          </a:xfrm>
        </p:spPr>
        <p:txBody>
          <a:bodyPr/>
          <a:lstStyle/>
          <a:p>
            <a:r>
              <a:rPr lang="en-US" b="1" dirty="0"/>
              <a:t>Track-2 Awards</a:t>
            </a:r>
          </a:p>
        </p:txBody>
      </p:sp>
      <p:sp>
        <p:nvSpPr>
          <p:cNvPr id="3" name="Content Placeholder 2">
            <a:extLst>
              <a:ext uri="{FF2B5EF4-FFF2-40B4-BE49-F238E27FC236}">
                <a16:creationId xmlns:a16="http://schemas.microsoft.com/office/drawing/2014/main" id="{5FAEFAC5-39D2-47C4-AB65-C7536E245E61}"/>
              </a:ext>
            </a:extLst>
          </p:cNvPr>
          <p:cNvSpPr>
            <a:spLocks noGrp="1"/>
          </p:cNvSpPr>
          <p:nvPr>
            <p:ph idx="1"/>
          </p:nvPr>
        </p:nvSpPr>
        <p:spPr>
          <a:xfrm>
            <a:off x="788096" y="977030"/>
            <a:ext cx="10515600" cy="5311036"/>
          </a:xfrm>
        </p:spPr>
        <p:txBody>
          <a:bodyPr>
            <a:noAutofit/>
          </a:bodyPr>
          <a:lstStyle/>
          <a:p>
            <a:pPr algn="l"/>
            <a:r>
              <a:rPr lang="en-US" sz="1100" b="1" i="0" u="none" strike="noStrike" dirty="0">
                <a:solidFill>
                  <a:srgbClr val="0000AA"/>
                </a:solidFill>
                <a:effectLst/>
                <a:latin typeface="Verdana" panose="020B0604030504040204" pitchFamily="34" charset="0"/>
              </a:rPr>
              <a:t>RII Track-2 FEC: Data-Enabled Discovery and Design to Transform Liquid-Based Energy Storage (D3TaLES)</a:t>
            </a:r>
            <a:br>
              <a:rPr lang="en-US" sz="1100" b="0" i="0" dirty="0">
                <a:solidFill>
                  <a:srgbClr val="000000"/>
                </a:solidFill>
                <a:effectLst/>
                <a:latin typeface="Verdana" panose="020B0604030504040204" pitchFamily="34" charset="0"/>
              </a:rPr>
            </a:br>
            <a:r>
              <a:rPr lang="en-US" sz="1100" b="0" i="0" dirty="0">
                <a:solidFill>
                  <a:srgbClr val="000000"/>
                </a:solidFill>
                <a:effectLst/>
                <a:latin typeface="Verdana" panose="020B0604030504040204" pitchFamily="34" charset="0"/>
              </a:rPr>
              <a:t>Principal Investigator: </a:t>
            </a:r>
            <a:r>
              <a:rPr lang="en-US" sz="1100" b="1" i="0" dirty="0">
                <a:solidFill>
                  <a:srgbClr val="000000"/>
                </a:solidFill>
                <a:effectLst/>
                <a:highlight>
                  <a:srgbClr val="FFFF00"/>
                </a:highlight>
                <a:latin typeface="Verdana" panose="020B0604030504040204" pitchFamily="34" charset="0"/>
              </a:rPr>
              <a:t>Chad Risko</a:t>
            </a:r>
            <a:r>
              <a:rPr lang="en-US" sz="1100" b="0" i="0" dirty="0">
                <a:solidFill>
                  <a:srgbClr val="000000"/>
                </a:solidFill>
                <a:effectLst/>
                <a:latin typeface="Verdana" panose="020B0604030504040204" pitchFamily="34" charset="0"/>
              </a:rPr>
              <a:t>; Co-Principal Investigator: Sara Mason, Scott Shaw, Baskar </a:t>
            </a:r>
            <a:r>
              <a:rPr lang="en-US" sz="1100" b="0" i="0" dirty="0" err="1">
                <a:solidFill>
                  <a:srgbClr val="000000"/>
                </a:solidFill>
                <a:effectLst/>
                <a:latin typeface="Verdana" panose="020B0604030504040204" pitchFamily="34" charset="0"/>
              </a:rPr>
              <a:t>Ganapathysubramanian</a:t>
            </a:r>
            <a:r>
              <a:rPr lang="en-US" sz="1100" b="0" i="0" dirty="0">
                <a:solidFill>
                  <a:srgbClr val="000000"/>
                </a:solidFill>
                <a:effectLst/>
                <a:latin typeface="Verdana" panose="020B0604030504040204" pitchFamily="34" charset="0"/>
              </a:rPr>
              <a:t>, Susan Odom; 	University of Kentucky;     Start Date:09/01/2020;     Award Amount: $1,989,220</a:t>
            </a:r>
          </a:p>
          <a:p>
            <a:pPr algn="l"/>
            <a:r>
              <a:rPr lang="en-US" sz="1100" b="1" i="0" u="none" strike="noStrike" dirty="0">
                <a:solidFill>
                  <a:srgbClr val="3C75CF"/>
                </a:solidFill>
                <a:effectLst/>
                <a:latin typeface="Verdana" panose="020B0604030504040204" pitchFamily="34" charset="0"/>
              </a:rPr>
              <a:t>RII Track-2 FEC: A Multiscale, Multiphysics Modeling Framework for Genome-to Phenome Mapping via Intermediate Phenotypes</a:t>
            </a:r>
            <a:br>
              <a:rPr lang="en-US" sz="1100" b="0" i="0" dirty="0">
                <a:solidFill>
                  <a:srgbClr val="000000"/>
                </a:solidFill>
                <a:effectLst/>
                <a:latin typeface="Verdana" panose="020B0604030504040204" pitchFamily="34" charset="0"/>
              </a:rPr>
            </a:br>
            <a:r>
              <a:rPr lang="en-US" sz="1100" b="0" i="0" dirty="0">
                <a:solidFill>
                  <a:srgbClr val="000000"/>
                </a:solidFill>
                <a:effectLst/>
                <a:latin typeface="Verdana" panose="020B0604030504040204" pitchFamily="34" charset="0"/>
              </a:rPr>
              <a:t>Principal Investigator: </a:t>
            </a:r>
            <a:r>
              <a:rPr lang="en-US" sz="1100" b="1" i="0" dirty="0">
                <a:solidFill>
                  <a:srgbClr val="000000"/>
                </a:solidFill>
                <a:effectLst/>
                <a:highlight>
                  <a:srgbClr val="FFFF00"/>
                </a:highlight>
                <a:latin typeface="Verdana" panose="020B0604030504040204" pitchFamily="34" charset="0"/>
              </a:rPr>
              <a:t>Seth DeBolt</a:t>
            </a:r>
            <a:r>
              <a:rPr lang="en-US" sz="1100" b="0" i="0" dirty="0">
                <a:solidFill>
                  <a:srgbClr val="000000"/>
                </a:solidFill>
                <a:effectLst/>
                <a:latin typeface="Verdana" panose="020B0604030504040204" pitchFamily="34" charset="0"/>
              </a:rPr>
              <a:t>; Co-PI: Daniel Robertson, Armando McDonald, Christopher McMahan, </a:t>
            </a:r>
            <a:r>
              <a:rPr lang="en-US" sz="1100" b="0" i="0" dirty="0" err="1">
                <a:solidFill>
                  <a:srgbClr val="000000"/>
                </a:solidFill>
                <a:effectLst/>
                <a:latin typeface="Verdana" panose="020B0604030504040204" pitchFamily="34" charset="0"/>
              </a:rPr>
              <a:t>Rajandeep</a:t>
            </a:r>
            <a:r>
              <a:rPr lang="en-US" sz="1100" b="0" i="0" dirty="0">
                <a:solidFill>
                  <a:srgbClr val="000000"/>
                </a:solidFill>
                <a:effectLst/>
                <a:latin typeface="Verdana" panose="020B0604030504040204" pitchFamily="34" charset="0"/>
              </a:rPr>
              <a:t> </a:t>
            </a:r>
            <a:r>
              <a:rPr lang="en-US" sz="1100" b="0" i="0" dirty="0" err="1">
                <a:solidFill>
                  <a:srgbClr val="000000"/>
                </a:solidFill>
                <a:effectLst/>
                <a:latin typeface="Verdana" panose="020B0604030504040204" pitchFamily="34" charset="0"/>
              </a:rPr>
              <a:t>Sekhon</a:t>
            </a:r>
            <a:r>
              <a:rPr lang="en-US" sz="1100" b="0" i="0" dirty="0">
                <a:solidFill>
                  <a:srgbClr val="000000"/>
                </a:solidFill>
                <a:effectLst/>
                <a:latin typeface="Verdana" panose="020B0604030504040204" pitchFamily="34" charset="0"/>
              </a:rPr>
              <a:t>; 	University of Kentucky;     Start Date:08/15/2018;     Award Amount: $5,999,995</a:t>
            </a:r>
          </a:p>
          <a:p>
            <a:pPr algn="l"/>
            <a:r>
              <a:rPr lang="en-US" sz="1100" b="1" i="0" u="none" strike="noStrike" dirty="0">
                <a:solidFill>
                  <a:srgbClr val="3C75CF"/>
                </a:solidFill>
                <a:effectLst/>
                <a:latin typeface="Verdana" panose="020B0604030504040204" pitchFamily="34" charset="0"/>
              </a:rPr>
              <a:t>RII Track-2 FEC: Sensing and Educating the Nexus to Sustain Ecosystems (SENSE). A Kentucky-West Virginia Partnership</a:t>
            </a:r>
            <a:br>
              <a:rPr lang="en-US" sz="1100" b="0" i="0" dirty="0">
                <a:solidFill>
                  <a:srgbClr val="000000"/>
                </a:solidFill>
                <a:effectLst/>
                <a:latin typeface="Verdana" panose="020B0604030504040204" pitchFamily="34" charset="0"/>
              </a:rPr>
            </a:br>
            <a:r>
              <a:rPr lang="en-US" sz="1100" b="0" i="0" dirty="0">
                <a:solidFill>
                  <a:srgbClr val="000000"/>
                </a:solidFill>
                <a:effectLst/>
                <a:latin typeface="Verdana" panose="020B0604030504040204" pitchFamily="34" charset="0"/>
              </a:rPr>
              <a:t>Principal Investigator: </a:t>
            </a:r>
            <a:r>
              <a:rPr lang="en-US" sz="1100" b="1" i="0" dirty="0">
                <a:solidFill>
                  <a:srgbClr val="000000"/>
                </a:solidFill>
                <a:effectLst/>
                <a:highlight>
                  <a:srgbClr val="FFFF00"/>
                </a:highlight>
                <a:latin typeface="Verdana" panose="020B0604030504040204" pitchFamily="34" charset="0"/>
              </a:rPr>
              <a:t>David White</a:t>
            </a:r>
            <a:r>
              <a:rPr lang="en-US" sz="1100" b="0" i="0" dirty="0">
                <a:solidFill>
                  <a:srgbClr val="000000"/>
                </a:solidFill>
                <a:effectLst/>
                <a:latin typeface="Verdana" panose="020B0604030504040204" pitchFamily="34" charset="0"/>
              </a:rPr>
              <a:t>; Co-Principal Investigator: Susan Hendricks, James Fox, Jeffrey </a:t>
            </a:r>
            <a:r>
              <a:rPr lang="en-US" sz="1100" b="0" i="0" dirty="0" err="1">
                <a:solidFill>
                  <a:srgbClr val="000000"/>
                </a:solidFill>
                <a:effectLst/>
                <a:latin typeface="Verdana" panose="020B0604030504040204" pitchFamily="34" charset="0"/>
              </a:rPr>
              <a:t>Kovatch</a:t>
            </a:r>
            <a:r>
              <a:rPr lang="en-US" sz="1100" b="0" i="0" dirty="0">
                <a:solidFill>
                  <a:srgbClr val="000000"/>
                </a:solidFill>
                <a:effectLst/>
                <a:latin typeface="Verdana" panose="020B0604030504040204" pitchFamily="34" charset="0"/>
              </a:rPr>
              <a:t>, William Ford, Mary Armstead; 	Murray State University;     Start Date:08/01/2016;     Award Amount: $3,837,645</a:t>
            </a:r>
          </a:p>
          <a:p>
            <a:pPr algn="l"/>
            <a:r>
              <a:rPr lang="en-US" sz="1100" b="1" i="0" u="none" strike="noStrike" dirty="0">
                <a:solidFill>
                  <a:srgbClr val="0000AA"/>
                </a:solidFill>
                <a:effectLst/>
                <a:latin typeface="Verdana" panose="020B0604030504040204" pitchFamily="34" charset="0"/>
              </a:rPr>
              <a:t>RII Track-2 FEC: Innovative, Broadly Accessible Tools for Brain Imaging, Decoding, and Modulation</a:t>
            </a:r>
            <a:br>
              <a:rPr lang="en-US" sz="1100" dirty="0"/>
            </a:br>
            <a:r>
              <a:rPr lang="en-US" sz="1100" b="0" i="0" dirty="0">
                <a:solidFill>
                  <a:srgbClr val="000000"/>
                </a:solidFill>
                <a:effectLst/>
                <a:latin typeface="Verdana" panose="020B0604030504040204" pitchFamily="34" charset="0"/>
              </a:rPr>
              <a:t>Principal Investigator: Walter </a:t>
            </a:r>
            <a:r>
              <a:rPr lang="en-US" sz="1100" b="0" i="0" dirty="0" err="1">
                <a:solidFill>
                  <a:srgbClr val="000000"/>
                </a:solidFill>
                <a:effectLst/>
                <a:latin typeface="Verdana" panose="020B0604030504040204" pitchFamily="34" charset="0"/>
              </a:rPr>
              <a:t>Besio</a:t>
            </a:r>
            <a:r>
              <a:rPr lang="en-US" sz="1100" b="0" i="0" dirty="0">
                <a:solidFill>
                  <a:srgbClr val="000000"/>
                </a:solidFill>
                <a:effectLst/>
                <a:latin typeface="Verdana" panose="020B0604030504040204" pitchFamily="34" charset="0"/>
              </a:rPr>
              <a:t>; Co-Principal Investigator: </a:t>
            </a:r>
            <a:r>
              <a:rPr lang="en-US" sz="1100" b="1" i="0" dirty="0">
                <a:solidFill>
                  <a:srgbClr val="000000"/>
                </a:solidFill>
                <a:effectLst/>
                <a:highlight>
                  <a:srgbClr val="FFFF00"/>
                </a:highlight>
                <a:latin typeface="Verdana" panose="020B0604030504040204" pitchFamily="34" charset="0"/>
              </a:rPr>
              <a:t>Sridhar Sunderam</a:t>
            </a:r>
            <a:r>
              <a:rPr lang="en-US" sz="1100" b="0" i="0" dirty="0">
                <a:solidFill>
                  <a:srgbClr val="000000"/>
                </a:solidFill>
                <a:effectLst/>
                <a:latin typeface="Verdana" panose="020B0604030504040204" pitchFamily="34" charset="0"/>
              </a:rPr>
              <a:t>, Lei Ding; 				University of Rhode Island;     Start Date:08/01/2015;     Award Amount: $5,999,853</a:t>
            </a:r>
          </a:p>
          <a:p>
            <a:pPr algn="l"/>
            <a:r>
              <a:rPr lang="en-US" sz="1100" b="1" i="0" u="none" strike="noStrike" dirty="0">
                <a:solidFill>
                  <a:srgbClr val="0000AA"/>
                </a:solidFill>
                <a:effectLst/>
                <a:latin typeface="Verdana" panose="020B0604030504040204" pitchFamily="34" charset="0"/>
              </a:rPr>
              <a:t>RII Track-2 FEC: Unmanned Aircraft System for Atmospheric Physics</a:t>
            </a:r>
            <a:br>
              <a:rPr lang="en-US" sz="1100" b="0" i="0" dirty="0">
                <a:solidFill>
                  <a:srgbClr val="000000"/>
                </a:solidFill>
                <a:effectLst/>
                <a:latin typeface="Verdana" panose="020B0604030504040204" pitchFamily="34" charset="0"/>
              </a:rPr>
            </a:br>
            <a:r>
              <a:rPr lang="en-US" sz="1100" b="0" i="0" dirty="0">
                <a:solidFill>
                  <a:srgbClr val="000000"/>
                </a:solidFill>
                <a:effectLst/>
                <a:latin typeface="Verdana" panose="020B0604030504040204" pitchFamily="34" charset="0"/>
              </a:rPr>
              <a:t>Principal Investigator: Jamey Jacob; Co-Principal Investigator: Suzanne Smith, Phillip Chilson, Adam Houston; 			Oklahoma State University;     Start Date:08/01/2015;     Award Amount: $5,995,869</a:t>
            </a:r>
          </a:p>
          <a:p>
            <a:pPr algn="l"/>
            <a:r>
              <a:rPr lang="en-US" sz="1100" b="1" i="0" u="none" strike="noStrike" dirty="0">
                <a:solidFill>
                  <a:srgbClr val="3C75CF"/>
                </a:solidFill>
                <a:effectLst/>
                <a:latin typeface="Verdana" panose="020B0604030504040204" pitchFamily="34" charset="0"/>
              </a:rPr>
              <a:t>RII Track-2 FEC: Assembling Successful Structures: Lignin Beads for Sustainability of Food, Energy, and Water Systems</a:t>
            </a:r>
            <a:br>
              <a:rPr lang="en-US" sz="1100" b="0" i="0" dirty="0">
                <a:solidFill>
                  <a:srgbClr val="000000"/>
                </a:solidFill>
                <a:effectLst/>
                <a:latin typeface="Verdana" panose="020B0604030504040204" pitchFamily="34" charset="0"/>
              </a:rPr>
            </a:br>
            <a:r>
              <a:rPr lang="en-US" sz="1100" b="0" i="0" dirty="0">
                <a:solidFill>
                  <a:srgbClr val="000000"/>
                </a:solidFill>
                <a:effectLst/>
                <a:latin typeface="Verdana" panose="020B0604030504040204" pitchFamily="34" charset="0"/>
              </a:rPr>
              <a:t>Principal Investigator: </a:t>
            </a:r>
            <a:r>
              <a:rPr lang="en-US" sz="1100" b="0" i="0" dirty="0" err="1">
                <a:solidFill>
                  <a:srgbClr val="000000"/>
                </a:solidFill>
                <a:effectLst/>
                <a:latin typeface="Verdana" panose="020B0604030504040204" pitchFamily="34" charset="0"/>
              </a:rPr>
              <a:t>Dorin</a:t>
            </a:r>
            <a:r>
              <a:rPr lang="en-US" sz="1100" b="0" i="0" dirty="0">
                <a:solidFill>
                  <a:srgbClr val="000000"/>
                </a:solidFill>
                <a:effectLst/>
                <a:latin typeface="Verdana" panose="020B0604030504040204" pitchFamily="34" charset="0"/>
              </a:rPr>
              <a:t> </a:t>
            </a:r>
            <a:r>
              <a:rPr lang="en-US" sz="1100" b="0" i="0" dirty="0" err="1">
                <a:solidFill>
                  <a:srgbClr val="000000"/>
                </a:solidFill>
                <a:effectLst/>
                <a:latin typeface="Verdana" panose="020B0604030504040204" pitchFamily="34" charset="0"/>
              </a:rPr>
              <a:t>Boldor</a:t>
            </a:r>
            <a:r>
              <a:rPr lang="en-US" sz="1100" b="0" i="0" dirty="0">
                <a:solidFill>
                  <a:srgbClr val="000000"/>
                </a:solidFill>
                <a:effectLst/>
                <a:latin typeface="Verdana" panose="020B0604030504040204" pitchFamily="34" charset="0"/>
              </a:rPr>
              <a:t>; Co-Principal Investigator: Bert Lynn, Sue Nokes, Dorel Moldovan, Cristina </a:t>
            </a:r>
            <a:r>
              <a:rPr lang="en-US" sz="1100" b="0" i="0" dirty="0" err="1">
                <a:solidFill>
                  <a:srgbClr val="000000"/>
                </a:solidFill>
                <a:effectLst/>
                <a:latin typeface="Verdana" panose="020B0604030504040204" pitchFamily="34" charset="0"/>
              </a:rPr>
              <a:t>Sabliov</a:t>
            </a:r>
            <a:r>
              <a:rPr lang="en-US" sz="1100" b="0" i="0" dirty="0">
                <a:solidFill>
                  <a:srgbClr val="000000"/>
                </a:solidFill>
                <a:effectLst/>
                <a:latin typeface="Verdana" panose="020B0604030504040204" pitchFamily="34" charset="0"/>
              </a:rPr>
              <a:t>; 		Louisiana State University;     Start Date:08/01/2016;     Award Amount: $3,999,625</a:t>
            </a:r>
          </a:p>
          <a:p>
            <a:pPr algn="l"/>
            <a:r>
              <a:rPr lang="en-US" sz="1100" b="1" i="0" u="none" strike="noStrike" dirty="0">
                <a:solidFill>
                  <a:srgbClr val="3C75CF"/>
                </a:solidFill>
                <a:effectLst/>
                <a:latin typeface="Verdana" panose="020B0604030504040204" pitchFamily="34" charset="0"/>
              </a:rPr>
              <a:t>RII Track-2 FEC: From Genome to Phenome in a Stressful World: Epigenetic Regulatory Mechanisms Mediating Thermal Plasticity in Drosophila</a:t>
            </a:r>
            <a:br>
              <a:rPr lang="en-US" sz="1100" b="0" i="0" dirty="0">
                <a:solidFill>
                  <a:srgbClr val="000000"/>
                </a:solidFill>
                <a:effectLst/>
                <a:latin typeface="Verdana" panose="020B0604030504040204" pitchFamily="34" charset="0"/>
              </a:rPr>
            </a:br>
            <a:r>
              <a:rPr lang="en-US" sz="1100" b="0" i="0" dirty="0">
                <a:solidFill>
                  <a:srgbClr val="000000"/>
                </a:solidFill>
                <a:effectLst/>
                <a:latin typeface="Verdana" panose="020B0604030504040204" pitchFamily="34" charset="0"/>
              </a:rPr>
              <a:t>Principal Investigator: Sara </a:t>
            </a:r>
            <a:r>
              <a:rPr lang="en-US" sz="1100" b="0" i="0" dirty="0" err="1">
                <a:solidFill>
                  <a:srgbClr val="000000"/>
                </a:solidFill>
                <a:effectLst/>
                <a:latin typeface="Verdana" panose="020B0604030504040204" pitchFamily="34" charset="0"/>
              </a:rPr>
              <a:t>Cahan</a:t>
            </a:r>
            <a:r>
              <a:rPr lang="en-US" sz="1100" b="0" i="0" dirty="0">
                <a:solidFill>
                  <a:srgbClr val="000000"/>
                </a:solidFill>
                <a:effectLst/>
                <a:latin typeface="Verdana" panose="020B0604030504040204" pitchFamily="34" charset="0"/>
              </a:rPr>
              <a:t>; Co-Principal Investigator: James Waters, Seth </a:t>
            </a:r>
            <a:r>
              <a:rPr lang="en-US" sz="1100" b="0" i="0" dirty="0" err="1">
                <a:solidFill>
                  <a:srgbClr val="000000"/>
                </a:solidFill>
                <a:effectLst/>
                <a:latin typeface="Verdana" panose="020B0604030504040204" pitchFamily="34" charset="0"/>
              </a:rPr>
              <a:t>Frietze</a:t>
            </a:r>
            <a:r>
              <a:rPr lang="en-US" sz="1100" b="0" i="0" dirty="0">
                <a:solidFill>
                  <a:srgbClr val="000000"/>
                </a:solidFill>
                <a:effectLst/>
                <a:latin typeface="Verdana" panose="020B0604030504040204" pitchFamily="34" charset="0"/>
              </a:rPr>
              <a:t>, Heather </a:t>
            </a:r>
            <a:r>
              <a:rPr lang="en-US" sz="1100" b="0" i="0" dirty="0" err="1">
                <a:solidFill>
                  <a:srgbClr val="000000"/>
                </a:solidFill>
                <a:effectLst/>
                <a:latin typeface="Verdana" panose="020B0604030504040204" pitchFamily="34" charset="0"/>
              </a:rPr>
              <a:t>Axen</a:t>
            </a:r>
            <a:r>
              <a:rPr lang="en-US" sz="1100" b="0" i="0" dirty="0">
                <a:solidFill>
                  <a:srgbClr val="000000"/>
                </a:solidFill>
                <a:effectLst/>
                <a:latin typeface="Verdana" panose="020B0604030504040204" pitchFamily="34" charset="0"/>
              </a:rPr>
              <a:t>, Nicholas </a:t>
            </a:r>
            <a:r>
              <a:rPr lang="en-US" sz="1100" b="0" i="0" dirty="0" err="1">
                <a:solidFill>
                  <a:srgbClr val="000000"/>
                </a:solidFill>
                <a:effectLst/>
                <a:latin typeface="Verdana" panose="020B0604030504040204" pitchFamily="34" charset="0"/>
              </a:rPr>
              <a:t>Teets</a:t>
            </a:r>
            <a:r>
              <a:rPr lang="en-US" sz="1100" b="0" i="0" dirty="0">
                <a:solidFill>
                  <a:srgbClr val="000000"/>
                </a:solidFill>
                <a:effectLst/>
                <a:latin typeface="Verdana" panose="020B0604030504040204" pitchFamily="34" charset="0"/>
              </a:rPr>
              <a:t>; 		University of Vermont &amp; State Agricultural College;     Start Date:08/15/2018;     Award Amount: $5,171,722</a:t>
            </a:r>
          </a:p>
          <a:p>
            <a:pPr algn="l"/>
            <a:r>
              <a:rPr lang="en-US" sz="1100" b="1" i="0" u="none" strike="noStrike" dirty="0">
                <a:solidFill>
                  <a:srgbClr val="0000AA"/>
                </a:solidFill>
                <a:effectLst/>
                <a:latin typeface="Verdana" panose="020B0604030504040204" pitchFamily="34" charset="0"/>
              </a:rPr>
              <a:t>RII Track-2 FEC: Precise Regional Forecasting via Intelligent and Rapid Harnessing of National Scale Hydrometeorological Big Data</a:t>
            </a:r>
            <a:br>
              <a:rPr lang="en-US" sz="1100" dirty="0"/>
            </a:br>
            <a:r>
              <a:rPr lang="en-US" sz="1100" b="0" i="0" dirty="0">
                <a:solidFill>
                  <a:srgbClr val="000000"/>
                </a:solidFill>
                <a:effectLst/>
                <a:latin typeface="Verdana" panose="020B0604030504040204" pitchFamily="34" charset="0"/>
              </a:rPr>
              <a:t>Principal Investigator: </a:t>
            </a:r>
            <a:r>
              <a:rPr lang="en-US" sz="1100" b="0" i="0" dirty="0" err="1">
                <a:solidFill>
                  <a:srgbClr val="000000"/>
                </a:solidFill>
                <a:effectLst/>
                <a:latin typeface="Verdana" panose="020B0604030504040204" pitchFamily="34" charset="0"/>
              </a:rPr>
              <a:t>Nian</a:t>
            </a:r>
            <a:r>
              <a:rPr lang="en-US" sz="1100" b="0" i="0" dirty="0">
                <a:solidFill>
                  <a:srgbClr val="000000"/>
                </a:solidFill>
                <a:effectLst/>
                <a:latin typeface="Verdana" panose="020B0604030504040204" pitchFamily="34" charset="0"/>
              </a:rPr>
              <a:t>-Feng Tzeng; Co-Principal Investigator: </a:t>
            </a:r>
            <a:r>
              <a:rPr lang="en-US" sz="1100" b="0" i="0" dirty="0" err="1">
                <a:solidFill>
                  <a:srgbClr val="000000"/>
                </a:solidFill>
                <a:effectLst/>
                <a:latin typeface="Verdana" panose="020B0604030504040204" pitchFamily="34" charset="0"/>
              </a:rPr>
              <a:t>Sytske</a:t>
            </a:r>
            <a:r>
              <a:rPr lang="en-US" sz="1100" b="0" i="0" dirty="0">
                <a:solidFill>
                  <a:srgbClr val="000000"/>
                </a:solidFill>
                <a:effectLst/>
                <a:latin typeface="Verdana" panose="020B0604030504040204" pitchFamily="34" charset="0"/>
              </a:rPr>
              <a:t> Kimball, Stuart Foster, Eric </a:t>
            </a:r>
            <a:r>
              <a:rPr lang="en-US" sz="1100" b="0" i="0" dirty="0" err="1">
                <a:solidFill>
                  <a:srgbClr val="000000"/>
                </a:solidFill>
                <a:effectLst/>
                <a:latin typeface="Verdana" panose="020B0604030504040204" pitchFamily="34" charset="0"/>
              </a:rPr>
              <a:t>Rappin</a:t>
            </a:r>
            <a:r>
              <a:rPr lang="en-US" sz="1100" b="0" i="0" dirty="0">
                <a:solidFill>
                  <a:srgbClr val="000000"/>
                </a:solidFill>
                <a:effectLst/>
                <a:latin typeface="Verdana" panose="020B0604030504040204" pitchFamily="34" charset="0"/>
              </a:rPr>
              <a:t>, Xu Yuan, Richard Day; 	University of Louisiana at Lafayette;     Start Date:09/01/2020;     Award Amount: $2,509,859</a:t>
            </a:r>
            <a:endParaRPr lang="en-US" sz="1100" dirty="0"/>
          </a:p>
        </p:txBody>
      </p:sp>
    </p:spTree>
    <p:extLst>
      <p:ext uri="{BB962C8B-B14F-4D97-AF65-F5344CB8AC3E}">
        <p14:creationId xmlns:p14="http://schemas.microsoft.com/office/powerpoint/2010/main" val="3338959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361E6C-3F82-4930-8E7B-F12269EDF9E5}"/>
              </a:ext>
            </a:extLst>
          </p:cNvPr>
          <p:cNvSpPr>
            <a:spLocks noGrp="1"/>
          </p:cNvSpPr>
          <p:nvPr>
            <p:ph type="title"/>
          </p:nvPr>
        </p:nvSpPr>
        <p:spPr/>
        <p:txBody>
          <a:bodyPr>
            <a:normAutofit fontScale="90000"/>
          </a:bodyPr>
          <a:lstStyle/>
          <a:p>
            <a:r>
              <a:rPr lang="en-US" b="1" i="0" dirty="0">
                <a:solidFill>
                  <a:srgbClr val="000000"/>
                </a:solidFill>
                <a:effectLst/>
                <a:latin typeface="Verdana" panose="020B0604030504040204" pitchFamily="34" charset="0"/>
              </a:rPr>
              <a:t>Track-4:</a:t>
            </a:r>
            <a:br>
              <a:rPr lang="en-US" b="1" i="0" dirty="0">
                <a:solidFill>
                  <a:srgbClr val="000000"/>
                </a:solidFill>
                <a:effectLst/>
                <a:latin typeface="Verdana" panose="020B0604030504040204" pitchFamily="34" charset="0"/>
              </a:rPr>
            </a:br>
            <a:r>
              <a:rPr lang="en-US" b="1" i="0" dirty="0" err="1">
                <a:solidFill>
                  <a:srgbClr val="000000"/>
                </a:solidFill>
                <a:effectLst/>
                <a:latin typeface="Verdana" panose="020B0604030504040204" pitchFamily="34" charset="0"/>
              </a:rPr>
              <a:t>EPSCoR</a:t>
            </a:r>
            <a:r>
              <a:rPr lang="en-US" b="1" i="0" dirty="0">
                <a:solidFill>
                  <a:srgbClr val="000000"/>
                </a:solidFill>
                <a:effectLst/>
                <a:latin typeface="Verdana" panose="020B0604030504040204" pitchFamily="34" charset="0"/>
              </a:rPr>
              <a:t> Research Fellows (21-557)</a:t>
            </a:r>
            <a:br>
              <a:rPr lang="en-US" b="1" i="0" dirty="0">
                <a:solidFill>
                  <a:srgbClr val="000000"/>
                </a:solidFill>
                <a:effectLst/>
                <a:latin typeface="Verdana" panose="020B0604030504040204" pitchFamily="34" charset="0"/>
              </a:rPr>
            </a:br>
            <a:endParaRPr lang="en-US" dirty="0"/>
          </a:p>
        </p:txBody>
      </p:sp>
      <p:sp>
        <p:nvSpPr>
          <p:cNvPr id="3" name="Content Placeholder 2">
            <a:extLst>
              <a:ext uri="{FF2B5EF4-FFF2-40B4-BE49-F238E27FC236}">
                <a16:creationId xmlns:a16="http://schemas.microsoft.com/office/drawing/2014/main" id="{18EDBABF-6C72-4748-B8F9-CF92C7C19833}"/>
              </a:ext>
            </a:extLst>
          </p:cNvPr>
          <p:cNvSpPr>
            <a:spLocks noGrp="1"/>
          </p:cNvSpPr>
          <p:nvPr>
            <p:ph idx="1"/>
          </p:nvPr>
        </p:nvSpPr>
        <p:spPr>
          <a:xfrm>
            <a:off x="900830" y="1635864"/>
            <a:ext cx="10515600" cy="4857011"/>
          </a:xfrm>
        </p:spPr>
        <p:txBody>
          <a:bodyPr/>
          <a:lstStyle/>
          <a:p>
            <a:r>
              <a:rPr lang="en-US" b="0" i="0" dirty="0">
                <a:solidFill>
                  <a:srgbClr val="000000"/>
                </a:solidFill>
                <a:effectLst/>
                <a:latin typeface="Arial" panose="020B0604020202020204" pitchFamily="34" charset="0"/>
              </a:rPr>
              <a:t>PIs must either hold a non-tenured faculty appointment at an institution of higher education or an early-career, career-track appointment at an eligible non-degree-granting institution. </a:t>
            </a:r>
          </a:p>
          <a:p>
            <a:r>
              <a:rPr lang="en-US" b="0" i="0" dirty="0">
                <a:solidFill>
                  <a:srgbClr val="000000"/>
                </a:solidFill>
                <a:effectLst/>
                <a:latin typeface="Arial" panose="020B0604020202020204" pitchFamily="34" charset="0"/>
              </a:rPr>
              <a:t>Financial support for extended collaborative visits to the nation's premier private, governmental, or academic research centers for the awardees to: learn new techniques; develop new collaborations or advance existing partnerships; benefit from access to unique equipment and facilities; and/or shift their research toward potentially transformative new directions.</a:t>
            </a:r>
          </a:p>
          <a:p>
            <a:r>
              <a:rPr lang="en-US" dirty="0">
                <a:solidFill>
                  <a:srgbClr val="000000"/>
                </a:solidFill>
                <a:latin typeface="Arial" panose="020B0604020202020204" pitchFamily="34" charset="0"/>
              </a:rPr>
              <a:t>Three proposals per organization – Props submitted in April</a:t>
            </a:r>
          </a:p>
          <a:p>
            <a:r>
              <a:rPr lang="en-US" b="0" i="0" dirty="0">
                <a:solidFill>
                  <a:srgbClr val="000000"/>
                </a:solidFill>
                <a:effectLst/>
                <a:latin typeface="Arial" panose="020B0604020202020204" pitchFamily="34" charset="0"/>
              </a:rPr>
              <a:t>24</a:t>
            </a:r>
            <a:r>
              <a:rPr lang="en-US" dirty="0">
                <a:solidFill>
                  <a:srgbClr val="000000"/>
                </a:solidFill>
                <a:latin typeface="Arial" panose="020B0604020202020204" pitchFamily="34" charset="0"/>
              </a:rPr>
              <a:t>-</a:t>
            </a:r>
            <a:r>
              <a:rPr lang="en-US" b="0" i="0" dirty="0">
                <a:solidFill>
                  <a:srgbClr val="000000"/>
                </a:solidFill>
                <a:effectLst/>
                <a:latin typeface="Arial" panose="020B0604020202020204" pitchFamily="34" charset="0"/>
              </a:rPr>
              <a:t>month scope-of-work w/ up to 6 months of salary support</a:t>
            </a:r>
          </a:p>
          <a:p>
            <a:endParaRPr lang="en-US" dirty="0"/>
          </a:p>
        </p:txBody>
      </p:sp>
    </p:spTree>
    <p:extLst>
      <p:ext uri="{BB962C8B-B14F-4D97-AF65-F5344CB8AC3E}">
        <p14:creationId xmlns:p14="http://schemas.microsoft.com/office/powerpoint/2010/main" val="4258705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3AC0B1-0DC2-4EEE-B934-CD3EA1B21A27}"/>
              </a:ext>
            </a:extLst>
          </p:cNvPr>
          <p:cNvSpPr>
            <a:spLocks noGrp="1"/>
          </p:cNvSpPr>
          <p:nvPr>
            <p:ph type="title"/>
          </p:nvPr>
        </p:nvSpPr>
        <p:spPr>
          <a:xfrm>
            <a:off x="1057405" y="130989"/>
            <a:ext cx="10515600" cy="1325563"/>
          </a:xfrm>
        </p:spPr>
        <p:txBody>
          <a:bodyPr/>
          <a:lstStyle/>
          <a:p>
            <a:r>
              <a:rPr lang="en-US" b="1" dirty="0"/>
              <a:t>Track-4 Awards</a:t>
            </a:r>
          </a:p>
        </p:txBody>
      </p:sp>
      <p:sp>
        <p:nvSpPr>
          <p:cNvPr id="3" name="Content Placeholder 2">
            <a:extLst>
              <a:ext uri="{FF2B5EF4-FFF2-40B4-BE49-F238E27FC236}">
                <a16:creationId xmlns:a16="http://schemas.microsoft.com/office/drawing/2014/main" id="{46B15367-6812-4685-86CC-A85469AE56EB}"/>
              </a:ext>
            </a:extLst>
          </p:cNvPr>
          <p:cNvSpPr>
            <a:spLocks noGrp="1"/>
          </p:cNvSpPr>
          <p:nvPr>
            <p:ph idx="1"/>
          </p:nvPr>
        </p:nvSpPr>
        <p:spPr>
          <a:xfrm>
            <a:off x="838200" y="1221288"/>
            <a:ext cx="10515600" cy="4730207"/>
          </a:xfrm>
        </p:spPr>
        <p:txBody>
          <a:bodyPr>
            <a:noAutofit/>
          </a:bodyPr>
          <a:lstStyle/>
          <a:p>
            <a:pPr algn="l"/>
            <a:r>
              <a:rPr lang="en-US" sz="1400" b="1" i="0" u="none" strike="noStrike" dirty="0">
                <a:solidFill>
                  <a:srgbClr val="3C75CF"/>
                </a:solidFill>
                <a:effectLst/>
                <a:latin typeface="Verdana" panose="020B0604030504040204" pitchFamily="34" charset="0"/>
              </a:rPr>
              <a:t>RII Track-4: Liquid Xenon Time Projection Chamber R&amp;D on the Large Xenon Test Stand at LLNL</a:t>
            </a:r>
            <a:br>
              <a:rPr lang="en-US" sz="1400" b="0" i="0" dirty="0">
                <a:solidFill>
                  <a:srgbClr val="000000"/>
                </a:solidFill>
                <a:effectLst/>
                <a:latin typeface="Verdana" panose="020B0604030504040204" pitchFamily="34" charset="0"/>
              </a:rPr>
            </a:br>
            <a:r>
              <a:rPr lang="en-US" sz="1400" b="0" i="0" dirty="0">
                <a:solidFill>
                  <a:srgbClr val="000000"/>
                </a:solidFill>
                <a:effectLst/>
                <a:latin typeface="Verdana" panose="020B0604030504040204" pitchFamily="34" charset="0"/>
              </a:rPr>
              <a:t>PI: Ryan MacLellan; University of Kentucky 							Start Date:01/01/2020; Award Amount:$131,507</a:t>
            </a:r>
          </a:p>
          <a:p>
            <a:pPr algn="l"/>
            <a:r>
              <a:rPr lang="en-US" sz="1400" b="1" i="0" u="none" strike="noStrike" dirty="0">
                <a:solidFill>
                  <a:srgbClr val="3C75CF"/>
                </a:solidFill>
                <a:effectLst/>
                <a:latin typeface="Verdana" panose="020B0604030504040204" pitchFamily="34" charset="0"/>
              </a:rPr>
              <a:t>RII Track-4: Elucidating Enzyme-Ionic Liquid Interactions to Enable Effective Lignin Valorization</a:t>
            </a:r>
            <a:br>
              <a:rPr lang="en-US" sz="1400" b="0" i="0" dirty="0">
                <a:solidFill>
                  <a:srgbClr val="000000"/>
                </a:solidFill>
                <a:effectLst/>
                <a:latin typeface="Verdana" panose="020B0604030504040204" pitchFamily="34" charset="0"/>
              </a:rPr>
            </a:br>
            <a:r>
              <a:rPr lang="en-US" sz="1400" b="0" i="0" dirty="0">
                <a:solidFill>
                  <a:srgbClr val="000000"/>
                </a:solidFill>
                <a:effectLst/>
                <a:latin typeface="Verdana" panose="020B0604030504040204" pitchFamily="34" charset="0"/>
              </a:rPr>
              <a:t>PI: </a:t>
            </a:r>
            <a:r>
              <a:rPr lang="en-US" sz="1400" b="1" i="0" dirty="0">
                <a:solidFill>
                  <a:srgbClr val="000000"/>
                </a:solidFill>
                <a:effectLst/>
                <a:highlight>
                  <a:srgbClr val="FFFF00"/>
                </a:highlight>
                <a:latin typeface="Verdana" panose="020B0604030504040204" pitchFamily="34" charset="0"/>
              </a:rPr>
              <a:t>Jian Shi</a:t>
            </a:r>
            <a:r>
              <a:rPr lang="en-US" sz="1400" b="0" i="0" dirty="0">
                <a:solidFill>
                  <a:srgbClr val="000000"/>
                </a:solidFill>
                <a:effectLst/>
                <a:latin typeface="Verdana" panose="020B0604030504040204" pitchFamily="34" charset="0"/>
              </a:rPr>
              <a:t>; University of Kentucky 								Start Date:12/01/2019; Award Amount:$207,562</a:t>
            </a:r>
          </a:p>
          <a:p>
            <a:pPr algn="l"/>
            <a:r>
              <a:rPr lang="en-US" sz="1400" b="1" i="0" u="none" strike="noStrike" dirty="0">
                <a:solidFill>
                  <a:srgbClr val="0000AA"/>
                </a:solidFill>
                <a:effectLst/>
                <a:latin typeface="Verdana" panose="020B0604030504040204" pitchFamily="34" charset="0"/>
              </a:rPr>
              <a:t>RII Track 4: Understanding Defect Chemistry in Sodium Chalcogenide Superionic Conductors by Advanced Neutron Technology</a:t>
            </a:r>
            <a:br>
              <a:rPr lang="en-US" sz="1400" b="0" i="0" dirty="0">
                <a:solidFill>
                  <a:srgbClr val="000000"/>
                </a:solidFill>
                <a:effectLst/>
                <a:latin typeface="Verdana" panose="020B0604030504040204" pitchFamily="34" charset="0"/>
              </a:rPr>
            </a:br>
            <a:r>
              <a:rPr lang="en-US" sz="1400" b="0" i="0" dirty="0">
                <a:solidFill>
                  <a:srgbClr val="000000"/>
                </a:solidFill>
                <a:effectLst/>
                <a:latin typeface="Verdana" panose="020B0604030504040204" pitchFamily="34" charset="0"/>
              </a:rPr>
              <a:t>PI: </a:t>
            </a:r>
            <a:r>
              <a:rPr lang="en-US" sz="1400" b="1" i="0" dirty="0">
                <a:solidFill>
                  <a:srgbClr val="000000"/>
                </a:solidFill>
                <a:effectLst/>
                <a:highlight>
                  <a:srgbClr val="FFFF00"/>
                </a:highlight>
                <a:latin typeface="Verdana" panose="020B0604030504040204" pitchFamily="34" charset="0"/>
              </a:rPr>
              <a:t>Hui Wang</a:t>
            </a:r>
            <a:r>
              <a:rPr lang="en-US" sz="1400" b="0" i="0" dirty="0">
                <a:solidFill>
                  <a:srgbClr val="000000"/>
                </a:solidFill>
                <a:effectLst/>
                <a:latin typeface="Verdana" panose="020B0604030504040204" pitchFamily="34" charset="0"/>
              </a:rPr>
              <a:t>; University of Louisville	 					Date:12/15/2020; Award Amount:$252,491</a:t>
            </a:r>
          </a:p>
          <a:p>
            <a:pPr algn="l"/>
            <a:r>
              <a:rPr lang="en-US" sz="1400" b="1" i="0" u="none" strike="noStrike" dirty="0">
                <a:solidFill>
                  <a:srgbClr val="3C75CF"/>
                </a:solidFill>
                <a:effectLst/>
                <a:latin typeface="Verdana" panose="020B0604030504040204" pitchFamily="34" charset="0"/>
              </a:rPr>
              <a:t>RII Track-4: Applying Transient Reflectance Spectroscopy to Decipher the Impact of Energetics and Electronic Coupling on Interfacial Recombination in Hybrid Halide Perovskites</a:t>
            </a:r>
            <a:br>
              <a:rPr lang="en-US" sz="1400" b="0" i="0" dirty="0">
                <a:solidFill>
                  <a:srgbClr val="000000"/>
                </a:solidFill>
                <a:effectLst/>
                <a:latin typeface="Verdana" panose="020B0604030504040204" pitchFamily="34" charset="0"/>
              </a:rPr>
            </a:br>
            <a:r>
              <a:rPr lang="en-US" sz="1400" b="0" i="0" dirty="0">
                <a:solidFill>
                  <a:srgbClr val="000000"/>
                </a:solidFill>
                <a:effectLst/>
                <a:latin typeface="Verdana" panose="020B0604030504040204" pitchFamily="34" charset="0"/>
              </a:rPr>
              <a:t>PI: </a:t>
            </a:r>
            <a:r>
              <a:rPr lang="en-US" sz="1400" b="1" i="0" dirty="0">
                <a:solidFill>
                  <a:srgbClr val="000000"/>
                </a:solidFill>
                <a:effectLst/>
                <a:highlight>
                  <a:srgbClr val="FFFF00"/>
                </a:highlight>
                <a:latin typeface="Verdana" panose="020B0604030504040204" pitchFamily="34" charset="0"/>
              </a:rPr>
              <a:t>Kenneth Graham</a:t>
            </a:r>
            <a:r>
              <a:rPr lang="en-US" sz="1400" b="0" i="0" dirty="0">
                <a:solidFill>
                  <a:srgbClr val="000000"/>
                </a:solidFill>
                <a:effectLst/>
                <a:latin typeface="Verdana" panose="020B0604030504040204" pitchFamily="34" charset="0"/>
              </a:rPr>
              <a:t>; University of Kentucky 							Start Date:02/15/2020; Award Amount:$179,150</a:t>
            </a:r>
          </a:p>
          <a:p>
            <a:pPr algn="l"/>
            <a:r>
              <a:rPr lang="en-US" sz="1400" b="1" i="0" u="none" strike="noStrike" dirty="0">
                <a:solidFill>
                  <a:srgbClr val="3C75CF"/>
                </a:solidFill>
                <a:effectLst/>
                <a:latin typeface="Verdana" panose="020B0604030504040204" pitchFamily="34" charset="0"/>
              </a:rPr>
              <a:t>RII Track 4: Development of Rigorous Techniques to Detect Polar Pesticides at Low Concentrations</a:t>
            </a:r>
            <a:br>
              <a:rPr lang="en-US" sz="1400" b="0" i="0" dirty="0">
                <a:solidFill>
                  <a:srgbClr val="000000"/>
                </a:solidFill>
                <a:effectLst/>
                <a:latin typeface="Verdana" panose="020B0604030504040204" pitchFamily="34" charset="0"/>
              </a:rPr>
            </a:br>
            <a:r>
              <a:rPr lang="en-US" sz="1400" b="0" i="0" dirty="0">
                <a:solidFill>
                  <a:srgbClr val="000000"/>
                </a:solidFill>
                <a:effectLst/>
                <a:latin typeface="Verdana" panose="020B0604030504040204" pitchFamily="34" charset="0"/>
              </a:rPr>
              <a:t>PI: Shakira Hobbs; University of Kentucky 							Start Date:01/01/2021; Award Amount:$258,545</a:t>
            </a:r>
          </a:p>
          <a:p>
            <a:pPr algn="l"/>
            <a:r>
              <a:rPr lang="en-US" sz="1400" b="1" i="0" u="none" strike="noStrike" dirty="0">
                <a:solidFill>
                  <a:srgbClr val="3C75CF"/>
                </a:solidFill>
                <a:effectLst/>
                <a:latin typeface="Verdana" panose="020B0604030504040204" pitchFamily="34" charset="0"/>
              </a:rPr>
              <a:t>RII Track-4: Elucidating controls of sediment phosphorus delivery to tile-drains</a:t>
            </a:r>
            <a:br>
              <a:rPr lang="en-US" sz="1400" b="0" i="0" dirty="0">
                <a:solidFill>
                  <a:srgbClr val="000000"/>
                </a:solidFill>
                <a:effectLst/>
                <a:latin typeface="Verdana" panose="020B0604030504040204" pitchFamily="34" charset="0"/>
              </a:rPr>
            </a:br>
            <a:r>
              <a:rPr lang="en-US" sz="1400" b="0" i="0" dirty="0">
                <a:solidFill>
                  <a:srgbClr val="000000"/>
                </a:solidFill>
                <a:effectLst/>
                <a:latin typeface="Verdana" panose="020B0604030504040204" pitchFamily="34" charset="0"/>
              </a:rPr>
              <a:t>PI: William Ford; University of Kentucky							Start Date:01/01/2021; Award Amount:$226,757</a:t>
            </a:r>
            <a:endParaRPr lang="en-US" sz="1400" dirty="0"/>
          </a:p>
        </p:txBody>
      </p:sp>
    </p:spTree>
    <p:extLst>
      <p:ext uri="{BB962C8B-B14F-4D97-AF65-F5344CB8AC3E}">
        <p14:creationId xmlns:p14="http://schemas.microsoft.com/office/powerpoint/2010/main" val="3365936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6E3CA-ACB0-41EC-AB64-98E6E58C27C6}"/>
              </a:ext>
            </a:extLst>
          </p:cNvPr>
          <p:cNvSpPr>
            <a:spLocks noGrp="1"/>
          </p:cNvSpPr>
          <p:nvPr>
            <p:ph type="title"/>
          </p:nvPr>
        </p:nvSpPr>
        <p:spPr>
          <a:xfrm>
            <a:off x="1433186" y="-44375"/>
            <a:ext cx="10515600" cy="1127877"/>
          </a:xfrm>
        </p:spPr>
        <p:txBody>
          <a:bodyPr/>
          <a:lstStyle/>
          <a:p>
            <a:r>
              <a:rPr lang="en-US" b="1" dirty="0"/>
              <a:t>169 NSF Awards to KY since 8/1/2019</a:t>
            </a:r>
          </a:p>
        </p:txBody>
      </p:sp>
      <p:sp>
        <p:nvSpPr>
          <p:cNvPr id="3" name="Content Placeholder 2">
            <a:extLst>
              <a:ext uri="{FF2B5EF4-FFF2-40B4-BE49-F238E27FC236}">
                <a16:creationId xmlns:a16="http://schemas.microsoft.com/office/drawing/2014/main" id="{B895585C-BBEA-42B0-BDE3-5D3CEA295C44}"/>
              </a:ext>
            </a:extLst>
          </p:cNvPr>
          <p:cNvSpPr>
            <a:spLocks noGrp="1"/>
          </p:cNvSpPr>
          <p:nvPr>
            <p:ph idx="1"/>
          </p:nvPr>
        </p:nvSpPr>
        <p:spPr>
          <a:xfrm>
            <a:off x="838199" y="933189"/>
            <a:ext cx="10854848" cy="5924811"/>
          </a:xfrm>
        </p:spPr>
        <p:txBody>
          <a:bodyPr>
            <a:normAutofit fontScale="92500" lnSpcReduction="10000"/>
          </a:bodyPr>
          <a:lstStyle/>
          <a:p>
            <a:r>
              <a:rPr lang="en-US" dirty="0"/>
              <a:t>54 (32%) PI or co-PI previously supported by KY NSF </a:t>
            </a:r>
            <a:r>
              <a:rPr lang="en-US" dirty="0" err="1"/>
              <a:t>EPSCoR</a:t>
            </a:r>
            <a:r>
              <a:rPr lang="en-US" dirty="0"/>
              <a:t> </a:t>
            </a:r>
            <a:r>
              <a:rPr lang="en-US" u="sng" dirty="0"/>
              <a:t>Track-1</a:t>
            </a:r>
            <a:r>
              <a:rPr lang="en-US" dirty="0"/>
              <a:t> </a:t>
            </a:r>
            <a:r>
              <a:rPr lang="en-US"/>
              <a:t>($38.1M)</a:t>
            </a:r>
            <a:endParaRPr lang="en-US" u="sng" dirty="0"/>
          </a:p>
          <a:p>
            <a:pPr lvl="1"/>
            <a:r>
              <a:rPr lang="en-US" dirty="0"/>
              <a:t>Average $ = $706,009</a:t>
            </a:r>
          </a:p>
          <a:p>
            <a:pPr lvl="1"/>
            <a:r>
              <a:rPr lang="en-US" dirty="0"/>
              <a:t>Median $ = $368,821</a:t>
            </a:r>
          </a:p>
          <a:p>
            <a:pPr lvl="1"/>
            <a:r>
              <a:rPr lang="en-US" dirty="0"/>
              <a:t>Average PIs = 2.46</a:t>
            </a:r>
          </a:p>
          <a:p>
            <a:pPr lvl="1"/>
            <a:r>
              <a:rPr lang="en-US" dirty="0"/>
              <a:t>Median PIs = 2</a:t>
            </a:r>
          </a:p>
          <a:p>
            <a:r>
              <a:rPr lang="en-US" dirty="0"/>
              <a:t>115 PI or co-PI without prior T-1 support/connection</a:t>
            </a:r>
          </a:p>
          <a:p>
            <a:pPr lvl="1"/>
            <a:r>
              <a:rPr lang="en-US" dirty="0"/>
              <a:t>Average $ = $335,587</a:t>
            </a:r>
          </a:p>
          <a:p>
            <a:pPr lvl="1"/>
            <a:r>
              <a:rPr lang="en-US" dirty="0"/>
              <a:t>Median $ = $259,034</a:t>
            </a:r>
          </a:p>
          <a:p>
            <a:pPr lvl="1"/>
            <a:r>
              <a:rPr lang="en-US" dirty="0"/>
              <a:t>Average PIs = 1.61</a:t>
            </a:r>
          </a:p>
          <a:p>
            <a:pPr lvl="1"/>
            <a:r>
              <a:rPr lang="en-US" dirty="0"/>
              <a:t>Median PIs = 1</a:t>
            </a:r>
          </a:p>
          <a:p>
            <a:r>
              <a:rPr lang="en-US" dirty="0"/>
              <a:t>16 awards have a PI or co-PI recruited to KY via T-1 award support</a:t>
            </a:r>
          </a:p>
          <a:p>
            <a:pPr lvl="1"/>
            <a:r>
              <a:rPr lang="en-US" dirty="0"/>
              <a:t>$9,135,540</a:t>
            </a:r>
          </a:p>
          <a:p>
            <a:pPr lvl="1"/>
            <a:r>
              <a:rPr lang="en-US" dirty="0"/>
              <a:t>Average $ = $570,971</a:t>
            </a:r>
          </a:p>
          <a:p>
            <a:pPr lvl="1"/>
            <a:r>
              <a:rPr lang="en-US" dirty="0"/>
              <a:t>Median $ = $345,537</a:t>
            </a:r>
          </a:p>
          <a:p>
            <a:pPr lvl="1"/>
            <a:r>
              <a:rPr lang="en-US" dirty="0"/>
              <a:t>Average PIs = 1.75</a:t>
            </a:r>
          </a:p>
          <a:p>
            <a:pPr lvl="1"/>
            <a:r>
              <a:rPr lang="en-US" dirty="0"/>
              <a:t>Median PIs = 1 </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557021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1308</Words>
  <Application>Microsoft Office PowerPoint</Application>
  <PresentationFormat>Widescreen</PresentationFormat>
  <Paragraphs>61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Verdana</vt:lpstr>
      <vt:lpstr>Office Theme</vt:lpstr>
      <vt:lpstr>KY NSF EPSCoR Annual Programs</vt:lpstr>
      <vt:lpstr>$25K REG Award Follow-on Funding …</vt:lpstr>
      <vt:lpstr>Track-2 Focused EPSCoR Collaborations (NSF 21-518) </vt:lpstr>
      <vt:lpstr>Track-2 Awards</vt:lpstr>
      <vt:lpstr>Track-4: EPSCoR Research Fellows (21-557) </vt:lpstr>
      <vt:lpstr>Track-4 Awards</vt:lpstr>
      <vt:lpstr>169 NSF Awards to KY since 8/1/2019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Mossey, Jeffrey</dc:creator>
  <cp:lastModifiedBy>Mossey, Jeffrey</cp:lastModifiedBy>
  <cp:revision>17</cp:revision>
  <dcterms:created xsi:type="dcterms:W3CDTF">2021-10-12T14:41:50Z</dcterms:created>
  <dcterms:modified xsi:type="dcterms:W3CDTF">2021-10-21T18:14:41Z</dcterms:modified>
</cp:coreProperties>
</file>