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2" r:id="rId3"/>
    <p:sldId id="273" r:id="rId4"/>
    <p:sldId id="268" r:id="rId5"/>
    <p:sldId id="257" r:id="rId6"/>
    <p:sldId id="265" r:id="rId7"/>
    <p:sldId id="260" r:id="rId8"/>
    <p:sldId id="262" r:id="rId9"/>
    <p:sldId id="264" r:id="rId10"/>
    <p:sldId id="263" r:id="rId11"/>
    <p:sldId id="258" r:id="rId12"/>
    <p:sldId id="311" r:id="rId13"/>
    <p:sldId id="276" r:id="rId14"/>
    <p:sldId id="282" r:id="rId15"/>
    <p:sldId id="284" r:id="rId16"/>
    <p:sldId id="285" r:id="rId17"/>
    <p:sldId id="274" r:id="rId18"/>
    <p:sldId id="307" r:id="rId19"/>
    <p:sldId id="309" r:id="rId20"/>
    <p:sldId id="312" r:id="rId21"/>
    <p:sldId id="314" r:id="rId22"/>
    <p:sldId id="315"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6320A-397E-4146-A300-4CDE9F5A9B3C}" v="20" dt="2024-11-01T14:32:45.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255"/>
  </p:normalViewPr>
  <p:slideViewPr>
    <p:cSldViewPr snapToGrid="0">
      <p:cViewPr>
        <p:scale>
          <a:sx n="75" d="100"/>
          <a:sy n="75" d="100"/>
        </p:scale>
        <p:origin x="968"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0927A-D73D-7E49-9EA6-AA185C1FEB45}"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52F85-56B7-184C-9259-B1A8FB4E4798}" type="slidenum">
              <a:rPr lang="en-US" smtClean="0"/>
              <a:t>‹#›</a:t>
            </a:fld>
            <a:endParaRPr lang="en-US"/>
          </a:p>
        </p:txBody>
      </p:sp>
    </p:spTree>
    <p:extLst>
      <p:ext uri="{BB962C8B-B14F-4D97-AF65-F5344CB8AC3E}">
        <p14:creationId xmlns:p14="http://schemas.microsoft.com/office/powerpoint/2010/main" val="111432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 </a:t>
            </a:r>
            <a:r>
              <a:rPr lang="en-US" dirty="0"/>
              <a:t>briefly state how KY NSF </a:t>
            </a:r>
            <a:r>
              <a:rPr lang="en-US" dirty="0" err="1"/>
              <a:t>EPSCoR</a:t>
            </a:r>
            <a:r>
              <a:rPr lang="en-US" dirty="0"/>
              <a:t> receives NSF flow-through </a:t>
            </a:r>
          </a:p>
          <a:p>
            <a:r>
              <a:rPr lang="en-US" dirty="0"/>
              <a:t>	</a:t>
            </a:r>
            <a:r>
              <a:rPr lang="en-US" dirty="0" err="1"/>
              <a:t>EPSCoR</a:t>
            </a:r>
            <a:r>
              <a:rPr lang="en-US" dirty="0"/>
              <a:t> enhances research competitiveness of targeted jurisdictions (states, territories, commonwealth) by strengthening STEM capacity 	and capability.</a:t>
            </a:r>
          </a:p>
          <a:p>
            <a:endParaRPr lang="en-US" dirty="0"/>
          </a:p>
          <a:p>
            <a:r>
              <a:rPr lang="en-US" dirty="0"/>
              <a:t>Stimulate sustainable improvements in the Commonwealth’s R&amp;D capacity</a:t>
            </a:r>
            <a:endParaRPr lang="en-US" baseline="0" dirty="0"/>
          </a:p>
        </p:txBody>
      </p:sp>
      <p:sp>
        <p:nvSpPr>
          <p:cNvPr id="4" name="Slide Number Placeholder 3"/>
          <p:cNvSpPr>
            <a:spLocks noGrp="1"/>
          </p:cNvSpPr>
          <p:nvPr>
            <p:ph type="sldNum" sz="quarter" idx="10"/>
          </p:nvPr>
        </p:nvSpPr>
        <p:spPr/>
        <p:txBody>
          <a:bodyPr/>
          <a:lstStyle/>
          <a:p>
            <a:fld id="{A67A927C-0E8C-4323-A27D-A02691BD8AD9}" type="slidenum">
              <a:rPr lang="en-US" smtClean="0"/>
              <a:t>12</a:t>
            </a:fld>
            <a:endParaRPr lang="en-US"/>
          </a:p>
        </p:txBody>
      </p:sp>
    </p:spTree>
    <p:extLst>
      <p:ext uri="{BB962C8B-B14F-4D97-AF65-F5344CB8AC3E}">
        <p14:creationId xmlns:p14="http://schemas.microsoft.com/office/powerpoint/2010/main" val="119516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67A927C-0E8C-4323-A27D-A02691BD8AD9}" type="slidenum">
              <a:rPr lang="en-US" smtClean="0"/>
              <a:t>13</a:t>
            </a:fld>
            <a:endParaRPr lang="en-US"/>
          </a:p>
        </p:txBody>
      </p:sp>
    </p:spTree>
    <p:extLst>
      <p:ext uri="{BB962C8B-B14F-4D97-AF65-F5344CB8AC3E}">
        <p14:creationId xmlns:p14="http://schemas.microsoft.com/office/powerpoint/2010/main" val="71912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are intended to help faculty start exploring interesting research ideas that would be competitive as a future proposal submitted directly to the National Science Foundation (NSF).  </a:t>
            </a:r>
          </a:p>
        </p:txBody>
      </p:sp>
      <p:sp>
        <p:nvSpPr>
          <p:cNvPr id="4" name="Slide Number Placeholder 3"/>
          <p:cNvSpPr>
            <a:spLocks noGrp="1"/>
          </p:cNvSpPr>
          <p:nvPr>
            <p:ph type="sldNum" sz="quarter" idx="10"/>
          </p:nvPr>
        </p:nvSpPr>
        <p:spPr/>
        <p:txBody>
          <a:bodyPr/>
          <a:lstStyle/>
          <a:p>
            <a:fld id="{A67A927C-0E8C-4323-A27D-A02691BD8AD9}" type="slidenum">
              <a:rPr lang="en-US" smtClean="0"/>
              <a:t>14</a:t>
            </a:fld>
            <a:endParaRPr lang="en-US"/>
          </a:p>
        </p:txBody>
      </p:sp>
    </p:spTree>
    <p:extLst>
      <p:ext uri="{BB962C8B-B14F-4D97-AF65-F5344CB8AC3E}">
        <p14:creationId xmlns:p14="http://schemas.microsoft.com/office/powerpoint/2010/main" val="119927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should have individual responsibilities explained in the proposal application</a:t>
            </a:r>
          </a:p>
          <a:p>
            <a:endParaRPr lang="en-US" dirty="0"/>
          </a:p>
          <a:p>
            <a:r>
              <a:rPr lang="en-US" dirty="0"/>
              <a:t>Students must be identified prior to submission.</a:t>
            </a:r>
          </a:p>
          <a:p>
            <a:endParaRPr lang="en-US" dirty="0"/>
          </a:p>
          <a:p>
            <a:r>
              <a:rPr lang="en-US" dirty="0"/>
              <a:t>Applications that do not request the majority of the funding for student salary are expected to include carefully detailed explanations about the need for the non-salary requests, and explain how this part of the request will benefit the supported student’s research experience.</a:t>
            </a:r>
          </a:p>
        </p:txBody>
      </p:sp>
      <p:sp>
        <p:nvSpPr>
          <p:cNvPr id="4" name="Slide Number Placeholder 3"/>
          <p:cNvSpPr>
            <a:spLocks noGrp="1"/>
          </p:cNvSpPr>
          <p:nvPr>
            <p:ph type="sldNum" sz="quarter" idx="10"/>
          </p:nvPr>
        </p:nvSpPr>
        <p:spPr/>
        <p:txBody>
          <a:bodyPr/>
          <a:lstStyle/>
          <a:p>
            <a:fld id="{A67A927C-0E8C-4323-A27D-A02691BD8AD9}" type="slidenum">
              <a:rPr lang="en-US" smtClean="0"/>
              <a:t>15</a:t>
            </a:fld>
            <a:endParaRPr lang="en-US"/>
          </a:p>
        </p:txBody>
      </p:sp>
    </p:spTree>
    <p:extLst>
      <p:ext uri="{BB962C8B-B14F-4D97-AF65-F5344CB8AC3E}">
        <p14:creationId xmlns:p14="http://schemas.microsoft.com/office/powerpoint/2010/main" val="374941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4A89E-F0FD-4B8D-95DC-0134CC82933E}" type="slidenum">
              <a:rPr lang="en-US" smtClean="0"/>
              <a:t>17</a:t>
            </a:fld>
            <a:endParaRPr lang="en-US"/>
          </a:p>
        </p:txBody>
      </p:sp>
    </p:spTree>
    <p:extLst>
      <p:ext uri="{BB962C8B-B14F-4D97-AF65-F5344CB8AC3E}">
        <p14:creationId xmlns:p14="http://schemas.microsoft.com/office/powerpoint/2010/main" val="285514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8B10-32CE-EB3A-514E-878ACCE805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42463-08EC-FBA3-29D4-DEADC3896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0FAAAD-10C4-38AF-7DFB-0A47957E3B03}"/>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9F0CD1D8-9D4A-C47C-44C9-84A15B248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4161B-20FD-8D63-582D-A75F83C14EE8}"/>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77654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3959-6B5D-B3C9-9B20-3BE81547E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FE0FA5-3EEA-6B21-E6DE-F5016BE5B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5D358-C48B-93EE-5C6A-48C5C60D7580}"/>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6C767478-069E-E13E-A21A-CA7500886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3597D-5E11-B8B4-F566-9EA2391E91B8}"/>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270211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8A87D-305A-574B-679E-ABBC43799B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2E854-EBB8-FDF2-69C6-69E136FF4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382D8-F20E-3837-EA9C-CB7866608DF4}"/>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8ADF422F-2038-EE39-3661-462A0BAE4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A3062-3603-241F-51BD-C1C45CB8095C}"/>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210019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E481-0609-9195-014D-D56CA382C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9365C-4B7E-CF62-6A16-B33A19A41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974DB-EE80-032F-87D7-7D63253DBFD6}"/>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10A7166D-FA9C-302C-DB5A-C6EAB7AE2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C2132-D337-542B-FCEA-011973B67A94}"/>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285615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96FB-D6E6-9693-AA14-2A3FCF6CB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75EC6-E750-ACD7-0128-1B8592093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1880A-6326-FEA1-1853-15487B26E420}"/>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A07C2BB4-52BC-72D1-B6CC-2BFB7B158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92BC9-1B87-C9E8-7540-55DB892F0DAC}"/>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159124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7955-F88F-41ED-53BD-DEC70AB0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41697-BD35-C85D-34A7-3A708925D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16CCB8-D6A6-CEB7-8AC1-E1D9115D9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68766-A099-E942-E951-399E6861A533}"/>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6" name="Footer Placeholder 5">
            <a:extLst>
              <a:ext uri="{FF2B5EF4-FFF2-40B4-BE49-F238E27FC236}">
                <a16:creationId xmlns:a16="http://schemas.microsoft.com/office/drawing/2014/main" id="{6586D8F7-4F58-EDB0-85A2-85283F3AE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1F515-DD7F-62BC-2ED3-594CF6950B30}"/>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317650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5BC9-651B-973A-CE1D-DDD211CF2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E525A-902E-056C-F2AA-26BA24B0D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9DD61-D33B-8D48-8F21-78C10D95F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239AB-2F1D-D807-EA78-2E1DA15E1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F15FD-2B70-26F1-2B36-2D8216550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C620C-D92E-6093-1BBA-1B08B5D2A0F3}"/>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8" name="Footer Placeholder 7">
            <a:extLst>
              <a:ext uri="{FF2B5EF4-FFF2-40B4-BE49-F238E27FC236}">
                <a16:creationId xmlns:a16="http://schemas.microsoft.com/office/drawing/2014/main" id="{4F708B27-86F8-CE6E-0004-382C511721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8F44B-486F-1E94-DC67-5E1778C563C6}"/>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153183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B822-1FED-F86A-B09A-BFDA08E24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C2BC4F-F88B-7352-B9E9-EA3C2DC9EBD0}"/>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4" name="Footer Placeholder 3">
            <a:extLst>
              <a:ext uri="{FF2B5EF4-FFF2-40B4-BE49-F238E27FC236}">
                <a16:creationId xmlns:a16="http://schemas.microsoft.com/office/drawing/2014/main" id="{836DA51A-A5FA-51EC-2727-DC2067C037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BE668-E7EF-0E00-1D6D-7E13FDB36880}"/>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164639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97614-80EF-32D5-D87C-E50AAAD7B014}"/>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3" name="Footer Placeholder 2">
            <a:extLst>
              <a:ext uri="{FF2B5EF4-FFF2-40B4-BE49-F238E27FC236}">
                <a16:creationId xmlns:a16="http://schemas.microsoft.com/office/drawing/2014/main" id="{D629F92C-F8F5-5D23-A472-B3EA5F1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AABA17-5F8C-6257-893F-422EB7605998}"/>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26673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6C98-CF43-9888-A393-71346F966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A4F60-EE5F-B3CA-852F-EFEA17ED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AF22A8-6F05-4AEA-E579-F0EA49429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59150-43B9-BB73-8255-85B5106A41E1}"/>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6" name="Footer Placeholder 5">
            <a:extLst>
              <a:ext uri="{FF2B5EF4-FFF2-40B4-BE49-F238E27FC236}">
                <a16:creationId xmlns:a16="http://schemas.microsoft.com/office/drawing/2014/main" id="{5239A981-79CA-C07B-907A-A81001B5B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F890A-50D5-7888-5E6B-69DE4C17DBE4}"/>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2458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862E-DFB8-90F0-D0C3-9E625EC29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88B1F-2232-0AB5-1A38-AEE5905FC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0BE7D8-EE7C-D554-88E0-6A14BC7EA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2BE68-5A06-6166-AF90-141A3B826DF0}"/>
              </a:ext>
            </a:extLst>
          </p:cNvPr>
          <p:cNvSpPr>
            <a:spLocks noGrp="1"/>
          </p:cNvSpPr>
          <p:nvPr>
            <p:ph type="dt" sz="half" idx="10"/>
          </p:nvPr>
        </p:nvSpPr>
        <p:spPr/>
        <p:txBody>
          <a:bodyPr/>
          <a:lstStyle/>
          <a:p>
            <a:fld id="{9FE30197-6ABC-A44B-9EA8-F1D50D993DCF}" type="datetimeFigureOut">
              <a:rPr lang="en-US" smtClean="0"/>
              <a:t>11/1/24</a:t>
            </a:fld>
            <a:endParaRPr lang="en-US"/>
          </a:p>
        </p:txBody>
      </p:sp>
      <p:sp>
        <p:nvSpPr>
          <p:cNvPr id="6" name="Footer Placeholder 5">
            <a:extLst>
              <a:ext uri="{FF2B5EF4-FFF2-40B4-BE49-F238E27FC236}">
                <a16:creationId xmlns:a16="http://schemas.microsoft.com/office/drawing/2014/main" id="{ADE2A020-43B5-9E98-8245-6BE0597CA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B2DE5-DF99-648F-7FC2-C1CAE89A0C48}"/>
              </a:ext>
            </a:extLst>
          </p:cNvPr>
          <p:cNvSpPr>
            <a:spLocks noGrp="1"/>
          </p:cNvSpPr>
          <p:nvPr>
            <p:ph type="sldNum" sz="quarter" idx="12"/>
          </p:nvPr>
        </p:nvSpPr>
        <p:spPr/>
        <p:txBody>
          <a:bodyPr/>
          <a:lstStyle/>
          <a:p>
            <a:fld id="{6CE14205-05B9-E141-913D-CD215B003BCE}" type="slidenum">
              <a:rPr lang="en-US" smtClean="0"/>
              <a:t>‹#›</a:t>
            </a:fld>
            <a:endParaRPr lang="en-US"/>
          </a:p>
        </p:txBody>
      </p:sp>
    </p:spTree>
    <p:extLst>
      <p:ext uri="{BB962C8B-B14F-4D97-AF65-F5344CB8AC3E}">
        <p14:creationId xmlns:p14="http://schemas.microsoft.com/office/powerpoint/2010/main" val="393455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FCC80-7AA7-8ECE-C394-DCA8810C1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2EBCB-0B3A-BDB8-E2B1-44FE87BE9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B3A40-4087-B366-2144-7DE17C1BD0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30197-6ABC-A44B-9EA8-F1D50D993DCF}" type="datetimeFigureOut">
              <a:rPr lang="en-US" smtClean="0"/>
              <a:t>11/1/24</a:t>
            </a:fld>
            <a:endParaRPr lang="en-US"/>
          </a:p>
        </p:txBody>
      </p:sp>
      <p:sp>
        <p:nvSpPr>
          <p:cNvPr id="5" name="Footer Placeholder 4">
            <a:extLst>
              <a:ext uri="{FF2B5EF4-FFF2-40B4-BE49-F238E27FC236}">
                <a16:creationId xmlns:a16="http://schemas.microsoft.com/office/drawing/2014/main" id="{1C09F32F-3B7A-3B9E-17AE-9BCB031CC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9010BE-7845-827A-E604-B6ED5E243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14205-05B9-E141-913D-CD215B003BCE}" type="slidenum">
              <a:rPr lang="en-US" smtClean="0"/>
              <a:t>‹#›</a:t>
            </a:fld>
            <a:endParaRPr lang="en-US"/>
          </a:p>
        </p:txBody>
      </p:sp>
    </p:spTree>
    <p:extLst>
      <p:ext uri="{BB962C8B-B14F-4D97-AF65-F5344CB8AC3E}">
        <p14:creationId xmlns:p14="http://schemas.microsoft.com/office/powerpoint/2010/main" val="401052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kyinbre.org/fund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755903" y="3399769"/>
            <a:ext cx="10640754" cy="775845"/>
          </a:xfrm>
        </p:spPr>
        <p:txBody>
          <a:bodyPr anchor="b">
            <a:normAutofit/>
          </a:bodyPr>
          <a:lstStyle/>
          <a:p>
            <a:r>
              <a:rPr lang="en-US" sz="4000" b="1" dirty="0">
                <a:solidFill>
                  <a:schemeClr val="tx2"/>
                </a:solidFill>
              </a:rPr>
              <a:t>The Future of </a:t>
            </a:r>
            <a:r>
              <a:rPr lang="en-US" sz="4000" b="1" dirty="0" err="1">
                <a:solidFill>
                  <a:schemeClr val="tx2"/>
                </a:solidFill>
              </a:rPr>
              <a:t>EPSCoR</a:t>
            </a:r>
            <a:r>
              <a:rPr lang="en-US" sz="4000" b="1" dirty="0">
                <a:solidFill>
                  <a:schemeClr val="tx2"/>
                </a:solidFill>
              </a:rPr>
              <a:t> in Kentucky</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407456" y="4800350"/>
            <a:ext cx="9163757" cy="1470346"/>
          </a:xfrm>
        </p:spPr>
        <p:txBody>
          <a:bodyPr anchor="ctr">
            <a:normAutofit/>
          </a:bodyPr>
          <a:lstStyle/>
          <a:p>
            <a:r>
              <a:rPr lang="en-US" sz="2000" dirty="0">
                <a:solidFill>
                  <a:schemeClr val="tx2"/>
                </a:solidFill>
              </a:rPr>
              <a:t>November 1, 2024</a:t>
            </a:r>
          </a:p>
          <a:p>
            <a:r>
              <a:rPr lang="en-US" sz="2000" dirty="0">
                <a:solidFill>
                  <a:schemeClr val="tx2"/>
                </a:solidFill>
              </a:rPr>
              <a:t>Kentucky Academy of Sciences</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73F6A51E-9229-7D4D-96CE-60245A5E7284}"/>
              </a:ext>
            </a:extLst>
          </p:cNvPr>
          <p:cNvPicPr>
            <a:picLocks noChangeAspect="1"/>
          </p:cNvPicPr>
          <p:nvPr/>
        </p:nvPicPr>
        <p:blipFill>
          <a:blip r:embed="rId2"/>
          <a:stretch>
            <a:fillRect/>
          </a:stretch>
        </p:blipFill>
        <p:spPr>
          <a:xfrm>
            <a:off x="1407456" y="769681"/>
            <a:ext cx="8583211" cy="2596419"/>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569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591733" y="-234376"/>
            <a:ext cx="9271000" cy="1193800"/>
          </a:xfrm>
        </p:spPr>
        <p:txBody>
          <a:bodyPr>
            <a:normAutofit/>
          </a:bodyPr>
          <a:lstStyle/>
          <a:p>
            <a:r>
              <a:rPr lang="en-US" sz="3200" b="1" dirty="0"/>
              <a:t>Track 1 overlap with E-CORE and E-RISE</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718733" y="1312069"/>
            <a:ext cx="9144000" cy="4233862"/>
          </a:xfrm>
        </p:spPr>
        <p:txBody>
          <a:bodyPr>
            <a:normAutofit/>
          </a:bodyPr>
          <a:lstStyle/>
          <a:p>
            <a:pPr marL="342900" indent="-342900" algn="l">
              <a:buFont typeface="Arial" panose="020B0604020202020204" pitchFamily="34" charset="0"/>
              <a:buChar char="•"/>
            </a:pPr>
            <a:r>
              <a:rPr lang="en-US" dirty="0"/>
              <a:t>As of 2023, all Track 1 efforts pivoted</a:t>
            </a:r>
          </a:p>
          <a:p>
            <a:pPr marL="342900" indent="-342900" algn="l">
              <a:buFont typeface="Arial" panose="020B0604020202020204" pitchFamily="34" charset="0"/>
              <a:buChar char="•"/>
            </a:pPr>
            <a:r>
              <a:rPr lang="en-US" dirty="0"/>
              <a:t>Depended on where jurisdictions were in their five-year cycle</a:t>
            </a:r>
          </a:p>
          <a:p>
            <a:pPr marL="800100" lvl="1" indent="-342900" algn="l">
              <a:buFont typeface="Arial" panose="020B0604020202020204" pitchFamily="34" charset="0"/>
              <a:buChar char="•"/>
            </a:pPr>
            <a:r>
              <a:rPr lang="en-US" dirty="0"/>
              <a:t>Year 1-3 No overlap</a:t>
            </a:r>
          </a:p>
          <a:p>
            <a:pPr marL="800100" lvl="1" indent="-342900" algn="l">
              <a:buFont typeface="Arial" panose="020B0604020202020204" pitchFamily="34" charset="0"/>
              <a:buChar char="•"/>
            </a:pPr>
            <a:r>
              <a:rPr lang="en-US" dirty="0"/>
              <a:t>Year 4</a:t>
            </a:r>
            <a:r>
              <a:rPr lang="en-US" dirty="0">
                <a:sym typeface="Wingdings" pitchFamily="2" charset="2"/>
              </a:rPr>
              <a:t> (Kentucky + 9 other jurisdictions)</a:t>
            </a:r>
          </a:p>
          <a:p>
            <a:pPr marL="800100" lvl="1" indent="-342900" algn="l">
              <a:buFont typeface="Arial" panose="020B0604020202020204" pitchFamily="34" charset="0"/>
              <a:buChar char="•"/>
            </a:pPr>
            <a:r>
              <a:rPr lang="en-US" dirty="0">
                <a:sym typeface="Wingdings" pitchFamily="2" charset="2"/>
              </a:rPr>
              <a:t>Year 5 (Resubmit Track 1 or move solely to E-CORE and E-RISE)</a:t>
            </a:r>
            <a:endParaRPr lang="en-US" dirty="0"/>
          </a:p>
          <a:p>
            <a:pPr marL="800100" lvl="1" indent="-342900" algn="l">
              <a:buFont typeface="Arial" panose="020B0604020202020204" pitchFamily="34" charset="0"/>
              <a:buChar char="•"/>
            </a:pPr>
            <a:r>
              <a:rPr lang="en-US" dirty="0"/>
              <a:t>Kentucky S&amp;T Plan alignment required for Track 1, E-CORE and E-RISE – Vision 2030 completed in July 2023.</a:t>
            </a:r>
          </a:p>
          <a:p>
            <a:pPr marL="800100" lvl="1" indent="-342900" algn="l">
              <a:buFont typeface="Arial" panose="020B0604020202020204" pitchFamily="34" charset="0"/>
              <a:buChar char="•"/>
            </a:pPr>
            <a:r>
              <a:rPr lang="en-US" dirty="0"/>
              <a:t>Eligibility to lead and be funded under E-CORE and E-RISE guidelines is complicated if there is a current Track 1.</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5DDBA81D-1CD4-114F-B0EF-15290E2C97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20426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3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782638"/>
            <a:ext cx="9271000" cy="1193800"/>
          </a:xfrm>
        </p:spPr>
        <p:txBody>
          <a:bodyPr>
            <a:normAutofit/>
          </a:bodyPr>
          <a:lstStyle/>
          <a:p>
            <a:r>
              <a:rPr lang="en-US" sz="3200" b="1" dirty="0"/>
              <a:t>Kentucky NSF </a:t>
            </a:r>
            <a:r>
              <a:rPr lang="en-US" sz="3200" b="1" dirty="0" err="1"/>
              <a:t>EPSCoR</a:t>
            </a:r>
            <a:r>
              <a:rPr lang="en-US" sz="3200" b="1" dirty="0"/>
              <a:t> Track 1, E-Core, E-Rise Results </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Track 1 - CLIMBS - </a:t>
            </a:r>
            <a:r>
              <a:rPr lang="en-US" dirty="0">
                <a:effectLst/>
                <a:latin typeface="Calibri" panose="020F0502020204030204" pitchFamily="34" charset="0"/>
                <a:ea typeface="Calibri" panose="020F0502020204030204" pitchFamily="34" charset="0"/>
                <a:cs typeface="Times New Roman" panose="02020603050405020304" pitchFamily="18" charset="0"/>
              </a:rPr>
              <a:t>Climate Resilience through Multidisciplinary Big Data Learning, Prediction, and Building Response Systems 2024-2029</a:t>
            </a:r>
          </a:p>
          <a:p>
            <a:pPr marL="342900" indent="-342900" algn="l">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latin typeface="Calibri" panose="020F0502020204030204" pitchFamily="34" charset="0"/>
                <a:cs typeface="Times New Roman" panose="02020603050405020304" pitchFamily="18" charset="0"/>
              </a:rPr>
              <a:t>E-CORE – CAPTIVATE Pending</a:t>
            </a:r>
          </a:p>
          <a:p>
            <a:pPr marL="342900" indent="-342900" algn="l">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latin typeface="Calibri" panose="020F0502020204030204" pitchFamily="34" charset="0"/>
                <a:cs typeface="Times New Roman" panose="02020603050405020304" pitchFamily="18" charset="0"/>
              </a:rPr>
              <a:t>E-RISE – DARE KY – Driving </a:t>
            </a:r>
            <a:r>
              <a:rPr lang="en-US" dirty="0" err="1">
                <a:latin typeface="Calibri" panose="020F0502020204030204" pitchFamily="34" charset="0"/>
                <a:cs typeface="Times New Roman" panose="02020603050405020304" pitchFamily="18" charset="0"/>
              </a:rPr>
              <a:t>AgriTech</a:t>
            </a:r>
            <a:r>
              <a:rPr lang="en-US" dirty="0">
                <a:latin typeface="Calibri" panose="020F0502020204030204" pitchFamily="34" charset="0"/>
                <a:cs typeface="Times New Roman" panose="02020603050405020304" pitchFamily="18" charset="0"/>
              </a:rPr>
              <a:t> Research and Education in Kentucky 2024-2028</a:t>
            </a:r>
          </a:p>
          <a:p>
            <a:pPr marL="342900" indent="-342900" algn="l">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algn="l"/>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0D3F5267-6181-4243-8DE3-09959E11E3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119" y="144683"/>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1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KY NSF </a:t>
            </a:r>
            <a:r>
              <a:rPr lang="en-US" dirty="0" err="1"/>
              <a:t>EPSCoR</a:t>
            </a:r>
            <a:r>
              <a:rPr lang="en-US" dirty="0"/>
              <a:t> Overview</a:t>
            </a:r>
          </a:p>
        </p:txBody>
      </p:sp>
      <p:sp>
        <p:nvSpPr>
          <p:cNvPr id="3" name="Content Placeholder 2"/>
          <p:cNvSpPr>
            <a:spLocks noGrp="1"/>
          </p:cNvSpPr>
          <p:nvPr>
            <p:ph idx="1"/>
          </p:nvPr>
        </p:nvSpPr>
        <p:spPr>
          <a:xfrm>
            <a:off x="736601" y="1460876"/>
            <a:ext cx="8229600" cy="4185563"/>
          </a:xfrm>
        </p:spPr>
        <p:txBody>
          <a:bodyPr>
            <a:normAutofit/>
          </a:bodyPr>
          <a:lstStyle/>
          <a:p>
            <a:pPr marL="0" indent="0">
              <a:spcAft>
                <a:spcPts val="1200"/>
              </a:spcAft>
              <a:buNone/>
            </a:pPr>
            <a:endParaRPr lang="en-US" sz="3600" dirty="0">
              <a:solidFill>
                <a:srgbClr val="FF0000"/>
              </a:solidFill>
            </a:endParaRPr>
          </a:p>
          <a:p>
            <a:pPr marL="0" indent="0">
              <a:spcAft>
                <a:spcPts val="1200"/>
              </a:spcAft>
              <a:buNone/>
            </a:pPr>
            <a:r>
              <a:rPr lang="en-US" sz="3600" i="1" dirty="0">
                <a:solidFill>
                  <a:srgbClr val="002060"/>
                </a:solidFill>
              </a:rPr>
              <a:t>The vision of the KY NSF </a:t>
            </a:r>
            <a:r>
              <a:rPr lang="en-US" sz="3600" i="1" dirty="0" err="1">
                <a:solidFill>
                  <a:srgbClr val="002060"/>
                </a:solidFill>
              </a:rPr>
              <a:t>EPSCoR</a:t>
            </a:r>
            <a:r>
              <a:rPr lang="en-US" sz="3600" i="1" dirty="0">
                <a:solidFill>
                  <a:srgbClr val="002060"/>
                </a:solidFill>
              </a:rPr>
              <a:t> is to develop long-term improvements in scientific discovery, innovation and education throughout the Commonwealth.</a:t>
            </a:r>
          </a:p>
        </p:txBody>
      </p:sp>
      <p:pic>
        <p:nvPicPr>
          <p:cNvPr id="6" name="Picture 5">
            <a:extLst>
              <a:ext uri="{FF2B5EF4-FFF2-40B4-BE49-F238E27FC236}">
                <a16:creationId xmlns:a16="http://schemas.microsoft.com/office/drawing/2014/main" id="{AF85BF77-3E4E-C34B-80BB-778B1203A87B}"/>
              </a:ext>
            </a:extLst>
          </p:cNvPr>
          <p:cNvPicPr>
            <a:picLocks noChangeAspect="1"/>
          </p:cNvPicPr>
          <p:nvPr/>
        </p:nvPicPr>
        <p:blipFill>
          <a:blip r:embed="rId3"/>
          <a:stretch>
            <a:fillRect/>
          </a:stretch>
        </p:blipFill>
        <p:spPr>
          <a:xfrm>
            <a:off x="356460" y="5485777"/>
            <a:ext cx="4308529" cy="1007098"/>
          </a:xfrm>
          <a:prstGeom prst="rect">
            <a:avLst/>
          </a:prstGeom>
        </p:spPr>
      </p:pic>
    </p:spTree>
    <p:extLst>
      <p:ext uri="{BB962C8B-B14F-4D97-AF65-F5344CB8AC3E}">
        <p14:creationId xmlns:p14="http://schemas.microsoft.com/office/powerpoint/2010/main" val="377466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KY NSF </a:t>
            </a:r>
            <a:r>
              <a:rPr lang="en-US" dirty="0" err="1"/>
              <a:t>EPSCoR</a:t>
            </a:r>
            <a:r>
              <a:rPr lang="en-US" dirty="0"/>
              <a:t> Seed Funding Programs</a:t>
            </a:r>
          </a:p>
        </p:txBody>
      </p:sp>
      <p:sp>
        <p:nvSpPr>
          <p:cNvPr id="3" name="Content Placeholder 2"/>
          <p:cNvSpPr>
            <a:spLocks noGrp="1"/>
          </p:cNvSpPr>
          <p:nvPr>
            <p:ph idx="1"/>
          </p:nvPr>
        </p:nvSpPr>
        <p:spPr>
          <a:xfrm>
            <a:off x="736600" y="1572844"/>
            <a:ext cx="10434027" cy="3674647"/>
          </a:xfrm>
        </p:spPr>
        <p:txBody>
          <a:bodyPr>
            <a:normAutofit/>
          </a:bodyPr>
          <a:lstStyle/>
          <a:p>
            <a:pPr>
              <a:spcAft>
                <a:spcPts val="1200"/>
              </a:spcAft>
            </a:pPr>
            <a:r>
              <a:rPr lang="en-US" sz="3600" dirty="0">
                <a:solidFill>
                  <a:srgbClr val="002060"/>
                </a:solidFill>
              </a:rPr>
              <a:t>Research Award (RA)</a:t>
            </a:r>
          </a:p>
          <a:p>
            <a:pPr>
              <a:spcAft>
                <a:spcPts val="1200"/>
              </a:spcAft>
            </a:pPr>
            <a:r>
              <a:rPr lang="en-US" sz="3600" dirty="0">
                <a:solidFill>
                  <a:srgbClr val="002060"/>
                </a:solidFill>
              </a:rPr>
              <a:t>Undergraduate Research Experience (URE)</a:t>
            </a:r>
          </a:p>
          <a:p>
            <a:pPr>
              <a:spcAft>
                <a:spcPts val="1200"/>
              </a:spcAft>
            </a:pPr>
            <a:r>
              <a:rPr lang="en-US" sz="3600" dirty="0">
                <a:solidFill>
                  <a:srgbClr val="002060"/>
                </a:solidFill>
              </a:rPr>
              <a:t>Education, Outreach, &amp; Communication (EOC)</a:t>
            </a:r>
          </a:p>
          <a:p>
            <a:pPr>
              <a:spcAft>
                <a:spcPts val="1200"/>
              </a:spcAft>
            </a:pPr>
            <a:r>
              <a:rPr lang="en-US" sz="3600" dirty="0">
                <a:solidFill>
                  <a:srgbClr val="002060"/>
                </a:solidFill>
              </a:rPr>
              <a:t>March 14, 2025 Deadline</a:t>
            </a:r>
          </a:p>
        </p:txBody>
      </p:sp>
      <p:pic>
        <p:nvPicPr>
          <p:cNvPr id="5" name="Picture 4">
            <a:extLst>
              <a:ext uri="{FF2B5EF4-FFF2-40B4-BE49-F238E27FC236}">
                <a16:creationId xmlns:a16="http://schemas.microsoft.com/office/drawing/2014/main" id="{3331055F-CFE7-834C-B989-8E80F20055DB}"/>
              </a:ext>
            </a:extLst>
          </p:cNvPr>
          <p:cNvPicPr>
            <a:picLocks noChangeAspect="1"/>
          </p:cNvPicPr>
          <p:nvPr/>
        </p:nvPicPr>
        <p:blipFill>
          <a:blip r:embed="rId3"/>
          <a:stretch>
            <a:fillRect/>
          </a:stretch>
        </p:blipFill>
        <p:spPr>
          <a:xfrm>
            <a:off x="356460" y="5485777"/>
            <a:ext cx="4308529" cy="1007098"/>
          </a:xfrm>
          <a:prstGeom prst="rect">
            <a:avLst/>
          </a:prstGeom>
        </p:spPr>
      </p:pic>
    </p:spTree>
    <p:extLst>
      <p:ext uri="{BB962C8B-B14F-4D97-AF65-F5344CB8AC3E}">
        <p14:creationId xmlns:p14="http://schemas.microsoft.com/office/powerpoint/2010/main" val="253643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84" y="446777"/>
            <a:ext cx="8596668" cy="1320800"/>
          </a:xfrm>
        </p:spPr>
        <p:txBody>
          <a:bodyPr/>
          <a:lstStyle/>
          <a:p>
            <a:pPr>
              <a:spcAft>
                <a:spcPts val="1200"/>
              </a:spcAft>
            </a:pPr>
            <a:r>
              <a:rPr lang="en-US" dirty="0"/>
              <a:t>Research Award (RA)</a:t>
            </a:r>
          </a:p>
        </p:txBody>
      </p:sp>
      <p:sp>
        <p:nvSpPr>
          <p:cNvPr id="3" name="Content Placeholder 2"/>
          <p:cNvSpPr>
            <a:spLocks noGrp="1"/>
          </p:cNvSpPr>
          <p:nvPr>
            <p:ph idx="1"/>
          </p:nvPr>
        </p:nvSpPr>
        <p:spPr>
          <a:xfrm>
            <a:off x="413184" y="1269999"/>
            <a:ext cx="9175316" cy="4376439"/>
          </a:xfrm>
        </p:spPr>
        <p:txBody>
          <a:bodyPr>
            <a:normAutofit/>
          </a:bodyPr>
          <a:lstStyle/>
          <a:p>
            <a:pPr marL="0" indent="0">
              <a:buNone/>
            </a:pPr>
            <a:r>
              <a:rPr lang="en-US" sz="2000" i="1" dirty="0">
                <a:solidFill>
                  <a:srgbClr val="002060"/>
                </a:solidFill>
              </a:rPr>
              <a:t>The Research Award program is designed to assist faculty with new or existing research projects to be competitive as a future proposal submitted directly to the National Science Foundation (NSF).</a:t>
            </a:r>
          </a:p>
          <a:p>
            <a:pPr marL="0" indent="0">
              <a:buNone/>
            </a:pPr>
            <a:endParaRPr lang="en-US" sz="1050" i="1" dirty="0">
              <a:solidFill>
                <a:srgbClr val="002060"/>
              </a:solidFill>
            </a:endParaRPr>
          </a:p>
          <a:p>
            <a:r>
              <a:rPr lang="en-US" sz="2000" dirty="0">
                <a:solidFill>
                  <a:srgbClr val="002060"/>
                </a:solidFill>
              </a:rPr>
              <a:t>Faculty seed funding</a:t>
            </a:r>
          </a:p>
          <a:p>
            <a:pPr marL="0" indent="0">
              <a:buNone/>
            </a:pPr>
            <a:endParaRPr lang="en-US" sz="2000" dirty="0">
              <a:solidFill>
                <a:srgbClr val="002060"/>
              </a:solidFill>
            </a:endParaRPr>
          </a:p>
          <a:p>
            <a:r>
              <a:rPr lang="en-US" sz="2000" dirty="0">
                <a:solidFill>
                  <a:srgbClr val="002060"/>
                </a:solidFill>
              </a:rPr>
              <a:t>Maximum request is $50,000 (direct costs)</a:t>
            </a:r>
          </a:p>
          <a:p>
            <a:endParaRPr lang="en-US" sz="2000" dirty="0">
              <a:solidFill>
                <a:srgbClr val="002060"/>
              </a:solidFill>
            </a:endParaRPr>
          </a:p>
          <a:p>
            <a:r>
              <a:rPr lang="en-US" sz="2000" dirty="0">
                <a:solidFill>
                  <a:srgbClr val="002060"/>
                </a:solidFill>
              </a:rPr>
              <a:t>Follow on submission to NSF is required</a:t>
            </a:r>
          </a:p>
          <a:p>
            <a:pPr marL="0" indent="0">
              <a:buNone/>
            </a:pPr>
            <a:endParaRPr lang="en-US" dirty="0">
              <a:solidFill>
                <a:srgbClr val="002060"/>
              </a:solidFill>
            </a:endParaRPr>
          </a:p>
        </p:txBody>
      </p:sp>
      <p:pic>
        <p:nvPicPr>
          <p:cNvPr id="5" name="Picture 4">
            <a:extLst>
              <a:ext uri="{FF2B5EF4-FFF2-40B4-BE49-F238E27FC236}">
                <a16:creationId xmlns:a16="http://schemas.microsoft.com/office/drawing/2014/main" id="{B731BBFD-F6A3-F241-9310-71A5B077E600}"/>
              </a:ext>
            </a:extLst>
          </p:cNvPr>
          <p:cNvPicPr>
            <a:picLocks noChangeAspect="1"/>
          </p:cNvPicPr>
          <p:nvPr/>
        </p:nvPicPr>
        <p:blipFill>
          <a:blip r:embed="rId3"/>
          <a:stretch>
            <a:fillRect/>
          </a:stretch>
        </p:blipFill>
        <p:spPr>
          <a:xfrm>
            <a:off x="356460" y="5485777"/>
            <a:ext cx="4308529" cy="1007098"/>
          </a:xfrm>
          <a:prstGeom prst="rect">
            <a:avLst/>
          </a:prstGeom>
        </p:spPr>
      </p:pic>
    </p:spTree>
    <p:extLst>
      <p:ext uri="{BB962C8B-B14F-4D97-AF65-F5344CB8AC3E}">
        <p14:creationId xmlns:p14="http://schemas.microsoft.com/office/powerpoint/2010/main" val="138139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84" y="446777"/>
            <a:ext cx="9480116" cy="1320800"/>
          </a:xfrm>
        </p:spPr>
        <p:txBody>
          <a:bodyPr/>
          <a:lstStyle/>
          <a:p>
            <a:pPr>
              <a:spcAft>
                <a:spcPts val="1200"/>
              </a:spcAft>
            </a:pPr>
            <a:r>
              <a:rPr lang="en-US" dirty="0"/>
              <a:t>Undergraduate Research Experience (URE)</a:t>
            </a:r>
          </a:p>
        </p:txBody>
      </p:sp>
      <p:sp>
        <p:nvSpPr>
          <p:cNvPr id="3" name="Content Placeholder 2"/>
          <p:cNvSpPr>
            <a:spLocks noGrp="1"/>
          </p:cNvSpPr>
          <p:nvPr>
            <p:ph idx="1"/>
          </p:nvPr>
        </p:nvSpPr>
        <p:spPr>
          <a:xfrm>
            <a:off x="413184" y="1767577"/>
            <a:ext cx="9175316" cy="3878861"/>
          </a:xfrm>
        </p:spPr>
        <p:txBody>
          <a:bodyPr>
            <a:normAutofit/>
          </a:bodyPr>
          <a:lstStyle/>
          <a:p>
            <a:pPr marL="0" indent="0">
              <a:buNone/>
            </a:pPr>
            <a:r>
              <a:rPr lang="en-US" sz="2000" i="1" dirty="0">
                <a:solidFill>
                  <a:srgbClr val="002060"/>
                </a:solidFill>
              </a:rPr>
              <a:t>The Undergraduate Research Experience Program provides funding for faculty-mentored research projects for underrepresented undergraduate students in STEM fields.</a:t>
            </a:r>
          </a:p>
          <a:p>
            <a:pPr marL="0" indent="0">
              <a:buNone/>
            </a:pPr>
            <a:endParaRPr lang="en-US" sz="1050" i="1" dirty="0">
              <a:solidFill>
                <a:srgbClr val="002060"/>
              </a:solidFill>
            </a:endParaRPr>
          </a:p>
          <a:p>
            <a:r>
              <a:rPr lang="en-US" sz="2000" dirty="0">
                <a:solidFill>
                  <a:srgbClr val="002060"/>
                </a:solidFill>
              </a:rPr>
              <a:t>Undergraduate student focused</a:t>
            </a:r>
          </a:p>
          <a:p>
            <a:pPr marL="0" indent="0">
              <a:buNone/>
            </a:pPr>
            <a:endParaRPr lang="en-US" sz="2000" dirty="0">
              <a:solidFill>
                <a:srgbClr val="002060"/>
              </a:solidFill>
            </a:endParaRPr>
          </a:p>
          <a:p>
            <a:r>
              <a:rPr lang="en-US" sz="2000" dirty="0">
                <a:solidFill>
                  <a:srgbClr val="002060"/>
                </a:solidFill>
              </a:rPr>
              <a:t>Maximum request is $7,500/student (direct costs)</a:t>
            </a:r>
          </a:p>
          <a:p>
            <a:endParaRPr lang="en-US" sz="2000" dirty="0">
              <a:solidFill>
                <a:srgbClr val="002060"/>
              </a:solidFill>
            </a:endParaRPr>
          </a:p>
          <a:p>
            <a:r>
              <a:rPr lang="en-US" sz="2000" dirty="0">
                <a:solidFill>
                  <a:srgbClr val="002060"/>
                </a:solidFill>
              </a:rPr>
              <a:t>Up to 2 students may be supported</a:t>
            </a:r>
          </a:p>
          <a:p>
            <a:pPr marL="0" indent="0">
              <a:buNone/>
            </a:pPr>
            <a:endParaRPr lang="en-US" dirty="0">
              <a:solidFill>
                <a:srgbClr val="002060"/>
              </a:solidFill>
            </a:endParaRPr>
          </a:p>
        </p:txBody>
      </p:sp>
      <p:pic>
        <p:nvPicPr>
          <p:cNvPr id="5" name="Picture 4">
            <a:extLst>
              <a:ext uri="{FF2B5EF4-FFF2-40B4-BE49-F238E27FC236}">
                <a16:creationId xmlns:a16="http://schemas.microsoft.com/office/drawing/2014/main" id="{89899E45-6FE8-374D-A385-6762B6A5787B}"/>
              </a:ext>
            </a:extLst>
          </p:cNvPr>
          <p:cNvPicPr>
            <a:picLocks noChangeAspect="1"/>
          </p:cNvPicPr>
          <p:nvPr/>
        </p:nvPicPr>
        <p:blipFill>
          <a:blip r:embed="rId3"/>
          <a:stretch>
            <a:fillRect/>
          </a:stretch>
        </p:blipFill>
        <p:spPr>
          <a:xfrm>
            <a:off x="356460" y="5485777"/>
            <a:ext cx="4308529" cy="1007098"/>
          </a:xfrm>
          <a:prstGeom prst="rect">
            <a:avLst/>
          </a:prstGeom>
        </p:spPr>
      </p:pic>
    </p:spTree>
    <p:extLst>
      <p:ext uri="{BB962C8B-B14F-4D97-AF65-F5344CB8AC3E}">
        <p14:creationId xmlns:p14="http://schemas.microsoft.com/office/powerpoint/2010/main" val="290685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84" y="446777"/>
            <a:ext cx="9746816" cy="1320800"/>
          </a:xfrm>
        </p:spPr>
        <p:txBody>
          <a:bodyPr>
            <a:normAutofit/>
          </a:bodyPr>
          <a:lstStyle/>
          <a:p>
            <a:pPr>
              <a:spcAft>
                <a:spcPts val="1200"/>
              </a:spcAft>
            </a:pPr>
            <a:r>
              <a:rPr lang="en-US" dirty="0"/>
              <a:t>Education, Outreach, &amp; Communication </a:t>
            </a:r>
            <a:br>
              <a:rPr lang="en-US" dirty="0"/>
            </a:br>
            <a:r>
              <a:rPr lang="en-US" dirty="0"/>
              <a:t>(EOC)</a:t>
            </a:r>
          </a:p>
        </p:txBody>
      </p:sp>
      <p:sp>
        <p:nvSpPr>
          <p:cNvPr id="3" name="Content Placeholder 2"/>
          <p:cNvSpPr>
            <a:spLocks noGrp="1"/>
          </p:cNvSpPr>
          <p:nvPr>
            <p:ph idx="1"/>
          </p:nvPr>
        </p:nvSpPr>
        <p:spPr>
          <a:xfrm>
            <a:off x="413184" y="1371599"/>
            <a:ext cx="9175316" cy="4376439"/>
          </a:xfrm>
        </p:spPr>
        <p:txBody>
          <a:bodyPr>
            <a:normAutofit/>
          </a:bodyPr>
          <a:lstStyle/>
          <a:p>
            <a:pPr marL="0" indent="0">
              <a:buNone/>
            </a:pPr>
            <a:endParaRPr lang="en-US" sz="2000" i="1" dirty="0">
              <a:solidFill>
                <a:srgbClr val="002060"/>
              </a:solidFill>
            </a:endParaRPr>
          </a:p>
          <a:p>
            <a:pPr marL="0" indent="0">
              <a:buNone/>
            </a:pPr>
            <a:r>
              <a:rPr lang="en-US" sz="2200" i="1" dirty="0">
                <a:solidFill>
                  <a:srgbClr val="002060"/>
                </a:solidFill>
              </a:rPr>
              <a:t>The Education, Outreach, &amp; Communication program provides support funding for individuals and organizations across the state seeking to engage students and citizens in Advanced Manufacturing STEM topics.</a:t>
            </a:r>
          </a:p>
          <a:p>
            <a:pPr marL="0" indent="0">
              <a:buNone/>
            </a:pPr>
            <a:endParaRPr lang="en-US" sz="1050" i="1" dirty="0">
              <a:solidFill>
                <a:srgbClr val="002060"/>
              </a:solidFill>
            </a:endParaRPr>
          </a:p>
          <a:p>
            <a:r>
              <a:rPr lang="en-US" sz="2000" dirty="0">
                <a:solidFill>
                  <a:srgbClr val="002060"/>
                </a:solidFill>
              </a:rPr>
              <a:t>Supports STEM outreach including:</a:t>
            </a:r>
          </a:p>
          <a:p>
            <a:pPr lvl="1"/>
            <a:r>
              <a:rPr lang="en-US" sz="1800" dirty="0">
                <a:solidFill>
                  <a:srgbClr val="002060"/>
                </a:solidFill>
              </a:rPr>
              <a:t>Workshops</a:t>
            </a:r>
          </a:p>
          <a:p>
            <a:pPr lvl="1"/>
            <a:r>
              <a:rPr lang="en-US" sz="1800" dirty="0">
                <a:solidFill>
                  <a:srgbClr val="002060"/>
                </a:solidFill>
              </a:rPr>
              <a:t>After-school clubs</a:t>
            </a:r>
          </a:p>
          <a:p>
            <a:pPr lvl="1"/>
            <a:r>
              <a:rPr lang="en-US" sz="1800" dirty="0">
                <a:solidFill>
                  <a:srgbClr val="002060"/>
                </a:solidFill>
              </a:rPr>
              <a:t>Conferences</a:t>
            </a:r>
          </a:p>
          <a:p>
            <a:pPr lvl="1"/>
            <a:r>
              <a:rPr lang="en-US" sz="1800" dirty="0">
                <a:solidFill>
                  <a:srgbClr val="002060"/>
                </a:solidFill>
              </a:rPr>
              <a:t>Camps</a:t>
            </a:r>
          </a:p>
          <a:p>
            <a:pPr lvl="1"/>
            <a:r>
              <a:rPr lang="en-US" sz="1800" dirty="0">
                <a:solidFill>
                  <a:srgbClr val="002060"/>
                </a:solidFill>
              </a:rPr>
              <a:t>And other Advanced Manufacturing STEM events and activities</a:t>
            </a:r>
            <a:endParaRPr lang="en-US" sz="1200" dirty="0">
              <a:solidFill>
                <a:srgbClr val="002060"/>
              </a:solidFill>
            </a:endParaRPr>
          </a:p>
          <a:p>
            <a:r>
              <a:rPr lang="en-US" sz="2000" dirty="0">
                <a:solidFill>
                  <a:srgbClr val="002060"/>
                </a:solidFill>
              </a:rPr>
              <a:t>Maximum request is $10,000 (direct costs)</a:t>
            </a:r>
          </a:p>
          <a:p>
            <a:pPr marL="0" indent="0">
              <a:buNone/>
            </a:pPr>
            <a:endParaRPr lang="en-US" sz="2000" dirty="0">
              <a:solidFill>
                <a:srgbClr val="002060"/>
              </a:solidFill>
            </a:endParaRPr>
          </a:p>
          <a:p>
            <a:endParaRPr lang="en-US" sz="1100" dirty="0">
              <a:solidFill>
                <a:srgbClr val="002060"/>
              </a:solidFill>
            </a:endParaRPr>
          </a:p>
          <a:p>
            <a:pPr marL="0" indent="0">
              <a:buNone/>
            </a:pPr>
            <a:endParaRPr lang="en-US" dirty="0">
              <a:solidFill>
                <a:srgbClr val="002060"/>
              </a:solidFill>
            </a:endParaRPr>
          </a:p>
        </p:txBody>
      </p:sp>
      <p:pic>
        <p:nvPicPr>
          <p:cNvPr id="5" name="Picture 4">
            <a:extLst>
              <a:ext uri="{FF2B5EF4-FFF2-40B4-BE49-F238E27FC236}">
                <a16:creationId xmlns:a16="http://schemas.microsoft.com/office/drawing/2014/main" id="{289975D5-54A2-CA45-9AB8-8956E8FAEC0B}"/>
              </a:ext>
            </a:extLst>
          </p:cNvPr>
          <p:cNvPicPr>
            <a:picLocks noChangeAspect="1"/>
          </p:cNvPicPr>
          <p:nvPr/>
        </p:nvPicPr>
        <p:blipFill>
          <a:blip r:embed="rId2"/>
          <a:stretch>
            <a:fillRect/>
          </a:stretch>
        </p:blipFill>
        <p:spPr>
          <a:xfrm>
            <a:off x="356460" y="5485777"/>
            <a:ext cx="4308529" cy="1007098"/>
          </a:xfrm>
          <a:prstGeom prst="rect">
            <a:avLst/>
          </a:prstGeom>
        </p:spPr>
      </p:pic>
    </p:spTree>
    <p:extLst>
      <p:ext uri="{BB962C8B-B14F-4D97-AF65-F5344CB8AC3E}">
        <p14:creationId xmlns:p14="http://schemas.microsoft.com/office/powerpoint/2010/main" val="321719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129A-2479-2C47-DE16-EA92C5AC1076}"/>
              </a:ext>
            </a:extLst>
          </p:cNvPr>
          <p:cNvSpPr>
            <a:spLocks noGrp="1"/>
          </p:cNvSpPr>
          <p:nvPr>
            <p:ph type="ctrTitle"/>
          </p:nvPr>
        </p:nvSpPr>
        <p:spPr>
          <a:xfrm>
            <a:off x="763524" y="412496"/>
            <a:ext cx="10664952" cy="2387600"/>
          </a:xfrm>
        </p:spPr>
        <p:txBody>
          <a:bodyPr>
            <a:normAutofit/>
          </a:bodyPr>
          <a:lstStyle/>
          <a:p>
            <a:r>
              <a:rPr lang="en-US" sz="5400" dirty="0">
                <a:latin typeface="Aptos Display"/>
                <a:cs typeface="Times New Roman"/>
              </a:rPr>
              <a:t>The DARE-KY Project at KYSU</a:t>
            </a:r>
          </a:p>
        </p:txBody>
      </p:sp>
      <p:sp>
        <p:nvSpPr>
          <p:cNvPr id="3" name="Subtitle 2">
            <a:extLst>
              <a:ext uri="{FF2B5EF4-FFF2-40B4-BE49-F238E27FC236}">
                <a16:creationId xmlns:a16="http://schemas.microsoft.com/office/drawing/2014/main" id="{D179CDD7-515A-DCBC-C08F-E6AA227D772A}"/>
              </a:ext>
            </a:extLst>
          </p:cNvPr>
          <p:cNvSpPr>
            <a:spLocks noGrp="1"/>
          </p:cNvSpPr>
          <p:nvPr>
            <p:ph type="subTitle" idx="1"/>
          </p:nvPr>
        </p:nvSpPr>
        <p:spPr>
          <a:xfrm>
            <a:off x="1524000" y="2908881"/>
            <a:ext cx="9144000" cy="1655762"/>
          </a:xfrm>
        </p:spPr>
        <p:txBody>
          <a:bodyPr>
            <a:normAutofit lnSpcReduction="10000"/>
          </a:bodyPr>
          <a:lstStyle/>
          <a:p>
            <a:r>
              <a:rPr lang="en-US" dirty="0">
                <a:latin typeface="Aptos Display"/>
                <a:cs typeface="Times New Roman" panose="02020603050405020304" pitchFamily="18" charset="0"/>
              </a:rPr>
              <a:t>Janelle Hager, Leo Fleckenstein, and Avinash Tope</a:t>
            </a:r>
          </a:p>
          <a:p>
            <a:r>
              <a:rPr lang="en-US" dirty="0">
                <a:latin typeface="Aptos Display"/>
                <a:cs typeface="Times New Roman" panose="02020603050405020304" pitchFamily="18" charset="0"/>
              </a:rPr>
              <a:t>College of Agriculture, Health, and Natural Resources</a:t>
            </a:r>
          </a:p>
          <a:p>
            <a:r>
              <a:rPr lang="en-US" dirty="0">
                <a:latin typeface="Aptos Display"/>
                <a:cs typeface="Times New Roman" panose="02020603050405020304" pitchFamily="18" charset="0"/>
              </a:rPr>
              <a:t>Kentucky State University</a:t>
            </a:r>
          </a:p>
          <a:p>
            <a:r>
              <a:rPr lang="en-US">
                <a:latin typeface="Aptos Display"/>
                <a:cs typeface="Times New Roman" panose="02020603050405020304" pitchFamily="18" charset="0"/>
              </a:rPr>
              <a:t>NSF Award: 2416939</a:t>
            </a:r>
            <a:endParaRPr lang="en-US" dirty="0">
              <a:latin typeface="Aptos Display"/>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88900" y="143134"/>
            <a:ext cx="10883900" cy="1507938"/>
          </a:xfrm>
          <a:prstGeom prst="rect">
            <a:avLst/>
          </a:prstGeom>
        </p:spPr>
      </p:pic>
      <p:pic>
        <p:nvPicPr>
          <p:cNvPr id="5" name="Picture 4">
            <a:extLst>
              <a:ext uri="{FF2B5EF4-FFF2-40B4-BE49-F238E27FC236}">
                <a16:creationId xmlns:a16="http://schemas.microsoft.com/office/drawing/2014/main" id="{BFE78BD7-DC3A-6F4A-A5DD-97DEBE286C7F}"/>
              </a:ext>
            </a:extLst>
          </p:cNvPr>
          <p:cNvPicPr>
            <a:picLocks noChangeAspect="1"/>
          </p:cNvPicPr>
          <p:nvPr/>
        </p:nvPicPr>
        <p:blipFill>
          <a:blip r:embed="rId4"/>
          <a:stretch>
            <a:fillRect/>
          </a:stretch>
        </p:blipFill>
        <p:spPr>
          <a:xfrm>
            <a:off x="2388637" y="4937565"/>
            <a:ext cx="6911386" cy="1507939"/>
          </a:xfrm>
          <a:prstGeom prst="rect">
            <a:avLst/>
          </a:prstGeom>
        </p:spPr>
      </p:pic>
    </p:spTree>
    <p:extLst>
      <p:ext uri="{BB962C8B-B14F-4D97-AF65-F5344CB8AC3E}">
        <p14:creationId xmlns:p14="http://schemas.microsoft.com/office/powerpoint/2010/main" val="332909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4EC6-99EF-46BC-5120-E08C39C0FCC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Project Vision</a:t>
            </a:r>
          </a:p>
        </p:txBody>
      </p:sp>
      <p:sp>
        <p:nvSpPr>
          <p:cNvPr id="6" name="Content Placeholder 2">
            <a:extLst>
              <a:ext uri="{FF2B5EF4-FFF2-40B4-BE49-F238E27FC236}">
                <a16:creationId xmlns:a16="http://schemas.microsoft.com/office/drawing/2014/main" id="{843ADAEF-E2FC-203D-D9F4-5B6C72CF1882}"/>
              </a:ext>
            </a:extLst>
          </p:cNvPr>
          <p:cNvSpPr>
            <a:spLocks noGrp="1"/>
          </p:cNvSpPr>
          <p:nvPr>
            <p:ph idx="1"/>
          </p:nvPr>
        </p:nvSpPr>
        <p:spPr>
          <a:xfrm>
            <a:off x="533838" y="2196000"/>
            <a:ext cx="6471709" cy="4179806"/>
          </a:xfrm>
        </p:spPr>
        <p:txBody>
          <a:bodyPr vert="horz" lIns="91440" tIns="45720" rIns="91440" bIns="45720" rtlCol="0" anchor="t">
            <a:noAutofit/>
          </a:bodyPr>
          <a:lstStyle/>
          <a:p>
            <a:pPr marL="0" indent="0">
              <a:buNone/>
            </a:pPr>
            <a:r>
              <a:rPr lang="en-US" sz="2400" dirty="0">
                <a:latin typeface="Aptos" panose="020B0004020202020204" pitchFamily="34" charset="0"/>
                <a:cs typeface="Times New Roman"/>
              </a:rPr>
              <a:t>Overarching goals of DARE-KY:</a:t>
            </a:r>
          </a:p>
          <a:p>
            <a:pPr marL="457200" indent="-457200">
              <a:buFont typeface="+mj-lt"/>
              <a:buAutoNum type="arabicPeriod"/>
            </a:pPr>
            <a:r>
              <a:rPr lang="en-US" sz="2000" dirty="0">
                <a:latin typeface="Aptos" panose="020B0004020202020204" pitchFamily="34" charset="0"/>
                <a:cs typeface="Times New Roman"/>
              </a:rPr>
              <a:t>Make Kentucky an epicenter of </a:t>
            </a:r>
            <a:r>
              <a:rPr lang="en-US" sz="2000" dirty="0" err="1">
                <a:latin typeface="Aptos" panose="020B0004020202020204" pitchFamily="34" charset="0"/>
                <a:cs typeface="Times New Roman"/>
              </a:rPr>
              <a:t>AgTech</a:t>
            </a:r>
            <a:r>
              <a:rPr lang="en-US" sz="2000" dirty="0">
                <a:latin typeface="Aptos" panose="020B0004020202020204" pitchFamily="34" charset="0"/>
                <a:cs typeface="Times New Roman"/>
              </a:rPr>
              <a:t> (high-tech agriculture) knowledge in the US</a:t>
            </a:r>
          </a:p>
          <a:p>
            <a:pPr marL="457200" indent="-457200">
              <a:buFont typeface="+mj-lt"/>
              <a:buAutoNum type="arabicPeriod"/>
            </a:pPr>
            <a:r>
              <a:rPr lang="en-US" sz="2000" dirty="0">
                <a:latin typeface="Aptos" panose="020B0004020202020204" pitchFamily="34" charset="0"/>
                <a:cs typeface="Times New Roman"/>
              </a:rPr>
              <a:t>Create a state-wide network of research and development (R&amp;D) for soilless agriculture (hydroponics and aquaponics)</a:t>
            </a:r>
          </a:p>
          <a:p>
            <a:pPr marL="457200" indent="-457200">
              <a:buFont typeface="+mj-lt"/>
              <a:buAutoNum type="arabicPeriod"/>
            </a:pPr>
            <a:r>
              <a:rPr lang="en-US" sz="2000" dirty="0">
                <a:latin typeface="Aptos" panose="020B0004020202020204" pitchFamily="34" charset="0"/>
                <a:cs typeface="Times New Roman"/>
              </a:rPr>
              <a:t>Integrate new academic and workforce development opportunities into R&amp;D efforts that will result in a more diverse, highly trained workforce</a:t>
            </a:r>
          </a:p>
          <a:p>
            <a:pPr marL="457200" indent="-457200">
              <a:buAutoNum type="arabicPeriod"/>
            </a:pPr>
            <a:r>
              <a:rPr lang="en-US" sz="2000" dirty="0">
                <a:latin typeface="Aptos" panose="020B0004020202020204" pitchFamily="34" charset="0"/>
                <a:cs typeface="Times New Roman"/>
              </a:rPr>
              <a:t>Use this network to investigate a research question relevant to soilless agriculture</a:t>
            </a:r>
            <a:endParaRPr lang="en-US" dirty="0">
              <a:latin typeface="Aptos Display"/>
              <a:cs typeface="Times New Roman" panose="02020603050405020304" pitchFamily="18" charset="0"/>
            </a:endParaRPr>
          </a:p>
          <a:p>
            <a:pPr marL="914400" lvl="1" indent="-457200">
              <a:buFont typeface="+mj-lt"/>
              <a:buAutoNum type="arabicPeriod"/>
            </a:pPr>
            <a:endParaRPr lang="en-US" dirty="0">
              <a:latin typeface="Aptos Display"/>
              <a:cs typeface="Times New Roman" panose="02020603050405020304" pitchFamily="18" charset="0"/>
            </a:endParaRPr>
          </a:p>
        </p:txBody>
      </p:sp>
      <p:pic>
        <p:nvPicPr>
          <p:cNvPr id="7" name="Picture 6">
            <a:extLst>
              <a:ext uri="{FF2B5EF4-FFF2-40B4-BE49-F238E27FC236}">
                <a16:creationId xmlns:a16="http://schemas.microsoft.com/office/drawing/2014/main" id="{6502FEAC-85F4-CDC8-0357-072334F5AA38}"/>
              </a:ext>
            </a:extLst>
          </p:cNvPr>
          <p:cNvPicPr>
            <a:picLocks noChangeAspect="1"/>
          </p:cNvPicPr>
          <p:nvPr/>
        </p:nvPicPr>
        <p:blipFill rotWithShape="1">
          <a:blip r:embed="rId2"/>
          <a:srcRect l="14654" t="4848" r="16436" b="4447"/>
          <a:stretch/>
        </p:blipFill>
        <p:spPr>
          <a:xfrm>
            <a:off x="8129495" y="1821347"/>
            <a:ext cx="3286125" cy="3215305"/>
          </a:xfrm>
          <a:prstGeom prst="rect">
            <a:avLst/>
          </a:prstGeom>
        </p:spPr>
      </p:pic>
      <p:sp>
        <p:nvSpPr>
          <p:cNvPr id="8" name="Rectangle 7">
            <a:extLst>
              <a:ext uri="{FF2B5EF4-FFF2-40B4-BE49-F238E27FC236}">
                <a16:creationId xmlns:a16="http://schemas.microsoft.com/office/drawing/2014/main" id="{63ADE687-C8B5-7BC3-A2F1-0A8887E753A3}"/>
              </a:ext>
            </a:extLst>
          </p:cNvPr>
          <p:cNvSpPr/>
          <p:nvPr/>
        </p:nvSpPr>
        <p:spPr>
          <a:xfrm>
            <a:off x="7798651" y="5042545"/>
            <a:ext cx="4146269" cy="1754326"/>
          </a:xfrm>
          <a:prstGeom prst="rect">
            <a:avLst/>
          </a:prstGeom>
        </p:spPr>
        <p:txBody>
          <a:bodyPr wrap="square" lIns="91440" tIns="45720" rIns="91440" bIns="45720" anchor="t">
            <a:spAutoFit/>
          </a:bodyPr>
          <a:lstStyle/>
          <a:p>
            <a:pPr>
              <a:spcAft>
                <a:spcPts val="1000"/>
              </a:spcAft>
            </a:pPr>
            <a:r>
              <a:rPr lang="en-US" i="1" dirty="0">
                <a:solidFill>
                  <a:srgbClr val="000000"/>
                </a:solidFill>
                <a:latin typeface="Times New Roman"/>
                <a:ea typeface="Calibri" panose="020F0502020204030204" pitchFamily="34" charset="0"/>
                <a:cs typeface="Times New Roman"/>
              </a:rPr>
              <a:t>"In DARE-KY, we will build a long-term, viable network for research, education, and workforce development in soilless </a:t>
            </a:r>
            <a:r>
              <a:rPr lang="en-US" i="1" dirty="0" err="1">
                <a:solidFill>
                  <a:srgbClr val="000000"/>
                </a:solidFill>
                <a:latin typeface="Times New Roman"/>
                <a:ea typeface="Calibri" panose="020F0502020204030204" pitchFamily="34" charset="0"/>
                <a:cs typeface="Times New Roman"/>
              </a:rPr>
              <a:t>AgTech</a:t>
            </a:r>
            <a:r>
              <a:rPr lang="en-US" i="1" dirty="0">
                <a:solidFill>
                  <a:srgbClr val="000000"/>
                </a:solidFill>
                <a:latin typeface="Times New Roman"/>
                <a:ea typeface="Calibri" panose="020F0502020204030204" pitchFamily="34" charset="0"/>
                <a:cs typeface="Times New Roman"/>
              </a:rPr>
              <a:t> by increasing research capacity, expanding opportunities, and improving sustainability of agriculture."</a:t>
            </a:r>
            <a:endParaRPr lang="en-US" sz="1200" i="1" dirty="0">
              <a:solidFill>
                <a:srgbClr val="0E2841"/>
              </a:solidFill>
              <a:effectLst/>
              <a:latin typeface="Times New Roman"/>
              <a:ea typeface="Calibri" panose="020F0502020204030204" pitchFamily="34" charset="0"/>
              <a:cs typeface="Times New Roman"/>
            </a:endParaRPr>
          </a:p>
        </p:txBody>
      </p:sp>
      <p:pic>
        <p:nvPicPr>
          <p:cNvPr id="3" name="Picture 2" descr="A green and yellow sign with a building&#10;&#10;Description automatically generated">
            <a:extLst>
              <a:ext uri="{FF2B5EF4-FFF2-40B4-BE49-F238E27FC236}">
                <a16:creationId xmlns:a16="http://schemas.microsoft.com/office/drawing/2014/main" id="{7FBD8F1F-D1D8-1017-5FA2-79DFDA34C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46" y="45986"/>
            <a:ext cx="1609211" cy="1529969"/>
          </a:xfrm>
          <a:prstGeom prst="rect">
            <a:avLst/>
          </a:prstGeom>
        </p:spPr>
      </p:pic>
    </p:spTree>
    <p:extLst>
      <p:ext uri="{BB962C8B-B14F-4D97-AF65-F5344CB8AC3E}">
        <p14:creationId xmlns:p14="http://schemas.microsoft.com/office/powerpoint/2010/main" val="46203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4EC6-99EF-46BC-5120-E08C39C0FCC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Primary Project Partners</a:t>
            </a:r>
          </a:p>
        </p:txBody>
      </p:sp>
      <p:pic>
        <p:nvPicPr>
          <p:cNvPr id="5" name="Picture 4" descr="A blue and yellow logo with white text&#10;&#10;Description automatically generated">
            <a:extLst>
              <a:ext uri="{FF2B5EF4-FFF2-40B4-BE49-F238E27FC236}">
                <a16:creationId xmlns:a16="http://schemas.microsoft.com/office/drawing/2014/main" id="{B0C4E293-952B-545A-F036-9018D8B8113B}"/>
              </a:ext>
            </a:extLst>
          </p:cNvPr>
          <p:cNvPicPr>
            <a:picLocks noChangeAspect="1"/>
          </p:cNvPicPr>
          <p:nvPr/>
        </p:nvPicPr>
        <p:blipFill>
          <a:blip r:embed="rId2"/>
          <a:stretch>
            <a:fillRect/>
          </a:stretch>
        </p:blipFill>
        <p:spPr>
          <a:xfrm>
            <a:off x="2634307" y="2015558"/>
            <a:ext cx="2166938" cy="2166938"/>
          </a:xfrm>
          <a:prstGeom prst="rect">
            <a:avLst/>
          </a:prstGeom>
        </p:spPr>
      </p:pic>
      <p:sp>
        <p:nvSpPr>
          <p:cNvPr id="9" name="TextBox 8">
            <a:extLst>
              <a:ext uri="{FF2B5EF4-FFF2-40B4-BE49-F238E27FC236}">
                <a16:creationId xmlns:a16="http://schemas.microsoft.com/office/drawing/2014/main" id="{8BD97056-E352-002E-5574-F161832E63F4}"/>
              </a:ext>
            </a:extLst>
          </p:cNvPr>
          <p:cNvSpPr txBox="1"/>
          <p:nvPr/>
        </p:nvSpPr>
        <p:spPr>
          <a:xfrm>
            <a:off x="2519092" y="4262663"/>
            <a:ext cx="232925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cs typeface="Times New Roman" panose="02020603050405020304" pitchFamily="18" charset="0"/>
              </a:rPr>
              <a:t>Build new greenhouse for WFD </a:t>
            </a:r>
          </a:p>
          <a:p>
            <a:pPr marL="285750" indent="-285750">
              <a:buFont typeface="Arial" panose="020B0604020202020204" pitchFamily="34" charset="0"/>
              <a:buChar char="•"/>
            </a:pPr>
            <a:r>
              <a:rPr lang="en-US" sz="1600" dirty="0">
                <a:cs typeface="Times New Roman" panose="02020603050405020304" pitchFamily="18" charset="0"/>
              </a:rPr>
              <a:t>Develop new courses in soilless ag, increase number of 2+2 transfers to KSU</a:t>
            </a:r>
          </a:p>
        </p:txBody>
      </p:sp>
      <p:pic>
        <p:nvPicPr>
          <p:cNvPr id="10" name="Picture 9" descr="A logo with orange letters&#10;&#10;Description automatically generated">
            <a:extLst>
              <a:ext uri="{FF2B5EF4-FFF2-40B4-BE49-F238E27FC236}">
                <a16:creationId xmlns:a16="http://schemas.microsoft.com/office/drawing/2014/main" id="{932EBC27-7E78-428A-65A3-2CA32B418CA8}"/>
              </a:ext>
            </a:extLst>
          </p:cNvPr>
          <p:cNvPicPr>
            <a:picLocks noChangeAspect="1"/>
          </p:cNvPicPr>
          <p:nvPr/>
        </p:nvPicPr>
        <p:blipFill>
          <a:blip r:embed="rId3"/>
          <a:stretch>
            <a:fillRect/>
          </a:stretch>
        </p:blipFill>
        <p:spPr>
          <a:xfrm>
            <a:off x="5100098" y="2071219"/>
            <a:ext cx="2111277" cy="2111277"/>
          </a:xfrm>
          <a:prstGeom prst="rect">
            <a:avLst/>
          </a:prstGeom>
        </p:spPr>
      </p:pic>
      <p:sp>
        <p:nvSpPr>
          <p:cNvPr id="11" name="TextBox 10">
            <a:extLst>
              <a:ext uri="{FF2B5EF4-FFF2-40B4-BE49-F238E27FC236}">
                <a16:creationId xmlns:a16="http://schemas.microsoft.com/office/drawing/2014/main" id="{C59C8E3D-D0C2-9076-6485-6D3F70A3594D}"/>
              </a:ext>
            </a:extLst>
          </p:cNvPr>
          <p:cNvSpPr txBox="1"/>
          <p:nvPr/>
        </p:nvSpPr>
        <p:spPr>
          <a:xfrm>
            <a:off x="5226526" y="4268803"/>
            <a:ext cx="2057400"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cs typeface="Times New Roman" panose="02020603050405020304" pitchFamily="18" charset="0"/>
              </a:rPr>
              <a:t>Establish new research systems</a:t>
            </a:r>
          </a:p>
          <a:p>
            <a:pPr marL="114300" indent="-114300">
              <a:buFont typeface="Arial" panose="020B0604020202020204" pitchFamily="34" charset="0"/>
              <a:buChar char="•"/>
            </a:pPr>
            <a:r>
              <a:rPr lang="en-US" sz="1600" dirty="0">
                <a:cs typeface="Times New Roman" panose="02020603050405020304" pitchFamily="18" charset="0"/>
              </a:rPr>
              <a:t>Develop new courses for high-tech agriculture</a:t>
            </a:r>
          </a:p>
        </p:txBody>
      </p:sp>
      <p:pic>
        <p:nvPicPr>
          <p:cNvPr id="12" name="Picture 11">
            <a:extLst>
              <a:ext uri="{FF2B5EF4-FFF2-40B4-BE49-F238E27FC236}">
                <a16:creationId xmlns:a16="http://schemas.microsoft.com/office/drawing/2014/main" id="{F6469160-7CC5-AF0E-FF83-AEC22C35ABBE}"/>
              </a:ext>
            </a:extLst>
          </p:cNvPr>
          <p:cNvPicPr>
            <a:picLocks noChangeAspect="1"/>
          </p:cNvPicPr>
          <p:nvPr/>
        </p:nvPicPr>
        <p:blipFill>
          <a:blip r:embed="rId4"/>
          <a:stretch>
            <a:fillRect/>
          </a:stretch>
        </p:blipFill>
        <p:spPr>
          <a:xfrm>
            <a:off x="7510228" y="2101865"/>
            <a:ext cx="2166938" cy="2166938"/>
          </a:xfrm>
          <a:prstGeom prst="rect">
            <a:avLst/>
          </a:prstGeom>
        </p:spPr>
      </p:pic>
      <p:sp>
        <p:nvSpPr>
          <p:cNvPr id="13" name="TextBox 12">
            <a:extLst>
              <a:ext uri="{FF2B5EF4-FFF2-40B4-BE49-F238E27FC236}">
                <a16:creationId xmlns:a16="http://schemas.microsoft.com/office/drawing/2014/main" id="{B70C6E36-745A-6BDF-310F-2CF23F220BBC}"/>
              </a:ext>
            </a:extLst>
          </p:cNvPr>
          <p:cNvSpPr txBox="1"/>
          <p:nvPr/>
        </p:nvSpPr>
        <p:spPr>
          <a:xfrm>
            <a:off x="7763521" y="4268698"/>
            <a:ext cx="2031048" cy="1323439"/>
          </a:xfrm>
          <a:prstGeom prst="rect">
            <a:avLst/>
          </a:prstGeom>
          <a:noFill/>
        </p:spPr>
        <p:txBody>
          <a:bodyPr wrap="square" lIns="91440" tIns="45720" rIns="91440" bIns="45720" rtlCol="0" anchor="t">
            <a:spAutoFit/>
          </a:bodyPr>
          <a:lstStyle/>
          <a:p>
            <a:pPr marL="114300" indent="-114300">
              <a:buFont typeface="Arial" panose="020B0604020202020204" pitchFamily="34" charset="0"/>
              <a:buChar char="•"/>
            </a:pPr>
            <a:r>
              <a:rPr lang="en-US" sz="1600" dirty="0">
                <a:cs typeface="Times New Roman"/>
              </a:rPr>
              <a:t>Establish new research systems</a:t>
            </a:r>
          </a:p>
          <a:p>
            <a:pPr marL="114300" indent="-114300">
              <a:buFont typeface="Arial" panose="020B0604020202020204" pitchFamily="34" charset="0"/>
              <a:buChar char="•"/>
            </a:pPr>
            <a:r>
              <a:rPr lang="en-US" sz="1600" dirty="0">
                <a:cs typeface="Times New Roman"/>
              </a:rPr>
              <a:t>Lead K-12 project-based learning initiatives.</a:t>
            </a:r>
          </a:p>
        </p:txBody>
      </p:sp>
      <p:pic>
        <p:nvPicPr>
          <p:cNvPr id="14" name="Picture 13" descr="A blue rectangle with white text&#10;&#10;Description automatically generated">
            <a:extLst>
              <a:ext uri="{FF2B5EF4-FFF2-40B4-BE49-F238E27FC236}">
                <a16:creationId xmlns:a16="http://schemas.microsoft.com/office/drawing/2014/main" id="{F813A487-B365-4CF0-594E-849AAA228B0D}"/>
              </a:ext>
            </a:extLst>
          </p:cNvPr>
          <p:cNvPicPr>
            <a:picLocks noChangeAspect="1"/>
          </p:cNvPicPr>
          <p:nvPr/>
        </p:nvPicPr>
        <p:blipFill>
          <a:blip r:embed="rId5"/>
          <a:stretch>
            <a:fillRect/>
          </a:stretch>
        </p:blipFill>
        <p:spPr>
          <a:xfrm>
            <a:off x="9976019" y="2061799"/>
            <a:ext cx="2057400" cy="2057400"/>
          </a:xfrm>
          <a:prstGeom prst="rect">
            <a:avLst/>
          </a:prstGeom>
        </p:spPr>
      </p:pic>
      <p:sp>
        <p:nvSpPr>
          <p:cNvPr id="15" name="TextBox 14">
            <a:extLst>
              <a:ext uri="{FF2B5EF4-FFF2-40B4-BE49-F238E27FC236}">
                <a16:creationId xmlns:a16="http://schemas.microsoft.com/office/drawing/2014/main" id="{1A36AB86-49B4-C536-865B-12984C34A4EC}"/>
              </a:ext>
            </a:extLst>
          </p:cNvPr>
          <p:cNvSpPr txBox="1"/>
          <p:nvPr/>
        </p:nvSpPr>
        <p:spPr>
          <a:xfrm>
            <a:off x="10134600" y="4268698"/>
            <a:ext cx="2057400"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cs typeface="Times New Roman" panose="02020603050405020304" pitchFamily="18" charset="0"/>
              </a:rPr>
              <a:t>Network between partners and industry</a:t>
            </a:r>
          </a:p>
          <a:p>
            <a:pPr marL="114300" indent="-114300">
              <a:buFont typeface="Arial" panose="020B0604020202020204" pitchFamily="34" charset="0"/>
              <a:buChar char="•"/>
            </a:pPr>
            <a:r>
              <a:rPr lang="en-US" sz="1600" dirty="0">
                <a:cs typeface="Times New Roman" panose="02020603050405020304" pitchFamily="18" charset="0"/>
              </a:rPr>
              <a:t>Connect students to opportunities</a:t>
            </a:r>
          </a:p>
        </p:txBody>
      </p:sp>
      <p:pic>
        <p:nvPicPr>
          <p:cNvPr id="1026" name="Picture 2" descr="academic-logo">
            <a:extLst>
              <a:ext uri="{FF2B5EF4-FFF2-40B4-BE49-F238E27FC236}">
                <a16:creationId xmlns:a16="http://schemas.microsoft.com/office/drawing/2014/main" id="{A8EE5B8C-D879-47C7-F740-4DA189637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515" y="2004169"/>
            <a:ext cx="2166939" cy="21669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
            <a:extLst>
              <a:ext uri="{FF2B5EF4-FFF2-40B4-BE49-F238E27FC236}">
                <a16:creationId xmlns:a16="http://schemas.microsoft.com/office/drawing/2014/main" id="{7D2E6547-546E-38B7-A2BA-8EC24680E9B1}"/>
              </a:ext>
            </a:extLst>
          </p:cNvPr>
          <p:cNvSpPr txBox="1"/>
          <p:nvPr/>
        </p:nvSpPr>
        <p:spPr>
          <a:xfrm>
            <a:off x="83274" y="4268803"/>
            <a:ext cx="2175110"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114300">
              <a:buFont typeface="Arial" panose="020B0604020202020204" pitchFamily="34" charset="0"/>
              <a:buChar char="•"/>
            </a:pPr>
            <a:r>
              <a:rPr lang="en-US" sz="1600" dirty="0">
                <a:latin typeface="Aptos Display"/>
                <a:cs typeface="Times New Roman"/>
              </a:rPr>
              <a:t>Serve as center of research network</a:t>
            </a:r>
          </a:p>
          <a:p>
            <a:pPr marL="114300" indent="-114300">
              <a:buFont typeface="Arial" panose="020B0604020202020204" pitchFamily="34" charset="0"/>
              <a:buChar char="•"/>
            </a:pPr>
            <a:r>
              <a:rPr lang="en-US" sz="1600" dirty="0">
                <a:latin typeface="Aptos Display"/>
                <a:cs typeface="Times New Roman"/>
              </a:rPr>
              <a:t>Facilitate knowledge transfer to partner institutions</a:t>
            </a:r>
            <a:endParaRPr lang="en-US" sz="1600" dirty="0">
              <a:latin typeface="Aptos Display"/>
              <a:cs typeface="Times New Roman" panose="02020603050405020304" pitchFamily="18" charset="0"/>
            </a:endParaRPr>
          </a:p>
          <a:p>
            <a:pPr marL="114300" indent="-114300">
              <a:buFont typeface="Arial" panose="020B0604020202020204" pitchFamily="34" charset="0"/>
              <a:buChar char="•"/>
            </a:pPr>
            <a:r>
              <a:rPr lang="en-US" sz="1600" dirty="0">
                <a:latin typeface="Aptos Display"/>
                <a:cs typeface="Times New Roman"/>
              </a:rPr>
              <a:t>Develop </a:t>
            </a:r>
            <a:r>
              <a:rPr lang="en-US" sz="1600">
                <a:latin typeface="Aptos Display"/>
                <a:cs typeface="Times New Roman"/>
              </a:rPr>
              <a:t>new curricula  </a:t>
            </a:r>
            <a:r>
              <a:rPr lang="en-US" sz="1600" dirty="0">
                <a:latin typeface="Aptos Display"/>
                <a:cs typeface="Times New Roman"/>
              </a:rPr>
              <a:t>in soilless agriculture</a:t>
            </a:r>
          </a:p>
        </p:txBody>
      </p:sp>
      <p:pic>
        <p:nvPicPr>
          <p:cNvPr id="3" name="Picture 2" descr="A green and yellow sign with a building&#10;&#10;Description automatically generated">
            <a:extLst>
              <a:ext uri="{FF2B5EF4-FFF2-40B4-BE49-F238E27FC236}">
                <a16:creationId xmlns:a16="http://schemas.microsoft.com/office/drawing/2014/main" id="{3CB9C912-929B-06D1-C5AD-10A10A9EF3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46" y="45986"/>
            <a:ext cx="1609211" cy="1529969"/>
          </a:xfrm>
          <a:prstGeom prst="rect">
            <a:avLst/>
          </a:prstGeom>
        </p:spPr>
      </p:pic>
    </p:spTree>
    <p:extLst>
      <p:ext uri="{BB962C8B-B14F-4D97-AF65-F5344CB8AC3E}">
        <p14:creationId xmlns:p14="http://schemas.microsoft.com/office/powerpoint/2010/main" val="273383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3334" y="428625"/>
            <a:ext cx="7591425" cy="755423"/>
          </a:xfrm>
        </p:spPr>
        <p:txBody>
          <a:bodyPr>
            <a:normAutofit fontScale="90000"/>
          </a:bodyPr>
          <a:lstStyle/>
          <a:p>
            <a:r>
              <a:rPr lang="en-US" sz="3200" b="1" dirty="0">
                <a:latin typeface="+mn-lt"/>
                <a:ea typeface="Times New Roman" charset="0"/>
                <a:cs typeface="Times New Roman" charset="0"/>
              </a:rPr>
              <a:t>Kentucky Established Program to Stimulate Competitive Research</a:t>
            </a:r>
          </a:p>
        </p:txBody>
      </p:sp>
      <p:sp>
        <p:nvSpPr>
          <p:cNvPr id="3" name="Subtitle 2"/>
          <p:cNvSpPr>
            <a:spLocks noGrp="1"/>
          </p:cNvSpPr>
          <p:nvPr>
            <p:ph type="subTitle" idx="1"/>
          </p:nvPr>
        </p:nvSpPr>
        <p:spPr>
          <a:xfrm>
            <a:off x="1524000" y="1430337"/>
            <a:ext cx="10317480" cy="5427663"/>
          </a:xfrm>
        </p:spPr>
        <p:txBody>
          <a:bodyPr>
            <a:normAutofit/>
          </a:bodyPr>
          <a:lstStyle/>
          <a:p>
            <a:pPr marL="342900" indent="-342900" algn="l">
              <a:buFont typeface="Arial" panose="020B0604020202020204" pitchFamily="34" charset="0"/>
              <a:buChar char="•"/>
            </a:pPr>
            <a:r>
              <a:rPr lang="en-US" dirty="0">
                <a:latin typeface="Calibri" panose="020F0502020204030204" pitchFamily="34" charset="0"/>
                <a:ea typeface="Times New Roman" charset="0"/>
                <a:cs typeface="Calibri" panose="020F0502020204030204" pitchFamily="34" charset="0"/>
              </a:rPr>
              <a:t>Why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was established.</a:t>
            </a:r>
          </a:p>
          <a:p>
            <a:pPr marL="342900" indent="-342900" algn="l">
              <a:buFont typeface="Arial" panose="020B0604020202020204" pitchFamily="34" charset="0"/>
              <a:buChar char="•"/>
            </a:pPr>
            <a:r>
              <a:rPr lang="en-US" dirty="0">
                <a:latin typeface="Calibri" panose="020F0502020204030204" pitchFamily="34" charset="0"/>
                <a:ea typeface="Times New Roman" charset="0"/>
                <a:cs typeface="Calibri" panose="020F0502020204030204" pitchFamily="34" charset="0"/>
              </a:rPr>
              <a:t>Programs involved: National Science Foundation (NSF)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National Aeronautic and Space Administration (NASA KY), Department of Energy (</a:t>
            </a:r>
            <a:r>
              <a:rPr lang="en-US" dirty="0" err="1">
                <a:latin typeface="Calibri" panose="020F0502020204030204" pitchFamily="34" charset="0"/>
                <a:ea typeface="Times New Roman" charset="0"/>
                <a:cs typeface="Calibri" panose="020F0502020204030204" pitchFamily="34" charset="0"/>
              </a:rPr>
              <a:t>DEPSCoR</a:t>
            </a:r>
            <a:r>
              <a:rPr lang="en-US" dirty="0">
                <a:latin typeface="Calibri" panose="020F0502020204030204" pitchFamily="34" charset="0"/>
                <a:ea typeface="Times New Roman" charset="0"/>
                <a:cs typeface="Calibri" panose="020F0502020204030204" pitchFamily="34" charset="0"/>
              </a:rPr>
              <a:t>), Department of Defense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(DoD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US Dept. of Agriculture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and National Institutes of Health/Institutional Development Award (NIH/</a:t>
            </a:r>
            <a:r>
              <a:rPr lang="en-US" dirty="0" err="1">
                <a:latin typeface="Calibri" panose="020F0502020204030204" pitchFamily="34" charset="0"/>
                <a:ea typeface="Times New Roman" charset="0"/>
                <a:cs typeface="Calibri" panose="020F0502020204030204" pitchFamily="34" charset="0"/>
              </a:rPr>
              <a:t>IDeA</a:t>
            </a:r>
            <a:r>
              <a:rPr lang="en-US" dirty="0">
                <a:latin typeface="Calibri" panose="020F0502020204030204" pitchFamily="34" charset="0"/>
                <a:ea typeface="Times New Roman" charset="0"/>
                <a:cs typeface="Calibri" panose="020F0502020204030204" pitchFamily="34" charset="0"/>
              </a:rPr>
              <a:t>). </a:t>
            </a:r>
          </a:p>
          <a:p>
            <a:pPr marL="342900" indent="-342900" algn="l">
              <a:buFont typeface="Arial" panose="020B0604020202020204" pitchFamily="34" charset="0"/>
              <a:buChar char="•"/>
            </a:pPr>
            <a:r>
              <a:rPr lang="en-US" dirty="0">
                <a:latin typeface="Calibri" panose="020F0502020204030204" pitchFamily="34" charset="0"/>
                <a:ea typeface="Times New Roman" charset="0"/>
                <a:cs typeface="Calibri" panose="020F0502020204030204" pitchFamily="34" charset="0"/>
              </a:rPr>
              <a:t>Governance - Statewide </a:t>
            </a:r>
            <a:r>
              <a:rPr lang="en-US" dirty="0" err="1">
                <a:latin typeface="Calibri" panose="020F0502020204030204" pitchFamily="34" charset="0"/>
                <a:ea typeface="Times New Roman" charset="0"/>
                <a:cs typeface="Calibri" panose="020F0502020204030204" pitchFamily="34" charset="0"/>
              </a:rPr>
              <a:t>EPSCoR</a:t>
            </a:r>
            <a:r>
              <a:rPr lang="en-US" dirty="0">
                <a:latin typeface="Calibri" panose="020F0502020204030204" pitchFamily="34" charset="0"/>
                <a:ea typeface="Times New Roman" charset="0"/>
                <a:cs typeface="Calibri" panose="020F0502020204030204" pitchFamily="34" charset="0"/>
              </a:rPr>
              <a:t> Committee </a:t>
            </a:r>
            <a:r>
              <a:rPr lang="mr-IN" dirty="0">
                <a:latin typeface="Calibri" panose="020F0502020204030204" pitchFamily="34" charset="0"/>
                <a:ea typeface="Times New Roman" charset="0"/>
                <a:cs typeface="Times New Roman" charset="0"/>
              </a:rPr>
              <a:t>–</a:t>
            </a:r>
            <a:r>
              <a:rPr lang="en-US" dirty="0">
                <a:latin typeface="Calibri" panose="020F0502020204030204" pitchFamily="34" charset="0"/>
                <a:ea typeface="Times New Roman" charset="0"/>
                <a:cs typeface="Calibri" panose="020F0502020204030204" pitchFamily="34" charset="0"/>
              </a:rPr>
              <a:t> Jurisdictional Steering Committee responsible for Statewide Science and Technology Plan prepared in partnership with the CED </a:t>
            </a:r>
            <a:r>
              <a:rPr lang="mr-IN" dirty="0">
                <a:latin typeface="Calibri" panose="020F0502020204030204" pitchFamily="34" charset="0"/>
                <a:ea typeface="Times New Roman" charset="0"/>
                <a:cs typeface="Times New Roman" charset="0"/>
              </a:rPr>
              <a:t>–</a:t>
            </a:r>
            <a:r>
              <a:rPr lang="en-US" dirty="0">
                <a:latin typeface="Calibri" panose="020F0502020204030204" pitchFamily="34" charset="0"/>
                <a:ea typeface="Times New Roman" charset="0"/>
                <a:cs typeface="Calibri" panose="020F0502020204030204" pitchFamily="34" charset="0"/>
              </a:rPr>
              <a:t> long term economic development strategy in STEM areas important to the Commonwealth’s future economic position.</a:t>
            </a:r>
          </a:p>
          <a:p>
            <a:pPr marL="342900" indent="-342900" algn="l">
              <a:buFont typeface="Arial" panose="020B0604020202020204" pitchFamily="34" charset="0"/>
              <a:buChar char="•"/>
            </a:pPr>
            <a:r>
              <a:rPr lang="en-US" dirty="0">
                <a:latin typeface="Calibri" panose="020F0502020204030204" pitchFamily="34" charset="0"/>
                <a:ea typeface="Times New Roman" charset="0"/>
                <a:cs typeface="Calibri" panose="020F0502020204030204" pitchFamily="34" charset="0"/>
              </a:rPr>
              <a:t>Return on investment: on average $1 state: $17 Federal and other sources. 2,000 high tech, high pay jobs including start-up companies have been created. </a:t>
            </a:r>
          </a:p>
          <a:p>
            <a:pPr marL="457200" indent="-457200" algn="l">
              <a:buAutoNum type="arabicPeriod"/>
            </a:pPr>
            <a:endParaRPr lang="en-US" dirty="0">
              <a:latin typeface="Times New Roman" charset="0"/>
              <a:ea typeface="Times New Roman" charset="0"/>
              <a:cs typeface="Times New Roman" charset="0"/>
            </a:endParaRPr>
          </a:p>
          <a:p>
            <a:pPr marL="457200" indent="-457200" algn="l">
              <a:buAutoNum type="arabicPeriod"/>
            </a:pPr>
            <a:endParaRPr lang="en-US" dirty="0">
              <a:latin typeface="Times New Roman" charset="0"/>
              <a:ea typeface="Times New Roman" charset="0"/>
              <a:cs typeface="Times New Roman" charset="0"/>
            </a:endParaRPr>
          </a:p>
        </p:txBody>
      </p:sp>
      <p:pic>
        <p:nvPicPr>
          <p:cNvPr id="2049" name="Picture 1" descr="age1image1283595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8015"/>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6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82C4-23F6-7A4D-A06D-B4430EF84D61}"/>
              </a:ext>
            </a:extLst>
          </p:cNvPr>
          <p:cNvSpPr>
            <a:spLocks noGrp="1"/>
          </p:cNvSpPr>
          <p:nvPr>
            <p:ph type="title"/>
          </p:nvPr>
        </p:nvSpPr>
        <p:spPr/>
        <p:txBody>
          <a:bodyPr/>
          <a:lstStyle/>
          <a:p>
            <a:r>
              <a:rPr lang="en-US" dirty="0"/>
              <a:t>KY INBRE – </a:t>
            </a:r>
            <a:r>
              <a:rPr lang="en-US" dirty="0" err="1"/>
              <a:t>IDeA</a:t>
            </a:r>
            <a:r>
              <a:rPr lang="en-US" dirty="0"/>
              <a:t> Network of Biomedical Research Excellence</a:t>
            </a:r>
          </a:p>
        </p:txBody>
      </p:sp>
      <p:sp>
        <p:nvSpPr>
          <p:cNvPr id="3" name="Content Placeholder 2">
            <a:extLst>
              <a:ext uri="{FF2B5EF4-FFF2-40B4-BE49-F238E27FC236}">
                <a16:creationId xmlns:a16="http://schemas.microsoft.com/office/drawing/2014/main" id="{BFA324C1-CFD5-6C47-9A1B-B7A1EE27CFBD}"/>
              </a:ext>
            </a:extLst>
          </p:cNvPr>
          <p:cNvSpPr>
            <a:spLocks noGrp="1"/>
          </p:cNvSpPr>
          <p:nvPr>
            <p:ph idx="1"/>
          </p:nvPr>
        </p:nvSpPr>
        <p:spPr/>
        <p:txBody>
          <a:bodyPr/>
          <a:lstStyle/>
          <a:p>
            <a:endParaRPr lang="en-US" dirty="0"/>
          </a:p>
          <a:p>
            <a:r>
              <a:rPr lang="en-US" dirty="0"/>
              <a:t>Recent  Statewide Award 2024 – 2029 ($20M) </a:t>
            </a:r>
          </a:p>
          <a:p>
            <a:r>
              <a:rPr lang="en-US" dirty="0"/>
              <a:t>Many Funding opportunities:  </a:t>
            </a:r>
            <a:r>
              <a:rPr lang="en-US" dirty="0">
                <a:hlinkClick r:id="rId2"/>
              </a:rPr>
              <a:t>https://www.kyinbre.org/funding</a:t>
            </a:r>
            <a:endParaRPr lang="en-US" dirty="0"/>
          </a:p>
          <a:p>
            <a:r>
              <a:rPr lang="en-US" dirty="0"/>
              <a:t>Research and Pilot Project Awards</a:t>
            </a:r>
          </a:p>
          <a:p>
            <a:r>
              <a:rPr lang="en-US" dirty="0"/>
              <a:t>Student Research Program</a:t>
            </a:r>
          </a:p>
          <a:p>
            <a:r>
              <a:rPr lang="en-US" dirty="0"/>
              <a:t>Faculty Start-Up Awards</a:t>
            </a:r>
          </a:p>
        </p:txBody>
      </p:sp>
    </p:spTree>
    <p:extLst>
      <p:ext uri="{BB962C8B-B14F-4D97-AF65-F5344CB8AC3E}">
        <p14:creationId xmlns:p14="http://schemas.microsoft.com/office/powerpoint/2010/main" val="290087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82C4-23F6-7A4D-A06D-B4430EF84D61}"/>
              </a:ext>
            </a:extLst>
          </p:cNvPr>
          <p:cNvSpPr>
            <a:spLocks noGrp="1"/>
          </p:cNvSpPr>
          <p:nvPr>
            <p:ph type="title"/>
          </p:nvPr>
        </p:nvSpPr>
        <p:spPr/>
        <p:txBody>
          <a:bodyPr/>
          <a:lstStyle/>
          <a:p>
            <a:r>
              <a:rPr lang="en-US" dirty="0"/>
              <a:t>DOE </a:t>
            </a:r>
            <a:r>
              <a:rPr lang="en-US" dirty="0" err="1"/>
              <a:t>EPSCoR</a:t>
            </a:r>
            <a:endParaRPr lang="en-US" dirty="0"/>
          </a:p>
        </p:txBody>
      </p:sp>
      <p:sp>
        <p:nvSpPr>
          <p:cNvPr id="3" name="Content Placeholder 2">
            <a:extLst>
              <a:ext uri="{FF2B5EF4-FFF2-40B4-BE49-F238E27FC236}">
                <a16:creationId xmlns:a16="http://schemas.microsoft.com/office/drawing/2014/main" id="{BFA324C1-CFD5-6C47-9A1B-B7A1EE27CFBD}"/>
              </a:ext>
            </a:extLst>
          </p:cNvPr>
          <p:cNvSpPr>
            <a:spLocks noGrp="1"/>
          </p:cNvSpPr>
          <p:nvPr>
            <p:ph idx="1"/>
          </p:nvPr>
        </p:nvSpPr>
        <p:spPr/>
        <p:txBody>
          <a:bodyPr>
            <a:noAutofit/>
          </a:bodyPr>
          <a:lstStyle/>
          <a:p>
            <a:r>
              <a:rPr lang="en-US" sz="2400" b="1" i="1" u="sng"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DOE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EPSCoR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 supports early stage research across a wide range of DOE program areas. The goals of DOE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EPSCoR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are to: a) </a:t>
            </a:r>
            <a:r>
              <a:rPr lang="en-US" sz="2400" i="1" u="sng" dirty="0">
                <a:effectLst/>
                <a:latin typeface="Calibri" panose="020F0502020204030204" pitchFamily="34" charset="0"/>
                <a:ea typeface="Calibri" panose="020F0502020204030204" pitchFamily="34" charset="0"/>
                <a:cs typeface="Times New Roman" panose="02020603050405020304" pitchFamily="18" charset="0"/>
              </a:rPr>
              <a:t>improve the capability of designated states and territories to conduct sustainable and nationally competitive energy-related research</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b</a:t>
            </a:r>
            <a:r>
              <a:rPr lang="en-US" sz="2400" i="1" u="sng" dirty="0">
                <a:effectLst/>
                <a:latin typeface="Calibri" panose="020F0502020204030204" pitchFamily="34" charset="0"/>
                <a:ea typeface="Calibri" panose="020F0502020204030204" pitchFamily="34" charset="0"/>
                <a:cs typeface="Times New Roman" panose="02020603050405020304" pitchFamily="18" charset="0"/>
              </a:rPr>
              <a:t>) establish foundational research capabilities in designated states and territories through increased human and technical resources, training scientists and engineers in energy-related areas;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and c) </a:t>
            </a:r>
            <a:r>
              <a:rPr lang="en-US" sz="2400" i="1" u="sng" dirty="0">
                <a:effectLst/>
                <a:latin typeface="Calibri" panose="020F0502020204030204" pitchFamily="34" charset="0"/>
                <a:ea typeface="Calibri" panose="020F0502020204030204" pitchFamily="34" charset="0"/>
                <a:cs typeface="Times New Roman" panose="02020603050405020304" pitchFamily="18" charset="0"/>
              </a:rPr>
              <a:t>build beneficial relationships between scientists and engineers in the designated states and territories with the 10 world-class laboratories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managed by the Office of Science, leverage DOE national user facilities, and take advantage of opportunities for intellectual collaboration across the DOE system. …  DOE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EPSCoR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is a science-driven, merit-based program that supports early stage research activities spanning the broad range of science and technology programs within DOE.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1870201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82C4-23F6-7A4D-A06D-B4430EF84D61}"/>
              </a:ext>
            </a:extLst>
          </p:cNvPr>
          <p:cNvSpPr>
            <a:spLocks noGrp="1"/>
          </p:cNvSpPr>
          <p:nvPr>
            <p:ph type="title"/>
          </p:nvPr>
        </p:nvSpPr>
        <p:spPr/>
        <p:txBody>
          <a:bodyPr/>
          <a:lstStyle/>
          <a:p>
            <a:r>
              <a:rPr lang="en-US" dirty="0"/>
              <a:t>KY DOE </a:t>
            </a:r>
            <a:r>
              <a:rPr lang="en-US" dirty="0" err="1"/>
              <a:t>EPSCoR</a:t>
            </a:r>
            <a:endParaRPr lang="en-US" dirty="0"/>
          </a:p>
        </p:txBody>
      </p:sp>
      <p:sp>
        <p:nvSpPr>
          <p:cNvPr id="3" name="Content Placeholder 2">
            <a:extLst>
              <a:ext uri="{FF2B5EF4-FFF2-40B4-BE49-F238E27FC236}">
                <a16:creationId xmlns:a16="http://schemas.microsoft.com/office/drawing/2014/main" id="{BFA324C1-CFD5-6C47-9A1B-B7A1EE27CFBD}"/>
              </a:ext>
            </a:extLst>
          </p:cNvPr>
          <p:cNvSpPr>
            <a:spLocks noGrp="1"/>
          </p:cNvSpPr>
          <p:nvPr>
            <p:ph idx="1"/>
          </p:nvPr>
        </p:nvSpPr>
        <p:spPr/>
        <p:txBody>
          <a:bodyPr>
            <a:noAutofit/>
          </a:bodyPr>
          <a:lstStyle/>
          <a:p>
            <a:r>
              <a:rPr lang="en-US" sz="2400" b="1" i="1" u="sng" dirty="0">
                <a:effectLst/>
                <a:latin typeface="Calibri" panose="020F0502020204030204" pitchFamily="34" charset="0"/>
                <a:ea typeface="Calibri" panose="020F0502020204030204" pitchFamily="34" charset="0"/>
                <a:cs typeface="Times New Roman" panose="02020603050405020304" pitchFamily="18" charset="0"/>
              </a:rPr>
              <a:t>Recent success:  DOE-</a:t>
            </a:r>
            <a:r>
              <a:rPr lang="en-US" sz="2400" b="1" i="1" u="sng" dirty="0" err="1">
                <a:effectLst/>
                <a:latin typeface="Calibri" panose="020F0502020204030204" pitchFamily="34" charset="0"/>
                <a:ea typeface="Calibri" panose="020F0502020204030204" pitchFamily="34" charset="0"/>
                <a:cs typeface="Times New Roman" panose="02020603050405020304" pitchFamily="18" charset="0"/>
              </a:rPr>
              <a:t>EPSCoR</a:t>
            </a:r>
            <a:r>
              <a:rPr lang="en-US" sz="2400" b="1" i="1" u="sng" dirty="0">
                <a:effectLst/>
                <a:latin typeface="Calibri" panose="020F0502020204030204" pitchFamily="34" charset="0"/>
                <a:ea typeface="Calibri" panose="020F0502020204030204" pitchFamily="34" charset="0"/>
                <a:cs typeface="Times New Roman" panose="02020603050405020304" pitchFamily="18" charset="0"/>
              </a:rPr>
              <a:t> Implementation Grant program</a:t>
            </a:r>
            <a:r>
              <a:rPr lang="en-US" sz="2400" dirty="0">
                <a:effectLst/>
                <a:latin typeface="Calibri" panose="020F0502020204030204" pitchFamily="34" charset="0"/>
                <a:ea typeface="Calibri" panose="020F0502020204030204" pitchFamily="34" charset="0"/>
                <a:cs typeface="Times New Roman" panose="02020603050405020304" pitchFamily="18" charset="0"/>
              </a:rPr>
              <a:t> (July 2023).  Project award of $2.75 million to University of Kentucky for the project: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Understanding how materials selection and pattern geometry impact light-matter interactions in nanoscale magnets arrays”, </a:t>
            </a:r>
            <a:r>
              <a:rPr lang="en-US" sz="2400" dirty="0">
                <a:effectLst/>
                <a:latin typeface="Calibri" panose="020F0502020204030204" pitchFamily="34" charset="0"/>
                <a:ea typeface="Calibri" panose="020F0502020204030204" pitchFamily="34" charset="0"/>
                <a:cs typeface="Times New Roman" panose="02020603050405020304" pitchFamily="18" charset="0"/>
              </a:rPr>
              <a:t>lead: Todd Hastings, University of Kentucky</a:t>
            </a:r>
            <a:r>
              <a:rPr lang="en-US" sz="2400" i="1"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grant also includes involvement of Transylvania University, Centre College, and University of Delaware.  DOE goals for Implementation Grants are to improve research capability through the support of a group of scientists and engineers working on a common scientific theme.  </a:t>
            </a:r>
          </a:p>
          <a:p>
            <a:endParaRPr lang="en-US" sz="2400" dirty="0"/>
          </a:p>
        </p:txBody>
      </p:sp>
    </p:spTree>
    <p:extLst>
      <p:ext uri="{BB962C8B-B14F-4D97-AF65-F5344CB8AC3E}">
        <p14:creationId xmlns:p14="http://schemas.microsoft.com/office/powerpoint/2010/main" val="154714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317500"/>
            <a:ext cx="9271000" cy="1193800"/>
          </a:xfrm>
        </p:spPr>
        <p:txBody>
          <a:bodyPr>
            <a:normAutofit/>
          </a:bodyPr>
          <a:lstStyle/>
          <a:p>
            <a:r>
              <a:rPr lang="en-US" sz="3200" b="1" dirty="0"/>
              <a:t>Many Unknowns</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a:bodyPr>
          <a:lstStyle/>
          <a:p>
            <a:pPr marL="1257300" lvl="2" indent="-342900" algn="l">
              <a:buFont typeface="Arial" panose="020B0604020202020204" pitchFamily="34" charset="0"/>
              <a:buChar char="•"/>
            </a:pPr>
            <a:r>
              <a:rPr lang="en-US" sz="2400" dirty="0"/>
              <a:t>Continuously evolving NSF </a:t>
            </a:r>
            <a:r>
              <a:rPr lang="en-US" sz="2400" dirty="0" err="1"/>
              <a:t>EPSCoR</a:t>
            </a:r>
            <a:r>
              <a:rPr lang="en-US" sz="2400" dirty="0"/>
              <a:t> environment</a:t>
            </a:r>
          </a:p>
          <a:p>
            <a:pPr marL="1257300" lvl="2" indent="-342900" algn="l">
              <a:buFont typeface="Arial" panose="020B0604020202020204" pitchFamily="34" charset="0"/>
              <a:buChar char="•"/>
            </a:pPr>
            <a:endParaRPr lang="en-US" sz="2400" dirty="0"/>
          </a:p>
          <a:p>
            <a:pPr marL="1257300" lvl="2" indent="-342900" algn="l">
              <a:buFont typeface="Arial" panose="020B0604020202020204" pitchFamily="34" charset="0"/>
              <a:buChar char="•"/>
            </a:pPr>
            <a:r>
              <a:rPr lang="en-US" sz="2400" dirty="0"/>
              <a:t>New challenges and benefits</a:t>
            </a:r>
          </a:p>
          <a:p>
            <a:pPr marL="1257300" lvl="2" indent="-342900" algn="l">
              <a:buFont typeface="Arial" panose="020B0604020202020204" pitchFamily="34" charset="0"/>
              <a:buChar char="•"/>
            </a:pPr>
            <a:endParaRPr lang="en-US" sz="2400" dirty="0"/>
          </a:p>
          <a:p>
            <a:pPr marL="1257300" lvl="2" indent="-342900" algn="l">
              <a:buFont typeface="Arial" panose="020B0604020202020204" pitchFamily="34" charset="0"/>
              <a:buChar char="•"/>
            </a:pPr>
            <a:r>
              <a:rPr lang="en-US" sz="4000" dirty="0"/>
              <a:t>We are the BEST environment for faculty in </a:t>
            </a:r>
            <a:r>
              <a:rPr lang="en-US" sz="4000" dirty="0" err="1"/>
              <a:t>EPSCoR</a:t>
            </a:r>
            <a:r>
              <a:rPr lang="en-US" sz="4000" dirty="0"/>
              <a:t> jurisdictions to apply for NSF funding </a:t>
            </a:r>
          </a:p>
          <a:p>
            <a:pPr marL="1257300" lvl="2" indent="-342900" algn="l">
              <a:buFont typeface="Arial" panose="020B0604020202020204" pitchFamily="34" charset="0"/>
              <a:buChar char="•"/>
            </a:pPr>
            <a:endParaRPr lang="en-US" sz="2400" dirty="0"/>
          </a:p>
          <a:p>
            <a:pPr lvl="2" algn="l"/>
            <a:endParaRPr lang="en-US" sz="2400" dirty="0"/>
          </a:p>
          <a:p>
            <a:pPr marL="1257300" lvl="2"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54F691EB-4275-6D49-8F9F-7C6C6E6068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20426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6"/>
            <a:ext cx="10515600" cy="810532"/>
          </a:xfrm>
        </p:spPr>
        <p:txBody>
          <a:bodyPr/>
          <a:lstStyle/>
          <a:p>
            <a:r>
              <a:rPr lang="en-US" sz="3200" b="1" dirty="0">
                <a:latin typeface="+mn-lt"/>
                <a:ea typeface="Times New Roman" charset="0"/>
                <a:cs typeface="Times New Roman" charset="0"/>
              </a:rPr>
              <a:t>Why </a:t>
            </a:r>
            <a:r>
              <a:rPr lang="en-US" sz="3200" b="1" dirty="0" err="1">
                <a:latin typeface="+mn-lt"/>
                <a:ea typeface="Times New Roman" charset="0"/>
                <a:cs typeface="Times New Roman" charset="0"/>
              </a:rPr>
              <a:t>EPSCoR</a:t>
            </a:r>
            <a:r>
              <a:rPr lang="en-US" sz="3200" b="1" dirty="0">
                <a:latin typeface="+mn-lt"/>
                <a:ea typeface="Times New Roman" charset="0"/>
                <a:cs typeface="Times New Roman" charset="0"/>
              </a:rPr>
              <a:t> was created</a:t>
            </a:r>
            <a:endParaRPr lang="en-US" dirty="0">
              <a:latin typeface="+mn-lt"/>
            </a:endParaRPr>
          </a:p>
        </p:txBody>
      </p:sp>
      <p:sp>
        <p:nvSpPr>
          <p:cNvPr id="3" name="Content Placeholder 2"/>
          <p:cNvSpPr>
            <a:spLocks noGrp="1"/>
          </p:cNvSpPr>
          <p:nvPr>
            <p:ph idx="1"/>
          </p:nvPr>
        </p:nvSpPr>
        <p:spPr>
          <a:xfrm>
            <a:off x="838200" y="1349828"/>
            <a:ext cx="10515600" cy="5325291"/>
          </a:xfrm>
        </p:spPr>
        <p:txBody>
          <a:bodyPr>
            <a:normAutofit/>
          </a:bodyPr>
          <a:lstStyle/>
          <a:p>
            <a:r>
              <a:rPr lang="en-US" dirty="0">
                <a:ea typeface="Times New Roman" charset="0"/>
                <a:cs typeface="Times New Roman" charset="0"/>
              </a:rPr>
              <a:t>To help states and jurisdictions successfully compete for Federal research dollars</a:t>
            </a:r>
            <a:r>
              <a:rPr lang="en-US" b="1" dirty="0">
                <a:ea typeface="Times New Roman" charset="0"/>
                <a:cs typeface="Times New Roman" charset="0"/>
              </a:rPr>
              <a:t>.</a:t>
            </a:r>
            <a:r>
              <a:rPr lang="en-US" dirty="0">
                <a:ea typeface="Times New Roman" charset="0"/>
                <a:cs typeface="Times New Roman" charset="0"/>
              </a:rPr>
              <a:t> (</a:t>
            </a:r>
            <a:r>
              <a:rPr lang="en-US" dirty="0" err="1">
                <a:ea typeface="Times New Roman" charset="0"/>
                <a:cs typeface="Times New Roman" charset="0"/>
              </a:rPr>
              <a:t>EPSCoR</a:t>
            </a:r>
            <a:r>
              <a:rPr lang="en-US" dirty="0">
                <a:ea typeface="Times New Roman" charset="0"/>
                <a:cs typeface="Times New Roman" charset="0"/>
              </a:rPr>
              <a:t> states and jurisdictions  get only 10% of NSF research budget). </a:t>
            </a:r>
          </a:p>
          <a:p>
            <a:endParaRPr lang="en-US" dirty="0">
              <a:ea typeface="Times New Roman" charset="0"/>
              <a:cs typeface="Times New Roman" charset="0"/>
            </a:endParaRPr>
          </a:p>
          <a:p>
            <a:r>
              <a:rPr lang="en-US" dirty="0">
                <a:ea typeface="Times New Roman" charset="0"/>
                <a:cs typeface="Times New Roman" charset="0"/>
              </a:rPr>
              <a:t>Designed to build research infrastructure (people, facilities, students).</a:t>
            </a:r>
          </a:p>
          <a:p>
            <a:pPr marL="0" indent="0">
              <a:buNone/>
            </a:pPr>
            <a:endParaRPr lang="en-US" dirty="0">
              <a:ea typeface="Times New Roman" charset="0"/>
              <a:cs typeface="Times New Roman" charset="0"/>
            </a:endParaRPr>
          </a:p>
          <a:p>
            <a:r>
              <a:rPr lang="en-US" b="1" dirty="0">
                <a:ea typeface="Times New Roman" charset="0"/>
                <a:cs typeface="Times New Roman" charset="0"/>
              </a:rPr>
              <a:t>NSF requires</a:t>
            </a:r>
            <a:r>
              <a:rPr lang="en-US" dirty="0">
                <a:ea typeface="Times New Roman" charset="0"/>
                <a:cs typeface="Times New Roman" charset="0"/>
              </a:rPr>
              <a:t> research that is tied to e</a:t>
            </a:r>
            <a:r>
              <a:rPr lang="en-US" b="1" dirty="0">
                <a:ea typeface="Times New Roman" charset="0"/>
                <a:cs typeface="Times New Roman" charset="0"/>
              </a:rPr>
              <a:t>conomic development </a:t>
            </a:r>
            <a:r>
              <a:rPr lang="en-US" dirty="0">
                <a:ea typeface="Times New Roman" charset="0"/>
                <a:cs typeface="Times New Roman" charset="0"/>
              </a:rPr>
              <a:t>in the Commonwealth via </a:t>
            </a:r>
            <a:r>
              <a:rPr lang="en-US" b="1" dirty="0">
                <a:ea typeface="Times New Roman" charset="0"/>
                <a:cs typeface="Times New Roman" charset="0"/>
              </a:rPr>
              <a:t>a Science and Technology Plan</a:t>
            </a:r>
            <a:r>
              <a:rPr lang="en-US" dirty="0">
                <a:ea typeface="Times New Roman" charset="0"/>
                <a:cs typeface="Times New Roman" charset="0"/>
              </a:rPr>
              <a:t>.   </a:t>
            </a:r>
          </a:p>
          <a:p>
            <a:pPr marL="0" indent="0">
              <a:buNone/>
            </a:pPr>
            <a:r>
              <a:rPr lang="en-US" sz="3600" dirty="0">
                <a:ea typeface="Times New Roman" charset="0"/>
                <a:cs typeface="Times New Roman" charset="0"/>
              </a:rPr>
              <a:t>                                  VISION 2030</a:t>
            </a:r>
          </a:p>
        </p:txBody>
      </p:sp>
      <p:pic>
        <p:nvPicPr>
          <p:cNvPr id="4" name="Picture 1" descr="age1image12835952">
            <a:extLst>
              <a:ext uri="{FF2B5EF4-FFF2-40B4-BE49-F238E27FC236}">
                <a16:creationId xmlns:a16="http://schemas.microsoft.com/office/drawing/2014/main" id="{27F78A2D-E7AA-F948-8A01-B2D610F018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250" y="5669086"/>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9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8179"/>
          </a:xfrm>
        </p:spPr>
        <p:txBody>
          <a:bodyPr>
            <a:normAutofit fontScale="90000"/>
          </a:bodyPr>
          <a:lstStyle/>
          <a:p>
            <a:pPr algn="ctr"/>
            <a:r>
              <a:rPr lang="en-US" sz="3200" b="1" dirty="0">
                <a:latin typeface="Calibri" panose="020F0502020204030204" pitchFamily="34" charset="0"/>
                <a:ea typeface="Times New Roman" charset="0"/>
                <a:cs typeface="Calibri" panose="020F0502020204030204" pitchFamily="34" charset="0"/>
              </a:rPr>
              <a:t>Kentucky Statewide Committee </a:t>
            </a:r>
            <a:br>
              <a:rPr lang="en-US" sz="3200" b="1" dirty="0">
                <a:latin typeface="Calibri" panose="020F0502020204030204" pitchFamily="34" charset="0"/>
                <a:ea typeface="Times New Roman" charset="0"/>
                <a:cs typeface="Calibri" panose="020F0502020204030204" pitchFamily="34" charset="0"/>
              </a:rPr>
            </a:br>
            <a:r>
              <a:rPr lang="en-US" sz="3200" b="1" dirty="0">
                <a:latin typeface="Calibri" panose="020F0502020204030204" pitchFamily="34" charset="0"/>
                <a:ea typeface="Times New Roman" charset="0"/>
                <a:cs typeface="Calibri" panose="020F0502020204030204" pitchFamily="34" charset="0"/>
              </a:rPr>
              <a:t>Jurisdictional Steering </a:t>
            </a:r>
            <a:r>
              <a:rPr lang="en-US" sz="3200" b="1" dirty="0" err="1">
                <a:latin typeface="Calibri" panose="020F0502020204030204" pitchFamily="34" charset="0"/>
                <a:ea typeface="Times New Roman" charset="0"/>
                <a:cs typeface="Calibri" panose="020F0502020204030204" pitchFamily="34" charset="0"/>
              </a:rPr>
              <a:t>Commitee</a:t>
            </a:r>
            <a:endParaRPr lang="en-US" sz="3200" b="1" dirty="0">
              <a:latin typeface="Calibri" panose="020F0502020204030204" pitchFamily="34" charset="0"/>
              <a:ea typeface="Times New Roman" charset="0"/>
              <a:cs typeface="Calibri" panose="020F0502020204030204" pitchFamily="34" charset="0"/>
            </a:endParaRPr>
          </a:p>
        </p:txBody>
      </p:sp>
      <p:sp>
        <p:nvSpPr>
          <p:cNvPr id="3" name="Content Placeholder 2"/>
          <p:cNvSpPr>
            <a:spLocks noGrp="1"/>
          </p:cNvSpPr>
          <p:nvPr>
            <p:ph idx="1"/>
          </p:nvPr>
        </p:nvSpPr>
        <p:spPr>
          <a:xfrm>
            <a:off x="838200" y="1234147"/>
            <a:ext cx="10515600" cy="4871266"/>
          </a:xfrm>
        </p:spPr>
        <p:txBody>
          <a:bodyPr>
            <a:normAutofit/>
          </a:bodyPr>
          <a:lstStyle/>
          <a:p>
            <a:r>
              <a:rPr lang="en-US" sz="3200" dirty="0">
                <a:ea typeface="Times New Roman" charset="0"/>
                <a:cs typeface="Times New Roman" charset="0"/>
              </a:rPr>
              <a:t>Requirement by NSF and other agencies </a:t>
            </a:r>
            <a:r>
              <a:rPr lang="mr-IN" sz="3200" dirty="0">
                <a:ea typeface="Times New Roman" charset="0"/>
                <a:cs typeface="Times New Roman" charset="0"/>
              </a:rPr>
              <a:t>–</a:t>
            </a:r>
            <a:endParaRPr lang="en-US" sz="3200" dirty="0">
              <a:ea typeface="Times New Roman" charset="0"/>
              <a:cs typeface="Times New Roman" charset="0"/>
            </a:endParaRPr>
          </a:p>
          <a:p>
            <a:pPr lvl="1"/>
            <a:r>
              <a:rPr lang="en-US" sz="3200" dirty="0">
                <a:ea typeface="Times New Roman" charset="0"/>
                <a:cs typeface="Times New Roman" charset="0"/>
              </a:rPr>
              <a:t>Encourage a rigorous, cross-university process</a:t>
            </a:r>
          </a:p>
          <a:p>
            <a:pPr lvl="1"/>
            <a:r>
              <a:rPr lang="en-US" sz="3200" dirty="0">
                <a:ea typeface="Times New Roman" charset="0"/>
                <a:cs typeface="Times New Roman" charset="0"/>
              </a:rPr>
              <a:t>Encourage collaboration between research agency subcommittees</a:t>
            </a:r>
          </a:p>
          <a:p>
            <a:pPr lvl="1"/>
            <a:r>
              <a:rPr lang="en-US" sz="3200" dirty="0">
                <a:ea typeface="Times New Roman" charset="0"/>
                <a:cs typeface="Times New Roman" charset="0"/>
              </a:rPr>
              <a:t>Encourage collaboration between UK, </a:t>
            </a:r>
            <a:r>
              <a:rPr lang="en-US" sz="3200" dirty="0" err="1">
                <a:ea typeface="Times New Roman" charset="0"/>
                <a:cs typeface="Times New Roman" charset="0"/>
              </a:rPr>
              <a:t>UofL</a:t>
            </a:r>
            <a:r>
              <a:rPr lang="en-US" sz="3200" dirty="0">
                <a:ea typeface="Times New Roman" charset="0"/>
                <a:cs typeface="Times New Roman" charset="0"/>
              </a:rPr>
              <a:t>, Comprehensives, KCTCS and independent colleges and universities</a:t>
            </a:r>
          </a:p>
          <a:p>
            <a:r>
              <a:rPr lang="en-US" sz="3200" dirty="0">
                <a:ea typeface="Times New Roman" charset="0"/>
                <a:cs typeface="Times New Roman" charset="0"/>
              </a:rPr>
              <a:t>Members </a:t>
            </a:r>
            <a:r>
              <a:rPr lang="mr-IN" sz="3200" dirty="0">
                <a:ea typeface="Times New Roman" charset="0"/>
                <a:cs typeface="Times New Roman" charset="0"/>
              </a:rPr>
              <a:t>–</a:t>
            </a:r>
            <a:r>
              <a:rPr lang="en-US" sz="3200" dirty="0">
                <a:ea typeface="Times New Roman" charset="0"/>
                <a:cs typeface="Times New Roman" charset="0"/>
              </a:rPr>
              <a:t> UK and UL administrators, research faculty at all universities, industry.</a:t>
            </a:r>
          </a:p>
          <a:p>
            <a:endParaRPr lang="en-US" dirty="0"/>
          </a:p>
          <a:p>
            <a:endParaRPr lang="en-US" dirty="0"/>
          </a:p>
        </p:txBody>
      </p:sp>
      <p:pic>
        <p:nvPicPr>
          <p:cNvPr id="4" name="Picture 1" descr="age1image12835952">
            <a:extLst>
              <a:ext uri="{FF2B5EF4-FFF2-40B4-BE49-F238E27FC236}">
                <a16:creationId xmlns:a16="http://schemas.microsoft.com/office/drawing/2014/main" id="{238469CC-7A08-3F48-A1BF-8D415CBD34D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60239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7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406400"/>
            <a:ext cx="9271000" cy="1193800"/>
          </a:xfrm>
        </p:spPr>
        <p:txBody>
          <a:bodyPr>
            <a:normAutofit/>
          </a:bodyPr>
          <a:lstStyle/>
          <a:p>
            <a:r>
              <a:rPr lang="en-US" sz="3200" b="1" dirty="0"/>
              <a:t>NSF </a:t>
            </a:r>
            <a:r>
              <a:rPr lang="en-US" sz="3200" b="1" dirty="0" err="1"/>
              <a:t>EPSCoR</a:t>
            </a:r>
            <a:r>
              <a:rPr lang="en-US" sz="3200" b="1" dirty="0"/>
              <a:t> - Current and Historical (Track 1)</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a:bodyPr>
          <a:lstStyle/>
          <a:p>
            <a:pPr marL="342900" indent="-342900" algn="l">
              <a:buFont typeface="Arial" panose="020B0604020202020204" pitchFamily="34" charset="0"/>
              <a:buChar char="•"/>
            </a:pPr>
            <a:r>
              <a:rPr lang="en-US" dirty="0"/>
              <a:t>NSF Track 1 (43 years at NSF; 25+ years in Kentucky)</a:t>
            </a:r>
          </a:p>
          <a:p>
            <a:pPr marL="342900" indent="-342900" algn="l">
              <a:buFont typeface="Arial" panose="020B0604020202020204" pitchFamily="34" charset="0"/>
              <a:buChar char="•"/>
            </a:pPr>
            <a:r>
              <a:rPr lang="en-US" dirty="0"/>
              <a:t>$20M + $4M state match</a:t>
            </a:r>
          </a:p>
          <a:p>
            <a:pPr marL="800100" lvl="1" indent="-342900" algn="l">
              <a:buFont typeface="Arial" panose="020B0604020202020204" pitchFamily="34" charset="0"/>
              <a:buChar char="•"/>
            </a:pPr>
            <a:r>
              <a:rPr lang="en-US" dirty="0"/>
              <a:t>Seed funding in KY comes from state match</a:t>
            </a:r>
          </a:p>
          <a:p>
            <a:pPr marL="342900" indent="-342900" algn="l">
              <a:buFont typeface="Arial" panose="020B0604020202020204" pitchFamily="34" charset="0"/>
              <a:buChar char="•"/>
            </a:pPr>
            <a:r>
              <a:rPr lang="en-US" dirty="0"/>
              <a:t>Five-year cycle around a central theme</a:t>
            </a:r>
          </a:p>
          <a:p>
            <a:pPr marL="342900" indent="-342900" algn="l">
              <a:buFont typeface="Arial" panose="020B0604020202020204" pitchFamily="34" charset="0"/>
              <a:buChar char="•"/>
            </a:pPr>
            <a:r>
              <a:rPr lang="en-US" dirty="0"/>
              <a:t>May 15, 2023 NSF Announcement of Sunset of Track 1 Program</a:t>
            </a:r>
          </a:p>
          <a:p>
            <a:pPr marL="342900" indent="-342900" algn="l">
              <a:buFont typeface="Arial" panose="020B0604020202020204" pitchFamily="34" charset="0"/>
              <a:buChar char="•"/>
            </a:pPr>
            <a:r>
              <a:rPr lang="en-US" dirty="0"/>
              <a:t>NSF Announcement of E-CORE and E-RISE programs</a:t>
            </a:r>
          </a:p>
          <a:p>
            <a:pPr marL="342900" indent="-342900" algn="l">
              <a:buFont typeface="Arial" panose="020B0604020202020204" pitchFamily="34" charset="0"/>
              <a:buChar char="•"/>
            </a:pPr>
            <a:endParaRPr lang="en-US" dirty="0"/>
          </a:p>
        </p:txBody>
      </p:sp>
      <p:pic>
        <p:nvPicPr>
          <p:cNvPr id="5" name="Picture 1" descr="age1image12835952">
            <a:extLst>
              <a:ext uri="{FF2B5EF4-FFF2-40B4-BE49-F238E27FC236}">
                <a16:creationId xmlns:a16="http://schemas.microsoft.com/office/drawing/2014/main" id="{98898B4C-2934-4041-A911-6B08293FF8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20426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9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406400"/>
            <a:ext cx="9271000" cy="1193800"/>
          </a:xfrm>
        </p:spPr>
        <p:txBody>
          <a:bodyPr>
            <a:normAutofit/>
          </a:bodyPr>
          <a:lstStyle/>
          <a:p>
            <a:r>
              <a:rPr lang="en-US" sz="3200" b="1" dirty="0"/>
              <a:t>NSF </a:t>
            </a:r>
            <a:r>
              <a:rPr lang="en-US" sz="3200" b="1" dirty="0" err="1"/>
              <a:t>EPSCoR</a:t>
            </a:r>
            <a:r>
              <a:rPr lang="en-US" sz="3200" b="1" dirty="0"/>
              <a:t> – Two significant factors</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a:bodyPr>
          <a:lstStyle/>
          <a:p>
            <a:pPr marL="342900" indent="-342900" algn="l">
              <a:buFont typeface="Arial" panose="020B0604020202020204" pitchFamily="34" charset="0"/>
              <a:buChar char="•"/>
            </a:pPr>
            <a:r>
              <a:rPr lang="en-US" dirty="0"/>
              <a:t>NSF Envisioning the Future of </a:t>
            </a:r>
            <a:r>
              <a:rPr lang="en-US" dirty="0" err="1"/>
              <a:t>EPSCoR</a:t>
            </a:r>
            <a:r>
              <a:rPr lang="en-US" dirty="0"/>
              <a:t> Report released August 2022</a:t>
            </a:r>
          </a:p>
          <a:p>
            <a:pPr marL="800100" lvl="1" indent="-342900" algn="l">
              <a:buFont typeface="Arial" panose="020B0604020202020204" pitchFamily="34" charset="0"/>
              <a:buChar char="•"/>
            </a:pPr>
            <a:r>
              <a:rPr lang="en-US" dirty="0"/>
              <a:t>Increasing access</a:t>
            </a:r>
          </a:p>
          <a:p>
            <a:pPr marL="800100" lvl="1" indent="-342900" algn="l">
              <a:buFont typeface="Arial" panose="020B0604020202020204" pitchFamily="34" charset="0"/>
              <a:buChar char="•"/>
            </a:pPr>
            <a:r>
              <a:rPr lang="en-US" dirty="0"/>
              <a:t>Increasing capacity recommendations</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CHIPS Act</a:t>
            </a:r>
          </a:p>
          <a:p>
            <a:pPr marL="800100" lvl="1" indent="-342900" algn="l">
              <a:buFont typeface="Arial" panose="020B0604020202020204" pitchFamily="34" charset="0"/>
              <a:buChar char="•"/>
            </a:pPr>
            <a:r>
              <a:rPr lang="en-US" dirty="0"/>
              <a:t>This legislation guarantees that </a:t>
            </a:r>
            <a:r>
              <a:rPr lang="en-US" dirty="0" err="1"/>
              <a:t>EPSCoR</a:t>
            </a:r>
            <a:r>
              <a:rPr lang="en-US" dirty="0"/>
              <a:t> jurisdictions receive 20% of all R&amp;D funding for the National Science Foundation, up from the current 13%.</a:t>
            </a:r>
          </a:p>
        </p:txBody>
      </p:sp>
      <p:pic>
        <p:nvPicPr>
          <p:cNvPr id="4" name="Picture 1" descr="age1image12835952">
            <a:extLst>
              <a:ext uri="{FF2B5EF4-FFF2-40B4-BE49-F238E27FC236}">
                <a16:creationId xmlns:a16="http://schemas.microsoft.com/office/drawing/2014/main" id="{4059A608-6FFC-E941-99CC-17752B74E8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20426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1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406400"/>
            <a:ext cx="9271000" cy="1193800"/>
          </a:xfrm>
        </p:spPr>
        <p:txBody>
          <a:bodyPr>
            <a:normAutofit/>
          </a:bodyPr>
          <a:lstStyle/>
          <a:p>
            <a:r>
              <a:rPr lang="en-US" sz="3200" b="1" dirty="0"/>
              <a:t>Kentucky NSF </a:t>
            </a:r>
            <a:r>
              <a:rPr lang="en-US" sz="3200" b="1" dirty="0" err="1"/>
              <a:t>EPSCoR</a:t>
            </a:r>
            <a:r>
              <a:rPr lang="en-US" sz="3200" b="1" dirty="0"/>
              <a:t> Track 1 Update</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a:bodyPr>
          <a:lstStyle/>
          <a:p>
            <a:pPr marL="342900" indent="-342900" algn="l">
              <a:buFont typeface="Arial" panose="020B0604020202020204" pitchFamily="34" charset="0"/>
              <a:buChar char="•"/>
            </a:pPr>
            <a:r>
              <a:rPr lang="en-US" dirty="0"/>
              <a:t>Current and Historical Status</a:t>
            </a:r>
          </a:p>
          <a:p>
            <a:pPr marL="342900" indent="-342900" algn="l">
              <a:buFont typeface="Arial" panose="020B0604020202020204" pitchFamily="34" charset="0"/>
              <a:buChar char="•"/>
            </a:pPr>
            <a:r>
              <a:rPr lang="en-US" dirty="0"/>
              <a:t>Development of next Track 1 application – Submitted August 2023</a:t>
            </a:r>
          </a:p>
          <a:p>
            <a:pPr marL="800100" lvl="1" indent="-342900" algn="l">
              <a:buFont typeface="Arial" panose="020B0604020202020204" pitchFamily="34" charset="0"/>
              <a:buChar char="•"/>
            </a:pPr>
            <a:r>
              <a:rPr lang="en-US" dirty="0"/>
              <a:t>CHARGE (Climate Change Hazards in Appalachia)</a:t>
            </a:r>
          </a:p>
          <a:p>
            <a:pPr marL="342900" indent="-342900" algn="l">
              <a:buFont typeface="Arial" panose="020B0604020202020204" pitchFamily="34" charset="0"/>
              <a:buChar char="•"/>
            </a:pPr>
            <a:r>
              <a:rPr lang="en-US" dirty="0"/>
              <a:t>Kentucky Science and Technology Plan</a:t>
            </a:r>
          </a:p>
          <a:p>
            <a:pPr marL="342900" indent="-342900" algn="l">
              <a:buFont typeface="Arial" panose="020B0604020202020204" pitchFamily="34" charset="0"/>
              <a:buChar char="•"/>
            </a:pPr>
            <a:r>
              <a:rPr lang="en-US" dirty="0"/>
              <a:t>Final and only submission window for NSF Track 1 Program</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9DC4BCF4-DE34-BC48-8AD3-4CDC7D18C7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204267"/>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5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406400"/>
            <a:ext cx="9271000" cy="1193800"/>
          </a:xfrm>
        </p:spPr>
        <p:txBody>
          <a:bodyPr>
            <a:normAutofit/>
          </a:bodyPr>
          <a:lstStyle/>
          <a:p>
            <a:r>
              <a:rPr lang="en-US" sz="3200" b="1" dirty="0"/>
              <a:t>E-CORE</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976438"/>
            <a:ext cx="9144000" cy="4233862"/>
          </a:xfrm>
        </p:spPr>
        <p:txBody>
          <a:bodyPr>
            <a:normAutofit lnSpcReduction="10000"/>
          </a:bodyPr>
          <a:lstStyle/>
          <a:p>
            <a:pPr marL="342900" indent="-342900" algn="l">
              <a:buFont typeface="Arial" panose="020B0604020202020204" pitchFamily="34" charset="0"/>
              <a:buChar char="•"/>
            </a:pPr>
            <a:r>
              <a:rPr lang="en-US" dirty="0"/>
              <a:t>Collaborations for Optimizing Research Ecosystems Research Infrastructure Improvement</a:t>
            </a:r>
          </a:p>
          <a:p>
            <a:pPr marL="342900" indent="-342900" algn="l">
              <a:buFont typeface="Arial" panose="020B0604020202020204" pitchFamily="34" charset="0"/>
              <a:buChar char="•"/>
            </a:pPr>
            <a:r>
              <a:rPr lang="en-US" dirty="0"/>
              <a:t>December 2023 (July 2024+)</a:t>
            </a:r>
          </a:p>
          <a:p>
            <a:pPr marL="342900" indent="-342900" algn="l">
              <a:buFont typeface="Arial" panose="020B0604020202020204" pitchFamily="34" charset="0"/>
              <a:buChar char="•"/>
            </a:pPr>
            <a:r>
              <a:rPr lang="en-US" dirty="0"/>
              <a:t>$2M/year with a four-year cycle with no match required</a:t>
            </a:r>
          </a:p>
          <a:p>
            <a:pPr marL="342900" indent="-342900" algn="l">
              <a:buFont typeface="Arial" panose="020B0604020202020204" pitchFamily="34" charset="0"/>
              <a:buChar char="•"/>
            </a:pPr>
            <a:r>
              <a:rPr lang="en-US" dirty="0"/>
              <a:t>Renewable once for four-year cycle (match?)</a:t>
            </a:r>
          </a:p>
          <a:p>
            <a:pPr marL="342900" indent="-342900" algn="l">
              <a:buFont typeface="Arial" panose="020B0604020202020204" pitchFamily="34" charset="0"/>
              <a:buChar char="•"/>
            </a:pPr>
            <a:r>
              <a:rPr lang="en-US" dirty="0"/>
              <a:t>Development of fundamental capacity</a:t>
            </a:r>
          </a:p>
          <a:p>
            <a:pPr marL="800100" lvl="1" indent="-342900" algn="l">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R</a:t>
            </a:r>
            <a:r>
              <a:rPr lang="en-US" sz="2000" dirty="0">
                <a:solidFill>
                  <a:srgbClr val="000000"/>
                </a:solidFill>
                <a:effectLst/>
                <a:latin typeface="Arial" panose="020B0604020202020204" pitchFamily="34" charset="0"/>
                <a:ea typeface="Calibri" panose="020F0502020204030204" pitchFamily="34" charset="0"/>
              </a:rPr>
              <a:t>esearch facilities; higher education pathways; STEM education (K-16) pathways; broadening participation; workforce development; national and global partnerships; community engagement and outreach; economic development and use-inspired research; and/or early career research trainee pathways</a:t>
            </a:r>
            <a:endParaRPr lang="en-US" dirty="0"/>
          </a:p>
          <a:p>
            <a:pPr marL="800100" lvl="1" indent="-342900" algn="l">
              <a:buFont typeface="Arial" panose="020B0604020202020204" pitchFamily="34" charset="0"/>
              <a:buChar char="•"/>
            </a:pPr>
            <a:r>
              <a:rPr lang="en-US" dirty="0"/>
              <a:t>5% to </a:t>
            </a:r>
            <a:r>
              <a:rPr lang="en-US" dirty="0" err="1"/>
              <a:t>EPSCoR</a:t>
            </a:r>
            <a:r>
              <a:rPr lang="en-US" dirty="0"/>
              <a:t> jurisdictional statewide committee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CA3AEDC4-3160-F642-B09F-4902F11D02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1329" y="144683"/>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9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7C-6BDF-B90C-9247-BDF0CF3D01BC}"/>
              </a:ext>
            </a:extLst>
          </p:cNvPr>
          <p:cNvSpPr>
            <a:spLocks noGrp="1"/>
          </p:cNvSpPr>
          <p:nvPr>
            <p:ph type="ctrTitle"/>
          </p:nvPr>
        </p:nvSpPr>
        <p:spPr>
          <a:xfrm>
            <a:off x="1397000" y="406400"/>
            <a:ext cx="9271000" cy="677333"/>
          </a:xfrm>
        </p:spPr>
        <p:txBody>
          <a:bodyPr>
            <a:normAutofit/>
          </a:bodyPr>
          <a:lstStyle/>
          <a:p>
            <a:r>
              <a:rPr lang="en-US" sz="3200" b="1" dirty="0"/>
              <a:t>E-RISE</a:t>
            </a:r>
          </a:p>
        </p:txBody>
      </p:sp>
      <p:sp>
        <p:nvSpPr>
          <p:cNvPr id="3" name="Subtitle 2">
            <a:extLst>
              <a:ext uri="{FF2B5EF4-FFF2-40B4-BE49-F238E27FC236}">
                <a16:creationId xmlns:a16="http://schemas.microsoft.com/office/drawing/2014/main" id="{429E586A-1E2E-8F5A-1E58-D8C5399EBB10}"/>
              </a:ext>
            </a:extLst>
          </p:cNvPr>
          <p:cNvSpPr>
            <a:spLocks noGrp="1"/>
          </p:cNvSpPr>
          <p:nvPr>
            <p:ph type="subTitle" idx="1"/>
          </p:nvPr>
        </p:nvSpPr>
        <p:spPr>
          <a:xfrm>
            <a:off x="1524000" y="1519238"/>
            <a:ext cx="9144000" cy="4233862"/>
          </a:xfrm>
        </p:spPr>
        <p:txBody>
          <a:bodyPr>
            <a:normAutofit/>
          </a:bodyPr>
          <a:lstStyle/>
          <a:p>
            <a:pPr marL="342900" indent="-342900" algn="l">
              <a:buFont typeface="Arial" panose="020B0604020202020204" pitchFamily="34" charset="0"/>
              <a:buChar char="•"/>
            </a:pPr>
            <a:r>
              <a:rPr lang="en-US" dirty="0"/>
              <a:t>Research Incubators for STEM Excellence Research Infrastructure Improvement</a:t>
            </a:r>
          </a:p>
          <a:p>
            <a:pPr marL="342900" indent="-342900" algn="l">
              <a:buFont typeface="Arial" panose="020B0604020202020204" pitchFamily="34" charset="0"/>
              <a:buChar char="•"/>
            </a:pPr>
            <a:r>
              <a:rPr lang="en-US" dirty="0"/>
              <a:t>January 2024 (August 2024+)</a:t>
            </a:r>
          </a:p>
          <a:p>
            <a:pPr marL="342900" indent="-342900" algn="l">
              <a:buFont typeface="Arial" panose="020B0604020202020204" pitchFamily="34" charset="0"/>
              <a:buChar char="•"/>
            </a:pPr>
            <a:r>
              <a:rPr lang="en-US" dirty="0"/>
              <a:t>$1.75M/year with a four-year cycle with no match required</a:t>
            </a:r>
          </a:p>
          <a:p>
            <a:pPr marL="342900" indent="-342900" algn="l">
              <a:buFont typeface="Arial" panose="020B0604020202020204" pitchFamily="34" charset="0"/>
              <a:buChar char="•"/>
            </a:pPr>
            <a:r>
              <a:rPr lang="en-US" dirty="0"/>
              <a:t>Renewable once for three years (match?)</a:t>
            </a:r>
          </a:p>
          <a:p>
            <a:pPr marL="342900" indent="-342900" algn="l">
              <a:buFont typeface="Arial" panose="020B0604020202020204" pitchFamily="34" charset="0"/>
              <a:buChar char="•"/>
            </a:pPr>
            <a:r>
              <a:rPr lang="en-US" dirty="0"/>
              <a:t>Development of Research Projects</a:t>
            </a:r>
          </a:p>
          <a:p>
            <a:pPr marL="800100" lvl="1" indent="-342900" algn="l">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rPr>
              <a:t>incubation of research teams and products to support the development and implementation of sustainable broad networks of individuals, institutions, and organizations that will transform the science, technology, engineering and mathematics (STEM) research capacity and competitiveness in a jurisdiction within the chosen field of research.</a:t>
            </a: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1" descr="age1image12835952">
            <a:extLst>
              <a:ext uri="{FF2B5EF4-FFF2-40B4-BE49-F238E27FC236}">
                <a16:creationId xmlns:a16="http://schemas.microsoft.com/office/drawing/2014/main" id="{6E333B9A-321D-4942-A35D-22BAD77950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190" y="242049"/>
            <a:ext cx="3297554" cy="10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9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1645</Words>
  <Application>Microsoft Macintosh PowerPoint</Application>
  <PresentationFormat>Widescreen</PresentationFormat>
  <Paragraphs>172</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Calibri Light</vt:lpstr>
      <vt:lpstr>Times New Roman</vt:lpstr>
      <vt:lpstr>Office Theme</vt:lpstr>
      <vt:lpstr>The Future of EPSCoR in Kentucky</vt:lpstr>
      <vt:lpstr>Kentucky Established Program to Stimulate Competitive Research</vt:lpstr>
      <vt:lpstr>Why EPSCoR was created</vt:lpstr>
      <vt:lpstr>Kentucky Statewide Committee  Jurisdictional Steering Commitee</vt:lpstr>
      <vt:lpstr>NSF EPSCoR - Current and Historical (Track 1)</vt:lpstr>
      <vt:lpstr>NSF EPSCoR – Two significant factors</vt:lpstr>
      <vt:lpstr>Kentucky NSF EPSCoR Track 1 Update</vt:lpstr>
      <vt:lpstr>E-CORE</vt:lpstr>
      <vt:lpstr>E-RISE</vt:lpstr>
      <vt:lpstr>Track 1 overlap with E-CORE and E-RISE</vt:lpstr>
      <vt:lpstr>Kentucky NSF EPSCoR Track 1, E-Core, E-Rise Results </vt:lpstr>
      <vt:lpstr>KY NSF EPSCoR Overview</vt:lpstr>
      <vt:lpstr>KY NSF EPSCoR Seed Funding Programs</vt:lpstr>
      <vt:lpstr>Research Award (RA)</vt:lpstr>
      <vt:lpstr>Undergraduate Research Experience (URE)</vt:lpstr>
      <vt:lpstr>Education, Outreach, &amp; Communication  (EOC)</vt:lpstr>
      <vt:lpstr>The DARE-KY Project at KYSU</vt:lpstr>
      <vt:lpstr>Project Vision</vt:lpstr>
      <vt:lpstr>Primary Project Partners</vt:lpstr>
      <vt:lpstr>KY INBRE – IDeA Network of Biomedical Research Excellence</vt:lpstr>
      <vt:lpstr>DOE EPSCoR</vt:lpstr>
      <vt:lpstr>KY DOE EPSCoR</vt:lpstr>
      <vt:lpstr>Many Unknowns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EPSCoR – Future Changes</dc:title>
  <dc:creator>Webb, Cathleen</dc:creator>
  <cp:lastModifiedBy>Webb, Cathleen</cp:lastModifiedBy>
  <cp:revision>3</cp:revision>
  <dcterms:created xsi:type="dcterms:W3CDTF">2023-06-20T16:12:50Z</dcterms:created>
  <dcterms:modified xsi:type="dcterms:W3CDTF">2024-11-01T14:39:47Z</dcterms:modified>
</cp:coreProperties>
</file>