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11" r:id="rId3"/>
    <p:sldId id="282" r:id="rId4"/>
    <p:sldId id="332" r:id="rId5"/>
    <p:sldId id="443" r:id="rId6"/>
    <p:sldId id="436" r:id="rId7"/>
    <p:sldId id="437" r:id="rId8"/>
    <p:sldId id="444" r:id="rId9"/>
    <p:sldId id="320" r:id="rId10"/>
    <p:sldId id="438" r:id="rId11"/>
    <p:sldId id="322" r:id="rId12"/>
    <p:sldId id="318" r:id="rId13"/>
    <p:sldId id="441" r:id="rId14"/>
    <p:sldId id="440" r:id="rId15"/>
    <p:sldId id="442" r:id="rId16"/>
    <p:sldId id="404" r:id="rId17"/>
    <p:sldId id="358" r:id="rId18"/>
    <p:sldId id="407" r:id="rId19"/>
    <p:sldId id="433" r:id="rId20"/>
    <p:sldId id="414" r:id="rId21"/>
    <p:sldId id="435" r:id="rId22"/>
    <p:sldId id="42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9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32" y="3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AE2514-0417-48A8-9F6C-2C0C2E62408D}" type="doc">
      <dgm:prSet loTypeId="urn:microsoft.com/office/officeart/2005/8/layout/radial6" loCatId="cycl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7ABC98A-D672-4DDD-BA75-AD6D68175B0E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Metabolism</a:t>
          </a:r>
        </a:p>
      </dgm:t>
    </dgm:pt>
    <dgm:pt modelId="{B63ADE37-CDC5-4A18-A440-56127DA8C966}" type="parTrans" cxnId="{0393A254-AF64-4DBD-9352-D14E8F2A969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FDA170-CE91-4368-AFE5-5AAE222F656A}" type="sibTrans" cxnId="{0393A254-AF64-4DBD-9352-D14E8F2A969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660739-4D07-4719-A17B-B8156CA1B40E}">
      <dgm:prSet phldrT="[Text]" custT="1"/>
      <dgm:spPr/>
      <dgm:t>
        <a:bodyPr/>
        <a:lstStyle/>
        <a:p>
          <a:r>
            <a:rPr lang="en-US" sz="1400" b="1">
              <a:latin typeface="Arial" panose="020B0604020202020204" pitchFamily="34" charset="0"/>
              <a:cs typeface="Arial" panose="020B0604020202020204" pitchFamily="34" charset="0"/>
            </a:rPr>
            <a:t>ATP production</a:t>
          </a:r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6CB186-B5DC-4A40-91C8-9886E83DA9DD}" type="parTrans" cxnId="{2BAB0C4B-2DC6-40D1-B42E-94C0541E5AF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8C3E2E-9672-4AE3-8C7D-12F0903E0D0D}" type="sibTrans" cxnId="{2BAB0C4B-2DC6-40D1-B42E-94C0541E5AF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9BE413-97B4-4CBA-9047-07A7F8DF0CC0}">
      <dgm:prSet phldrT="[Text]" custT="1"/>
      <dgm:spPr/>
      <dgm:t>
        <a:bodyPr/>
        <a:lstStyle/>
        <a:p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Signals &amp;</a:t>
          </a:r>
        </a:p>
        <a:p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Transcription </a:t>
          </a:r>
        </a:p>
      </dgm:t>
    </dgm:pt>
    <dgm:pt modelId="{F38977D6-8E3D-43D0-9140-51F1EA2D093F}" type="parTrans" cxnId="{8F36CD91-5CC4-4E0D-AA52-34FB4C45BB4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0D98B0-3417-4860-83F9-347BE4329400}" type="sibTrans" cxnId="{8F36CD91-5CC4-4E0D-AA52-34FB4C45BB4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E25641-36C0-4BAB-8214-30B4F92B0F45}">
      <dgm:prSet phldrT="[Text]" custT="1"/>
      <dgm:spPr/>
      <dgm:t>
        <a:bodyPr/>
        <a:lstStyle/>
        <a:p>
          <a:r>
            <a:rPr lang="en-US" sz="1400" b="1">
              <a:latin typeface="Arial" panose="020B0604020202020204" pitchFamily="34" charset="0"/>
              <a:cs typeface="Arial" panose="020B0604020202020204" pitchFamily="34" charset="0"/>
            </a:rPr>
            <a:t>Control of redox state</a:t>
          </a:r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679E90-EC0F-4AA1-BE31-D4AB69C22327}" type="parTrans" cxnId="{93BEE6DB-6B97-45F2-B3A7-E6C7898FD18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5D675A-DAEB-49E8-A63E-7FB5A234CF7F}" type="sibTrans" cxnId="{93BEE6DB-6B97-45F2-B3A7-E6C7898FD18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B57ED4-DA3C-485D-B5FF-91263CB51369}">
      <dgm:prSet phldrT="[Text]" custT="1"/>
      <dgm:spPr/>
      <dgm:t>
        <a:bodyPr/>
        <a:lstStyle/>
        <a:p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85087E-3A33-4F75-B2FD-DF734E2C9474}" type="parTrans" cxnId="{7AA9BB1A-3822-4302-992D-AF449CD7C6E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864E08-53BB-4997-81F5-DD37B3777F9B}" type="sibTrans" cxnId="{7AA9BB1A-3822-4302-992D-AF449CD7C6E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31EC17-0808-4911-88DC-0873485C9464}" type="pres">
      <dgm:prSet presAssocID="{7DAE2514-0417-48A8-9F6C-2C0C2E62408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75B4F8F-6372-419B-9A4D-19563B207CF1}" type="pres">
      <dgm:prSet presAssocID="{47ABC98A-D672-4DDD-BA75-AD6D68175B0E}" presName="centerShape" presStyleLbl="node0" presStyleIdx="0" presStyleCnt="1"/>
      <dgm:spPr/>
    </dgm:pt>
    <dgm:pt modelId="{27E99548-17CB-4CFE-A59D-F48A4C98332B}" type="pres">
      <dgm:prSet presAssocID="{D9660739-4D07-4719-A17B-B8156CA1B40E}" presName="node" presStyleLbl="node1" presStyleIdx="0" presStyleCnt="4">
        <dgm:presLayoutVars>
          <dgm:bulletEnabled val="1"/>
        </dgm:presLayoutVars>
      </dgm:prSet>
      <dgm:spPr/>
    </dgm:pt>
    <dgm:pt modelId="{1A2D4223-F3D9-45FE-BDCC-1E88609244C4}" type="pres">
      <dgm:prSet presAssocID="{D9660739-4D07-4719-A17B-B8156CA1B40E}" presName="dummy" presStyleCnt="0"/>
      <dgm:spPr/>
    </dgm:pt>
    <dgm:pt modelId="{711F1248-C3A8-4289-9BC3-0731EE8C0603}" type="pres">
      <dgm:prSet presAssocID="{A18C3E2E-9672-4AE3-8C7D-12F0903E0D0D}" presName="sibTrans" presStyleLbl="sibTrans2D1" presStyleIdx="0" presStyleCnt="4"/>
      <dgm:spPr/>
    </dgm:pt>
    <dgm:pt modelId="{89F22085-1343-4759-9ED1-2801FDDFC42D}" type="pres">
      <dgm:prSet presAssocID="{6F9BE413-97B4-4CBA-9047-07A7F8DF0CC0}" presName="node" presStyleLbl="node1" presStyleIdx="1" presStyleCnt="4" custScaleX="119842" custRadScaleRad="101621">
        <dgm:presLayoutVars>
          <dgm:bulletEnabled val="1"/>
        </dgm:presLayoutVars>
      </dgm:prSet>
      <dgm:spPr/>
    </dgm:pt>
    <dgm:pt modelId="{B3AA59F6-4174-47A4-93C5-EFD5378E32C7}" type="pres">
      <dgm:prSet presAssocID="{6F9BE413-97B4-4CBA-9047-07A7F8DF0CC0}" presName="dummy" presStyleCnt="0"/>
      <dgm:spPr/>
    </dgm:pt>
    <dgm:pt modelId="{6B1CE669-1377-4921-9F26-299E39BA28BB}" type="pres">
      <dgm:prSet presAssocID="{060D98B0-3417-4860-83F9-347BE4329400}" presName="sibTrans" presStyleLbl="sibTrans2D1" presStyleIdx="1" presStyleCnt="4"/>
      <dgm:spPr/>
    </dgm:pt>
    <dgm:pt modelId="{3318CAF2-C856-423E-ACF2-9E977D5E28B3}" type="pres">
      <dgm:prSet presAssocID="{CBE25641-36C0-4BAB-8214-30B4F92B0F45}" presName="node" presStyleLbl="node1" presStyleIdx="2" presStyleCnt="4">
        <dgm:presLayoutVars>
          <dgm:bulletEnabled val="1"/>
        </dgm:presLayoutVars>
      </dgm:prSet>
      <dgm:spPr/>
    </dgm:pt>
    <dgm:pt modelId="{3138F235-2D88-4E6C-BC06-A5350B3D9137}" type="pres">
      <dgm:prSet presAssocID="{CBE25641-36C0-4BAB-8214-30B4F92B0F45}" presName="dummy" presStyleCnt="0"/>
      <dgm:spPr/>
    </dgm:pt>
    <dgm:pt modelId="{705A3FB9-554E-4202-BE21-8ACD7D683591}" type="pres">
      <dgm:prSet presAssocID="{985D675A-DAEB-49E8-A63E-7FB5A234CF7F}" presName="sibTrans" presStyleLbl="sibTrans2D1" presStyleIdx="2" presStyleCnt="4"/>
      <dgm:spPr/>
    </dgm:pt>
    <dgm:pt modelId="{A6D34E08-D114-4DE7-939E-41BBA6B8BB5D}" type="pres">
      <dgm:prSet presAssocID="{2EB57ED4-DA3C-485D-B5FF-91263CB51369}" presName="node" presStyleLbl="node1" presStyleIdx="3" presStyleCnt="4">
        <dgm:presLayoutVars>
          <dgm:bulletEnabled val="1"/>
        </dgm:presLayoutVars>
      </dgm:prSet>
      <dgm:spPr/>
    </dgm:pt>
    <dgm:pt modelId="{A243220D-B041-4733-AC0C-F514E72F0449}" type="pres">
      <dgm:prSet presAssocID="{2EB57ED4-DA3C-485D-B5FF-91263CB51369}" presName="dummy" presStyleCnt="0"/>
      <dgm:spPr/>
    </dgm:pt>
    <dgm:pt modelId="{C4D1A212-C8FC-4A73-A94A-1CB73B036788}" type="pres">
      <dgm:prSet presAssocID="{96864E08-53BB-4997-81F5-DD37B3777F9B}" presName="sibTrans" presStyleLbl="sibTrans2D1" presStyleIdx="3" presStyleCnt="4"/>
      <dgm:spPr/>
    </dgm:pt>
  </dgm:ptLst>
  <dgm:cxnLst>
    <dgm:cxn modelId="{76909F03-888D-4FFF-B457-B3A87A9683F4}" type="presOf" srcId="{CBE25641-36C0-4BAB-8214-30B4F92B0F45}" destId="{3318CAF2-C856-423E-ACF2-9E977D5E28B3}" srcOrd="0" destOrd="0" presId="urn:microsoft.com/office/officeart/2005/8/layout/radial6"/>
    <dgm:cxn modelId="{7AA9BB1A-3822-4302-992D-AF449CD7C6E4}" srcId="{47ABC98A-D672-4DDD-BA75-AD6D68175B0E}" destId="{2EB57ED4-DA3C-485D-B5FF-91263CB51369}" srcOrd="3" destOrd="0" parTransId="{2B85087E-3A33-4F75-B2FD-DF734E2C9474}" sibTransId="{96864E08-53BB-4997-81F5-DD37B3777F9B}"/>
    <dgm:cxn modelId="{890DEC5F-5521-4201-8191-FED0F9B6C862}" type="presOf" srcId="{96864E08-53BB-4997-81F5-DD37B3777F9B}" destId="{C4D1A212-C8FC-4A73-A94A-1CB73B036788}" srcOrd="0" destOrd="0" presId="urn:microsoft.com/office/officeart/2005/8/layout/radial6"/>
    <dgm:cxn modelId="{07CCEF68-9EFD-4BF1-96BB-628B609B130F}" type="presOf" srcId="{2EB57ED4-DA3C-485D-B5FF-91263CB51369}" destId="{A6D34E08-D114-4DE7-939E-41BBA6B8BB5D}" srcOrd="0" destOrd="0" presId="urn:microsoft.com/office/officeart/2005/8/layout/radial6"/>
    <dgm:cxn modelId="{2872DD4A-84E8-44AA-8F9C-EED868AAF6A9}" type="presOf" srcId="{D9660739-4D07-4719-A17B-B8156CA1B40E}" destId="{27E99548-17CB-4CFE-A59D-F48A4C98332B}" srcOrd="0" destOrd="0" presId="urn:microsoft.com/office/officeart/2005/8/layout/radial6"/>
    <dgm:cxn modelId="{2BAB0C4B-2DC6-40D1-B42E-94C0541E5AF2}" srcId="{47ABC98A-D672-4DDD-BA75-AD6D68175B0E}" destId="{D9660739-4D07-4719-A17B-B8156CA1B40E}" srcOrd="0" destOrd="0" parTransId="{266CB186-B5DC-4A40-91C8-9886E83DA9DD}" sibTransId="{A18C3E2E-9672-4AE3-8C7D-12F0903E0D0D}"/>
    <dgm:cxn modelId="{81C79850-30B7-42F1-9EE3-C613A70B4441}" type="presOf" srcId="{A18C3E2E-9672-4AE3-8C7D-12F0903E0D0D}" destId="{711F1248-C3A8-4289-9BC3-0731EE8C0603}" srcOrd="0" destOrd="0" presId="urn:microsoft.com/office/officeart/2005/8/layout/radial6"/>
    <dgm:cxn modelId="{0393A254-AF64-4DBD-9352-D14E8F2A969A}" srcId="{7DAE2514-0417-48A8-9F6C-2C0C2E62408D}" destId="{47ABC98A-D672-4DDD-BA75-AD6D68175B0E}" srcOrd="0" destOrd="0" parTransId="{B63ADE37-CDC5-4A18-A440-56127DA8C966}" sibTransId="{23FDA170-CE91-4368-AFE5-5AAE222F656A}"/>
    <dgm:cxn modelId="{B280437A-AC47-4F2D-A6C8-348EC96D3A1E}" type="presOf" srcId="{7DAE2514-0417-48A8-9F6C-2C0C2E62408D}" destId="{D531EC17-0808-4911-88DC-0873485C9464}" srcOrd="0" destOrd="0" presId="urn:microsoft.com/office/officeart/2005/8/layout/radial6"/>
    <dgm:cxn modelId="{8F36CD91-5CC4-4E0D-AA52-34FB4C45BB4F}" srcId="{47ABC98A-D672-4DDD-BA75-AD6D68175B0E}" destId="{6F9BE413-97B4-4CBA-9047-07A7F8DF0CC0}" srcOrd="1" destOrd="0" parTransId="{F38977D6-8E3D-43D0-9140-51F1EA2D093F}" sibTransId="{060D98B0-3417-4860-83F9-347BE4329400}"/>
    <dgm:cxn modelId="{CB8EA49E-E82B-4559-A716-D44C601EE7DB}" type="presOf" srcId="{47ABC98A-D672-4DDD-BA75-AD6D68175B0E}" destId="{775B4F8F-6372-419B-9A4D-19563B207CF1}" srcOrd="0" destOrd="0" presId="urn:microsoft.com/office/officeart/2005/8/layout/radial6"/>
    <dgm:cxn modelId="{20D2A2C0-7F32-41C5-A8F0-1FAFD0AEF4E9}" type="presOf" srcId="{060D98B0-3417-4860-83F9-347BE4329400}" destId="{6B1CE669-1377-4921-9F26-299E39BA28BB}" srcOrd="0" destOrd="0" presId="urn:microsoft.com/office/officeart/2005/8/layout/radial6"/>
    <dgm:cxn modelId="{93BEE6DB-6B97-45F2-B3A7-E6C7898FD18E}" srcId="{47ABC98A-D672-4DDD-BA75-AD6D68175B0E}" destId="{CBE25641-36C0-4BAB-8214-30B4F92B0F45}" srcOrd="2" destOrd="0" parTransId="{A3679E90-EC0F-4AA1-BE31-D4AB69C22327}" sibTransId="{985D675A-DAEB-49E8-A63E-7FB5A234CF7F}"/>
    <dgm:cxn modelId="{ADCD64F2-E77F-492A-82C6-FB2F17545087}" type="presOf" srcId="{6F9BE413-97B4-4CBA-9047-07A7F8DF0CC0}" destId="{89F22085-1343-4759-9ED1-2801FDDFC42D}" srcOrd="0" destOrd="0" presId="urn:microsoft.com/office/officeart/2005/8/layout/radial6"/>
    <dgm:cxn modelId="{DF576EF5-E73F-4A49-972F-06E5D0591D89}" type="presOf" srcId="{985D675A-DAEB-49E8-A63E-7FB5A234CF7F}" destId="{705A3FB9-554E-4202-BE21-8ACD7D683591}" srcOrd="0" destOrd="0" presId="urn:microsoft.com/office/officeart/2005/8/layout/radial6"/>
    <dgm:cxn modelId="{8BE791AC-9535-4087-B540-02E97E5AE6C4}" type="presParOf" srcId="{D531EC17-0808-4911-88DC-0873485C9464}" destId="{775B4F8F-6372-419B-9A4D-19563B207CF1}" srcOrd="0" destOrd="0" presId="urn:microsoft.com/office/officeart/2005/8/layout/radial6"/>
    <dgm:cxn modelId="{65731FDA-AB32-44B9-B17B-5E7939EBDBF8}" type="presParOf" srcId="{D531EC17-0808-4911-88DC-0873485C9464}" destId="{27E99548-17CB-4CFE-A59D-F48A4C98332B}" srcOrd="1" destOrd="0" presId="urn:microsoft.com/office/officeart/2005/8/layout/radial6"/>
    <dgm:cxn modelId="{162F9842-DDFD-4FF5-835B-6924693EE07C}" type="presParOf" srcId="{D531EC17-0808-4911-88DC-0873485C9464}" destId="{1A2D4223-F3D9-45FE-BDCC-1E88609244C4}" srcOrd="2" destOrd="0" presId="urn:microsoft.com/office/officeart/2005/8/layout/radial6"/>
    <dgm:cxn modelId="{926A614F-A915-4ADC-99D0-74191FBF15C1}" type="presParOf" srcId="{D531EC17-0808-4911-88DC-0873485C9464}" destId="{711F1248-C3A8-4289-9BC3-0731EE8C0603}" srcOrd="3" destOrd="0" presId="urn:microsoft.com/office/officeart/2005/8/layout/radial6"/>
    <dgm:cxn modelId="{637F03FE-FC9F-48CD-8DD7-5EEC0D4B479D}" type="presParOf" srcId="{D531EC17-0808-4911-88DC-0873485C9464}" destId="{89F22085-1343-4759-9ED1-2801FDDFC42D}" srcOrd="4" destOrd="0" presId="urn:microsoft.com/office/officeart/2005/8/layout/radial6"/>
    <dgm:cxn modelId="{5CF0E370-AE61-4F1C-98C1-6917A7333C57}" type="presParOf" srcId="{D531EC17-0808-4911-88DC-0873485C9464}" destId="{B3AA59F6-4174-47A4-93C5-EFD5378E32C7}" srcOrd="5" destOrd="0" presId="urn:microsoft.com/office/officeart/2005/8/layout/radial6"/>
    <dgm:cxn modelId="{168BF809-0E83-4942-B530-875B0FC7524C}" type="presParOf" srcId="{D531EC17-0808-4911-88DC-0873485C9464}" destId="{6B1CE669-1377-4921-9F26-299E39BA28BB}" srcOrd="6" destOrd="0" presId="urn:microsoft.com/office/officeart/2005/8/layout/radial6"/>
    <dgm:cxn modelId="{03C26B20-AF54-44A0-800B-E72265D68BA6}" type="presParOf" srcId="{D531EC17-0808-4911-88DC-0873485C9464}" destId="{3318CAF2-C856-423E-ACF2-9E977D5E28B3}" srcOrd="7" destOrd="0" presId="urn:microsoft.com/office/officeart/2005/8/layout/radial6"/>
    <dgm:cxn modelId="{8C68A371-5FC9-41E8-82FE-62E672FF29BE}" type="presParOf" srcId="{D531EC17-0808-4911-88DC-0873485C9464}" destId="{3138F235-2D88-4E6C-BC06-A5350B3D9137}" srcOrd="8" destOrd="0" presId="urn:microsoft.com/office/officeart/2005/8/layout/radial6"/>
    <dgm:cxn modelId="{E4B0C710-7DEB-4B4E-B7F2-41061CA6D84C}" type="presParOf" srcId="{D531EC17-0808-4911-88DC-0873485C9464}" destId="{705A3FB9-554E-4202-BE21-8ACD7D683591}" srcOrd="9" destOrd="0" presId="urn:microsoft.com/office/officeart/2005/8/layout/radial6"/>
    <dgm:cxn modelId="{2D73C746-DBFD-4599-9D4C-E7EDD6CBF77F}" type="presParOf" srcId="{D531EC17-0808-4911-88DC-0873485C9464}" destId="{A6D34E08-D114-4DE7-939E-41BBA6B8BB5D}" srcOrd="10" destOrd="0" presId="urn:microsoft.com/office/officeart/2005/8/layout/radial6"/>
    <dgm:cxn modelId="{5857D24B-98EF-4669-98EB-C1F36FBB0DC2}" type="presParOf" srcId="{D531EC17-0808-4911-88DC-0873485C9464}" destId="{A243220D-B041-4733-AC0C-F514E72F0449}" srcOrd="11" destOrd="0" presId="urn:microsoft.com/office/officeart/2005/8/layout/radial6"/>
    <dgm:cxn modelId="{C18EF6B3-2535-4D87-BA49-9076D4D3D287}" type="presParOf" srcId="{D531EC17-0808-4911-88DC-0873485C9464}" destId="{C4D1A212-C8FC-4A73-A94A-1CB73B03678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1A212-C8FC-4A73-A94A-1CB73B036788}">
      <dsp:nvSpPr>
        <dsp:cNvPr id="0" name=""/>
        <dsp:cNvSpPr/>
      </dsp:nvSpPr>
      <dsp:spPr>
        <a:xfrm>
          <a:off x="1351535" y="664352"/>
          <a:ext cx="4444391" cy="4444391"/>
        </a:xfrm>
        <a:prstGeom prst="blockArc">
          <a:avLst>
            <a:gd name="adj1" fmla="val 10800000"/>
            <a:gd name="adj2" fmla="val 16200000"/>
            <a:gd name="adj3" fmla="val 4634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5A3FB9-554E-4202-BE21-8ACD7D683591}">
      <dsp:nvSpPr>
        <dsp:cNvPr id="0" name=""/>
        <dsp:cNvSpPr/>
      </dsp:nvSpPr>
      <dsp:spPr>
        <a:xfrm>
          <a:off x="1351535" y="664352"/>
          <a:ext cx="4444391" cy="4444391"/>
        </a:xfrm>
        <a:prstGeom prst="blockArc">
          <a:avLst>
            <a:gd name="adj1" fmla="val 5400000"/>
            <a:gd name="adj2" fmla="val 10800000"/>
            <a:gd name="adj3" fmla="val 4634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CE669-1377-4921-9F26-299E39BA28BB}">
      <dsp:nvSpPr>
        <dsp:cNvPr id="0" name=""/>
        <dsp:cNvSpPr/>
      </dsp:nvSpPr>
      <dsp:spPr>
        <a:xfrm>
          <a:off x="1386722" y="664638"/>
          <a:ext cx="4444391" cy="4444391"/>
        </a:xfrm>
        <a:prstGeom prst="blockArc">
          <a:avLst>
            <a:gd name="adj1" fmla="val 21599548"/>
            <a:gd name="adj2" fmla="val 5455728"/>
            <a:gd name="adj3" fmla="val 4634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1F1248-C3A8-4289-9BC3-0731EE8C0603}">
      <dsp:nvSpPr>
        <dsp:cNvPr id="0" name=""/>
        <dsp:cNvSpPr/>
      </dsp:nvSpPr>
      <dsp:spPr>
        <a:xfrm>
          <a:off x="1386722" y="664067"/>
          <a:ext cx="4444391" cy="4444391"/>
        </a:xfrm>
        <a:prstGeom prst="blockArc">
          <a:avLst>
            <a:gd name="adj1" fmla="val 16144272"/>
            <a:gd name="adj2" fmla="val 452"/>
            <a:gd name="adj3" fmla="val 463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5B4F8F-6372-419B-9A4D-19563B207CF1}">
      <dsp:nvSpPr>
        <dsp:cNvPr id="0" name=""/>
        <dsp:cNvSpPr/>
      </dsp:nvSpPr>
      <dsp:spPr>
        <a:xfrm>
          <a:off x="2552226" y="1865043"/>
          <a:ext cx="2043009" cy="204300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Metabolism</a:t>
          </a:r>
        </a:p>
      </dsp:txBody>
      <dsp:txXfrm>
        <a:off x="2851418" y="2164235"/>
        <a:ext cx="1444625" cy="1444625"/>
      </dsp:txXfrm>
    </dsp:sp>
    <dsp:sp modelId="{27E99548-17CB-4CFE-A59D-F48A4C98332B}">
      <dsp:nvSpPr>
        <dsp:cNvPr id="0" name=""/>
        <dsp:cNvSpPr/>
      </dsp:nvSpPr>
      <dsp:spPr>
        <a:xfrm>
          <a:off x="2858677" y="783"/>
          <a:ext cx="1430106" cy="143010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Arial" panose="020B0604020202020204" pitchFamily="34" charset="0"/>
              <a:cs typeface="Arial" panose="020B0604020202020204" pitchFamily="34" charset="0"/>
            </a:rPr>
            <a:t>ATP production</a:t>
          </a:r>
          <a:endParaRPr lang="en-U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68111" y="210217"/>
        <a:ext cx="1011238" cy="1011238"/>
      </dsp:txXfrm>
    </dsp:sp>
    <dsp:sp modelId="{89F22085-1343-4759-9ED1-2801FDDFC42D}">
      <dsp:nvSpPr>
        <dsp:cNvPr id="0" name=""/>
        <dsp:cNvSpPr/>
      </dsp:nvSpPr>
      <dsp:spPr>
        <a:xfrm>
          <a:off x="4922696" y="2171495"/>
          <a:ext cx="1713868" cy="1430106"/>
        </a:xfrm>
        <a:prstGeom prst="ellips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Signals &amp;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Transcription </a:t>
          </a:r>
        </a:p>
      </dsp:txBody>
      <dsp:txXfrm>
        <a:off x="5173686" y="2380929"/>
        <a:ext cx="1211888" cy="1011238"/>
      </dsp:txXfrm>
    </dsp:sp>
    <dsp:sp modelId="{3318CAF2-C856-423E-ACF2-9E977D5E28B3}">
      <dsp:nvSpPr>
        <dsp:cNvPr id="0" name=""/>
        <dsp:cNvSpPr/>
      </dsp:nvSpPr>
      <dsp:spPr>
        <a:xfrm>
          <a:off x="2858677" y="4342207"/>
          <a:ext cx="1430106" cy="1430106"/>
        </a:xfrm>
        <a:prstGeom prst="ellips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Arial" panose="020B0604020202020204" pitchFamily="34" charset="0"/>
              <a:cs typeface="Arial" panose="020B0604020202020204" pitchFamily="34" charset="0"/>
            </a:rPr>
            <a:t>Control of redox state</a:t>
          </a:r>
          <a:endParaRPr lang="en-U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68111" y="4551641"/>
        <a:ext cx="1011238" cy="1011238"/>
      </dsp:txXfrm>
    </dsp:sp>
    <dsp:sp modelId="{A6D34E08-D114-4DE7-939E-41BBA6B8BB5D}">
      <dsp:nvSpPr>
        <dsp:cNvPr id="0" name=""/>
        <dsp:cNvSpPr/>
      </dsp:nvSpPr>
      <dsp:spPr>
        <a:xfrm>
          <a:off x="687965" y="2171495"/>
          <a:ext cx="1430106" cy="1430106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7399" y="2380929"/>
        <a:ext cx="1011238" cy="10112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082FE-825A-481D-8D8C-568E451E689D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94A7D-3A88-4B28-8DCE-309B02FA9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3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E5480-2371-40C3-BAC6-37B6289C4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98A26B-CC05-44BC-AD6C-D5E2A865E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BDE9B-0043-4CD2-A929-C734AAE1E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5C2C-C49E-42F0-8368-42B7D4F6734B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AB1F8-FCB5-4658-A34E-A7DF8E0EF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79297-916B-495A-90FB-65B4E2A8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A1B9-4A70-4FB4-9045-35BCDC00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58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CB53D-E7E7-4BEA-80A2-0005D6B0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E8B627-F01F-4D0F-A511-D2493C9BD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08C88-2B91-46A0-8B74-7F37C7BC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5C2C-C49E-42F0-8368-42B7D4F6734B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D11AD-2A31-45F9-8797-E8D7F1745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A4235-0E5C-417A-AD3C-9D9D8FFE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A1B9-4A70-4FB4-9045-35BCDC00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04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8EDF5-C990-44CF-88ED-62A402B339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3797A4-55DA-46B9-9620-6E7D1BCB4A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BAEDF-5A43-48CF-B8AA-829578E24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5C2C-C49E-42F0-8368-42B7D4F6734B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1B0D3-937C-4FAF-A779-15A659124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18FB1-C893-4461-B536-312BD559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A1B9-4A70-4FB4-9045-35BCDC00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6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E776A-384C-4521-BDE2-D14FC913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EE923-9778-4A29-9936-13D94795D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9637F-C284-4E63-9917-6591469A2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5C2C-C49E-42F0-8368-42B7D4F6734B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3E5EA-8884-4784-817C-685D7291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96D1B-804A-4A75-AC07-A702171E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A1B9-4A70-4FB4-9045-35BCDC00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18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58BA9-5685-4CDA-9EFE-7F8EB5338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7F82D-39A1-4FE2-9796-2808CFC2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0E7A2-5CDB-4C36-96B1-125478A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5C2C-C49E-42F0-8368-42B7D4F6734B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D5FE4-11AC-4315-8418-B5D50DF0E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E434E-F6DE-449F-901E-17DAE7BDD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A1B9-4A70-4FB4-9045-35BCDC00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82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965DF-DD4C-4EFE-A284-B5120FE30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4CE12-3BC3-4EF7-825B-559DDD762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9F773C-0C93-497E-B3AB-ECA88106F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A490E0-0675-43C0-8666-03CEE4997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5C2C-C49E-42F0-8368-42B7D4F6734B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F5D8E-64C2-480B-976D-5895BA73D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895E0-8076-4A31-889F-DFB8BBD1D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A1B9-4A70-4FB4-9045-35BCDC00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8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A49BD-5BA4-4689-86D1-50E5D8249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ED38D-91B4-4090-ADCC-28A65F1EE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908C1F-385C-4D2F-BD0D-B44EF4849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9994F9-C26D-440A-8DCB-EC6D728F6A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71A9A4-0A20-48B7-8E81-1CC2B1C303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6C4B96-30DC-49EF-A6B2-85F3F5F5B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5C2C-C49E-42F0-8368-42B7D4F6734B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116FAD-FA82-4F62-82E9-8AE2EA25F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872C98-3DE2-47AA-B385-2A6A72994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A1B9-4A70-4FB4-9045-35BCDC00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4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34A12-788A-423D-8C47-3FD9FF06A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AF0421-6CEB-4124-BC62-5A72FBFD9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5C2C-C49E-42F0-8368-42B7D4F6734B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8079A-A261-4E6A-95B9-9874E770B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1F969-2A05-4395-AAD5-8F291ACB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A1B9-4A70-4FB4-9045-35BCDC00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9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DA923C-F628-487F-9E88-5AEC19844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5C2C-C49E-42F0-8368-42B7D4F6734B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B92D37-8374-464E-A9ED-76BB6A118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3E074-9D85-4DAB-908A-0787E0A8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A1B9-4A70-4FB4-9045-35BCDC00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07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0E69E-8D91-46F9-8D7B-5702B9AFC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3EA36-743C-4BA9-933C-A40F91BFA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30D78-3702-4684-A48B-FC4E6D9F5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30A2A-305F-4A6C-8FB8-1D524BC63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5C2C-C49E-42F0-8368-42B7D4F6734B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B03E7-12DD-41E3-B0D4-1B8A439F0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3C9D4-A3B2-4D7E-9D95-8E54B00B9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A1B9-4A70-4FB4-9045-35BCDC00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6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26341-B5F4-4B96-8369-D1F9F7C4B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EB5AEB-37AC-49AB-A42D-E146516742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F605F-3AB3-4978-B459-D6054B7A7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5A768-C2B9-48E8-B921-7CB88B82D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5C2C-C49E-42F0-8368-42B7D4F6734B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E9A9F-1774-447A-99E6-DB8EF391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D3A46-4814-4516-B8FC-61A9C6D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A1B9-4A70-4FB4-9045-35BCDC00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08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7B0C7C-F539-43D1-BBA9-2A7730A83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826D9-D73F-46E2-99C6-3C5B9E5BD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7D50A-CFDE-402C-9E3D-21CC810D4C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35C2C-C49E-42F0-8368-42B7D4F6734B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501F2-D56C-40B8-B1E9-691F5328F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64561-9647-4903-B5BB-FE2789287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5A1B9-4A70-4FB4-9045-35BCDC00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jpeg"/><Relationship Id="rId18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12" Type="http://schemas.microsoft.com/office/2007/relationships/hdphoto" Target="../media/hdphoto5.wdp"/><Relationship Id="rId17" Type="http://schemas.openxmlformats.org/officeDocument/2006/relationships/image" Target="../media/image31.jpeg"/><Relationship Id="rId2" Type="http://schemas.openxmlformats.org/officeDocument/2006/relationships/image" Target="../media/image21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7.jpeg"/><Relationship Id="rId5" Type="http://schemas.openxmlformats.org/officeDocument/2006/relationships/image" Target="../media/image24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openxmlformats.org/officeDocument/2006/relationships/image" Target="../media/image23.jpeg"/><Relationship Id="rId9" Type="http://schemas.openxmlformats.org/officeDocument/2006/relationships/image" Target="../media/image26.png"/><Relationship Id="rId1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Relationship Id="rId9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13" Type="http://schemas.openxmlformats.org/officeDocument/2006/relationships/image" Target="../media/image67.jpg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12" Type="http://schemas.openxmlformats.org/officeDocument/2006/relationships/image" Target="../media/image66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11" Type="http://schemas.openxmlformats.org/officeDocument/2006/relationships/image" Target="../media/image65.emf"/><Relationship Id="rId5" Type="http://schemas.openxmlformats.org/officeDocument/2006/relationships/image" Target="../media/image59.emf"/><Relationship Id="rId10" Type="http://schemas.openxmlformats.org/officeDocument/2006/relationships/image" Target="../media/image64.png"/><Relationship Id="rId4" Type="http://schemas.openxmlformats.org/officeDocument/2006/relationships/image" Target="../media/image58.emf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2.png"/><Relationship Id="rId7" Type="http://schemas.openxmlformats.org/officeDocument/2006/relationships/image" Target="../media/image70.jpeg"/><Relationship Id="rId12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3.pn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4AF94-36E0-4970-A6CA-2EC6DDF94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8263" y="-751678"/>
            <a:ext cx="9935471" cy="2387600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Exploring the metabolic mechanisms of cardiac remodeling</a:t>
            </a:r>
          </a:p>
        </p:txBody>
      </p:sp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556D34B1-2FD8-4197-B188-F99AEDFB0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997" y="3246823"/>
            <a:ext cx="2192773" cy="299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8FBD62-6053-48E2-88D4-667AFB01CE4E}"/>
              </a:ext>
            </a:extLst>
          </p:cNvPr>
          <p:cNvCxnSpPr/>
          <p:nvPr/>
        </p:nvCxnSpPr>
        <p:spPr>
          <a:xfrm>
            <a:off x="1917106" y="1704764"/>
            <a:ext cx="835778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DOC logo clear background.PNG">
            <a:extLst>
              <a:ext uri="{FF2B5EF4-FFF2-40B4-BE49-F238E27FC236}">
                <a16:creationId xmlns:a16="http://schemas.microsoft.com/office/drawing/2014/main" id="{7E7E3BD7-51C5-45E4-97D8-8B2851379A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contrast="28000"/>
          </a:blip>
          <a:stretch>
            <a:fillRect/>
          </a:stretch>
        </p:blipFill>
        <p:spPr>
          <a:xfrm>
            <a:off x="263762" y="5763347"/>
            <a:ext cx="2363999" cy="807699"/>
          </a:xfrm>
          <a:prstGeom prst="rect">
            <a:avLst/>
          </a:prstGeom>
          <a:effectLst>
            <a:outerShdw blurRad="50800" dist="50800" dir="8460000" algn="ctr" rotWithShape="0">
              <a:srgbClr val="FFFF00"/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owder"/>
        </p:spPr>
      </p:pic>
      <p:pic>
        <p:nvPicPr>
          <p:cNvPr id="8" name="x_Picture 3" descr="cid:image001.png@01D45FEF.1A9E4730">
            <a:extLst>
              <a:ext uri="{FF2B5EF4-FFF2-40B4-BE49-F238E27FC236}">
                <a16:creationId xmlns:a16="http://schemas.microsoft.com/office/drawing/2014/main" id="{4382FC8A-7806-4F5A-8933-B0A3A7CE42A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072" y="5318620"/>
            <a:ext cx="1182793" cy="134298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7ECBE2-071B-42D5-8FE3-0CB77A1C99F2}"/>
              </a:ext>
            </a:extLst>
          </p:cNvPr>
          <p:cNvSpPr txBox="1"/>
          <p:nvPr/>
        </p:nvSpPr>
        <p:spPr>
          <a:xfrm>
            <a:off x="4039512" y="2014129"/>
            <a:ext cx="3749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Bradford G. Hill, Ph.D.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Associate Professor of Medicine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University of Louisville</a:t>
            </a:r>
          </a:p>
        </p:txBody>
      </p:sp>
    </p:spTree>
    <p:extLst>
      <p:ext uri="{BB962C8B-B14F-4D97-AF65-F5344CB8AC3E}">
        <p14:creationId xmlns:p14="http://schemas.microsoft.com/office/powerpoint/2010/main" val="536590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3872" y="175468"/>
            <a:ext cx="10592643" cy="466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2700" b="1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How does cardiac glucose metabolism change </a:t>
            </a:r>
            <a:r>
              <a:rPr lang="en-US" sz="2700" b="1" u="sng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during exercise</a:t>
            </a:r>
            <a:r>
              <a:rPr lang="en-US" sz="2700" b="1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537" y="954189"/>
            <a:ext cx="7108525" cy="17595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21711"/>
          <a:stretch/>
        </p:blipFill>
        <p:spPr>
          <a:xfrm>
            <a:off x="463292" y="3708726"/>
            <a:ext cx="4344317" cy="137005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53871" y="1430090"/>
            <a:ext cx="3953739" cy="1003950"/>
            <a:chOff x="4474346" y="1623318"/>
            <a:chExt cx="3225064" cy="507262"/>
          </a:xfrm>
        </p:grpSpPr>
        <p:grpSp>
          <p:nvGrpSpPr>
            <p:cNvPr id="18" name="Group 17"/>
            <p:cNvGrpSpPr/>
            <p:nvPr/>
          </p:nvGrpSpPr>
          <p:grpSpPr>
            <a:xfrm>
              <a:off x="4474346" y="1623318"/>
              <a:ext cx="3225064" cy="507262"/>
              <a:chOff x="2042831" y="5578338"/>
              <a:chExt cx="2732306" cy="507262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429446" y="5578338"/>
                <a:ext cx="1345691" cy="502525"/>
                <a:chOff x="2884478" y="4279394"/>
                <a:chExt cx="1345691" cy="502525"/>
              </a:xfrm>
            </p:grpSpPr>
            <p:sp>
              <p:nvSpPr>
                <p:cNvPr id="22" name="Notched Right Arrow 21"/>
                <p:cNvSpPr/>
                <p:nvPr/>
              </p:nvSpPr>
              <p:spPr>
                <a:xfrm>
                  <a:off x="2884478" y="4312705"/>
                  <a:ext cx="525306" cy="469214"/>
                </a:xfrm>
                <a:prstGeom prst="notchedRightArrow">
                  <a:avLst/>
                </a:prstGeom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>
                  <a:glow rad="101600">
                    <a:srgbClr val="C00000">
                      <a:alpha val="6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12750" hangingPunct="0"/>
                  <a:endParaRPr lang="en-US" sz="1200" kern="0">
                    <a:solidFill>
                      <a:srgbClr val="FFFFFF"/>
                    </a:solidFill>
                    <a:latin typeface="Helvetica Light"/>
                    <a:sym typeface="Helvetica Light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3472113" y="4279394"/>
                  <a:ext cx="758056" cy="498029"/>
                </a:xfrm>
                <a:prstGeom prst="rect">
                  <a:avLst/>
                </a:prstGeom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>
                  <a:glow rad="101600">
                    <a:srgbClr val="C00000">
                      <a:alpha val="6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12750" hangingPunct="0"/>
                  <a:r>
                    <a:rPr lang="en-US" sz="1200" kern="0" dirty="0">
                      <a:solidFill>
                        <a:srgbClr val="FFFFFF"/>
                      </a:solidFill>
                      <a:latin typeface="Helvetica Light"/>
                      <a:ea typeface="Arial" charset="0"/>
                      <a:cs typeface="Arial" charset="0"/>
                      <a:sym typeface="Helvetica Light"/>
                    </a:rPr>
                    <a:t>Biochemical analyses in heart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2962164" y="4477332"/>
                  <a:ext cx="478785" cy="1399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412750" hangingPunct="0">
                    <a:spcAft>
                      <a:spcPts val="1000"/>
                    </a:spcAft>
                  </a:pPr>
                  <a:r>
                    <a:rPr lang="en-US" sz="1200" kern="0" dirty="0">
                      <a:solidFill>
                        <a:srgbClr val="FFFFFF"/>
                      </a:solidFill>
                      <a:latin typeface="Helvetica Light"/>
                      <a:ea typeface="Arial" charset="0"/>
                      <a:cs typeface="Arial" charset="0"/>
                      <a:sym typeface="Helvetica Light"/>
                    </a:rPr>
                    <a:t>&lt; 5 min</a:t>
                  </a:r>
                </a:p>
              </p:txBody>
            </p:sp>
          </p:grpSp>
          <p:sp>
            <p:nvSpPr>
              <p:cNvPr id="21" name="Notched Right Arrow 20"/>
              <p:cNvSpPr/>
              <p:nvPr/>
            </p:nvSpPr>
            <p:spPr>
              <a:xfrm>
                <a:off x="2042831" y="5616386"/>
                <a:ext cx="1368151" cy="469214"/>
              </a:xfrm>
              <a:prstGeom prst="notchedRightArrow">
                <a:avLst/>
              </a:prstGeom>
              <a:solidFill>
                <a:srgbClr val="C00000"/>
              </a:solidFill>
              <a:ln w="95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12750" hangingPunct="0"/>
                <a:endParaRPr lang="en-US" sz="1200" kern="0">
                  <a:solidFill>
                    <a:srgbClr val="FFFFFF"/>
                  </a:solidFill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591290" y="1821256"/>
              <a:ext cx="1473893" cy="139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12750" hangingPunct="0">
                <a:spcAft>
                  <a:spcPts val="1000"/>
                </a:spcAft>
              </a:pPr>
              <a:r>
                <a:rPr lang="en-US" sz="1200" kern="0" dirty="0">
                  <a:solidFill>
                    <a:srgbClr val="FFFFFF"/>
                  </a:solidFill>
                  <a:latin typeface="Helvetica Light"/>
                  <a:ea typeface="Arial" charset="0"/>
                  <a:cs typeface="Arial" charset="0"/>
                  <a:sym typeface="Helvetica Light"/>
                </a:rPr>
                <a:t>40 min Exe at 75% max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839" y="3098840"/>
            <a:ext cx="2598682" cy="269539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8092450" y="3243622"/>
            <a:ext cx="3693625" cy="1202915"/>
            <a:chOff x="16582944" y="6525491"/>
            <a:chExt cx="7387250" cy="2405830"/>
          </a:xfrm>
        </p:grpSpPr>
        <p:cxnSp>
          <p:nvCxnSpPr>
            <p:cNvPr id="28" name="Straight Arrow Connector 27"/>
            <p:cNvCxnSpPr/>
            <p:nvPr/>
          </p:nvCxnSpPr>
          <p:spPr>
            <a:xfrm flipH="1" flipV="1">
              <a:off x="16582944" y="6586178"/>
              <a:ext cx="20781" cy="891960"/>
            </a:xfrm>
            <a:prstGeom prst="straightConnector1">
              <a:avLst/>
            </a:prstGeom>
            <a:noFill/>
            <a:ln w="57150" cap="flat">
              <a:solidFill>
                <a:srgbClr val="C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20123728" y="6525491"/>
              <a:ext cx="20781" cy="891960"/>
            </a:xfrm>
            <a:prstGeom prst="straightConnector1">
              <a:avLst/>
            </a:prstGeom>
            <a:noFill/>
            <a:ln w="57150" cap="flat">
              <a:solidFill>
                <a:srgbClr val="C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0" name="TextBox 29"/>
            <p:cNvSpPr txBox="1"/>
            <p:nvPr/>
          </p:nvSpPr>
          <p:spPr>
            <a:xfrm>
              <a:off x="16970474" y="6564995"/>
              <a:ext cx="2205732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2500" kern="0" dirty="0">
                  <a:latin typeface="Arial" panose="020B0604020202020204" pitchFamily="34" charset="0"/>
                  <a:cs typeface="Arial" panose="020B0604020202020204" pitchFamily="34" charset="0"/>
                  <a:sym typeface="Helvetica Light"/>
                </a:rPr>
                <a:t>Lactate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326448" y="6572245"/>
              <a:ext cx="3643746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2500" kern="0" dirty="0">
                  <a:latin typeface="Arial" panose="020B0604020202020204" pitchFamily="34" charset="0"/>
                  <a:cs typeface="Arial" panose="020B0604020202020204" pitchFamily="34" charset="0"/>
                  <a:sym typeface="Helvetica Light"/>
                </a:rPr>
                <a:t>Fatty acids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 flipV="1">
              <a:off x="16603725" y="8039361"/>
              <a:ext cx="20781" cy="891960"/>
            </a:xfrm>
            <a:prstGeom prst="straightConnector1">
              <a:avLst/>
            </a:prstGeom>
            <a:noFill/>
            <a:ln w="57150" cap="flat">
              <a:solidFill>
                <a:srgbClr val="C00000"/>
              </a:solidFill>
              <a:prstDash val="solid"/>
              <a:miter lim="400000"/>
              <a:headEnd type="triangle" w="med" len="med"/>
              <a:tailEnd type="none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3" name="TextBox 32"/>
            <p:cNvSpPr txBox="1"/>
            <p:nvPr/>
          </p:nvSpPr>
          <p:spPr>
            <a:xfrm>
              <a:off x="16970474" y="7953721"/>
              <a:ext cx="3484930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2500" kern="0" dirty="0">
                  <a:latin typeface="Arial" panose="020B0604020202020204" pitchFamily="34" charset="0"/>
                  <a:cs typeface="Arial" panose="020B0604020202020204" pitchFamily="34" charset="0"/>
                  <a:sym typeface="Helvetica Light"/>
                </a:rPr>
                <a:t>PFK activity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699584" y="5109229"/>
            <a:ext cx="4336907" cy="12054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just" defTabSz="412750" hangingPunct="0"/>
            <a:r>
              <a:rPr lang="en-US" sz="2500" b="1" i="1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Cardiac glucose catabolism is diminished during intense aerobic exercise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0881A4-CE6F-4363-937C-0FEAB264D6E5}"/>
              </a:ext>
            </a:extLst>
          </p:cNvPr>
          <p:cNvSpPr txBox="1"/>
          <p:nvPr/>
        </p:nvSpPr>
        <p:spPr>
          <a:xfrm>
            <a:off x="0" y="6550223"/>
            <a:ext cx="482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/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Gibb AA et al. </a:t>
            </a:r>
            <a:r>
              <a:rPr lang="en-US" sz="1400" i="1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Circulation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136(22): 2144-57, 2017</a:t>
            </a:r>
          </a:p>
        </p:txBody>
      </p:sp>
    </p:spTree>
    <p:extLst>
      <p:ext uri="{BB962C8B-B14F-4D97-AF65-F5344CB8AC3E}">
        <p14:creationId xmlns:p14="http://schemas.microsoft.com/office/powerpoint/2010/main" val="124438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5176" y="117475"/>
            <a:ext cx="8322791" cy="466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2700" b="1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Glucose metabolism in the </a:t>
            </a:r>
            <a:r>
              <a:rPr lang="en-US" sz="2700" b="1" u="sng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exercise-adapted</a:t>
            </a:r>
            <a:r>
              <a:rPr lang="en-US" sz="2700" b="1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heart</a:t>
            </a:r>
          </a:p>
        </p:txBody>
      </p:sp>
      <p:sp>
        <p:nvSpPr>
          <p:cNvPr id="8" name="Notched Right Arrow 7"/>
          <p:cNvSpPr/>
          <p:nvPr/>
        </p:nvSpPr>
        <p:spPr>
          <a:xfrm>
            <a:off x="1103109" y="1091980"/>
            <a:ext cx="3293035" cy="507673"/>
          </a:xfrm>
          <a:prstGeom prst="notchedRightArrow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50" hangingPunct="0"/>
            <a:endParaRPr lang="en-US" sz="575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0" name="Notched Right Arrow 9"/>
          <p:cNvSpPr/>
          <p:nvPr/>
        </p:nvSpPr>
        <p:spPr>
          <a:xfrm>
            <a:off x="4471273" y="1720440"/>
            <a:ext cx="658607" cy="507673"/>
          </a:xfrm>
          <a:prstGeom prst="notchedRightArrow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50" hangingPunct="0"/>
            <a:endParaRPr lang="en-US" sz="575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1845" y="1222456"/>
            <a:ext cx="2077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2750" hangingPunct="0"/>
            <a:r>
              <a:rPr lang="en-US" sz="1200" kern="0" dirty="0">
                <a:solidFill>
                  <a:srgbClr val="FFFFFF"/>
                </a:solidFill>
                <a:latin typeface="Helvetica Light"/>
                <a:ea typeface="Arial" charset="0"/>
                <a:cs typeface="Arial" charset="0"/>
                <a:sym typeface="Helvetica Light"/>
              </a:rPr>
              <a:t>4 weeks of exercise training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2873" y="122637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2750" hangingPunct="0"/>
            <a:r>
              <a:rPr lang="en-US" sz="1200" kern="0" dirty="0">
                <a:solidFill>
                  <a:srgbClr val="FFFFFF"/>
                </a:solidFill>
                <a:latin typeface="Helvetica Light"/>
                <a:ea typeface="Arial" charset="0"/>
                <a:cs typeface="Arial" charset="0"/>
                <a:sym typeface="Helvetica Light"/>
              </a:rPr>
              <a:t>ECT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4436" y="766657"/>
            <a:ext cx="8322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2750" hangingPunct="0"/>
            <a:r>
              <a:rPr lang="en-US" sz="1200" b="1" kern="0" dirty="0">
                <a:solidFill>
                  <a:srgbClr val="000000"/>
                </a:solidFill>
                <a:latin typeface="Helvetica Light"/>
                <a:ea typeface="Arial" charset="0"/>
                <a:cs typeface="Arial" charset="0"/>
                <a:sym typeface="Helvetica Light"/>
              </a:rPr>
              <a:t>Recovery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58859" y="1220833"/>
            <a:ext cx="603508" cy="225953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50" hangingPunct="0"/>
            <a:r>
              <a:rPr lang="en-US" sz="1200" kern="0" dirty="0">
                <a:solidFill>
                  <a:srgbClr val="FFFFFF"/>
                </a:solidFill>
                <a:latin typeface="Helvetica Light"/>
                <a:ea typeface="Arial" charset="0"/>
                <a:cs typeface="Arial" charset="0"/>
                <a:sym typeface="Helvetica Light"/>
              </a:rPr>
              <a:t>End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66818" y="1856947"/>
            <a:ext cx="482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2750" hangingPunct="0"/>
            <a:r>
              <a:rPr lang="en-US" sz="1200" kern="0" dirty="0">
                <a:solidFill>
                  <a:srgbClr val="FFFFFF"/>
                </a:solidFill>
                <a:latin typeface="Helvetica Light"/>
                <a:ea typeface="Arial" charset="0"/>
                <a:cs typeface="Arial" charset="0"/>
                <a:sym typeface="Helvetica Light"/>
              </a:rPr>
              <a:t>24 h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72" y="6356723"/>
            <a:ext cx="4821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/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Gibb AA et al. </a:t>
            </a:r>
            <a:r>
              <a:rPr lang="en-US" sz="1400" i="1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Circulation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136(22): 2144-57, 2017</a:t>
            </a:r>
          </a:p>
          <a:p>
            <a:pPr defTabSz="412750" hangingPunct="0"/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Gibb AA et al. </a:t>
            </a:r>
            <a:r>
              <a:rPr lang="en-US" sz="1400" i="1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Front </a:t>
            </a:r>
            <a:r>
              <a:rPr lang="en-US" sz="1400" i="1" kern="0" dirty="0" err="1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Physiol</a:t>
            </a:r>
            <a:r>
              <a:rPr lang="en-US" sz="1400" i="1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21;7:636, 2016</a:t>
            </a:r>
          </a:p>
        </p:txBody>
      </p:sp>
      <p:sp>
        <p:nvSpPr>
          <p:cNvPr id="45" name="Notched Right Arrow 44"/>
          <p:cNvSpPr/>
          <p:nvPr/>
        </p:nvSpPr>
        <p:spPr>
          <a:xfrm>
            <a:off x="4494979" y="1072433"/>
            <a:ext cx="658608" cy="507673"/>
          </a:xfrm>
          <a:prstGeom prst="notchedRightArrow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50" hangingPunct="0"/>
            <a:endParaRPr lang="en-US" sz="575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03710" y="1209181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2750" hangingPunct="0"/>
            <a:r>
              <a:rPr lang="en-US" sz="1200" kern="0" dirty="0">
                <a:solidFill>
                  <a:srgbClr val="FFFFFF"/>
                </a:solidFill>
                <a:latin typeface="Helvetica Light"/>
                <a:ea typeface="Arial" charset="0"/>
                <a:cs typeface="Arial" charset="0"/>
                <a:sym typeface="Helvetica Light"/>
              </a:rPr>
              <a:t>1 h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723" y="1012955"/>
            <a:ext cx="2278041" cy="257710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53" y="3818277"/>
            <a:ext cx="3298621" cy="2538446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9793254" y="819736"/>
            <a:ext cx="1991528" cy="2766705"/>
            <a:chOff x="57706" y="3458336"/>
            <a:chExt cx="1847273" cy="2407875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6" y="3976955"/>
              <a:ext cx="1847273" cy="1889256"/>
            </a:xfrm>
            <a:prstGeom prst="rect">
              <a:avLst/>
            </a:prstGeom>
          </p:spPr>
        </p:pic>
        <p:grpSp>
          <p:nvGrpSpPr>
            <p:cNvPr id="62" name="Group 61"/>
            <p:cNvGrpSpPr/>
            <p:nvPr/>
          </p:nvGrpSpPr>
          <p:grpSpPr>
            <a:xfrm>
              <a:off x="139341" y="3458336"/>
              <a:ext cx="1501049" cy="561070"/>
              <a:chOff x="3131061" y="4260794"/>
              <a:chExt cx="1368063" cy="561070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3606890" y="4260794"/>
                <a:ext cx="892234" cy="554154"/>
                <a:chOff x="3606890" y="4260794"/>
                <a:chExt cx="892234" cy="554154"/>
              </a:xfrm>
            </p:grpSpPr>
            <p:pic>
              <p:nvPicPr>
                <p:cNvPr id="68" name="Picture 67"/>
                <p:cNvPicPr>
                  <a:picLocks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5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srcRect l="24802" t="55799" r="68574" b="39846"/>
                <a:stretch/>
              </p:blipFill>
              <p:spPr>
                <a:xfrm>
                  <a:off x="3607141" y="4260794"/>
                  <a:ext cx="891983" cy="24866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69" name="Picture 68"/>
                <p:cNvPicPr>
                  <a:picLocks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harpenSoften amount="5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srcRect l="23155" t="50638" r="69660" b="45350"/>
                <a:stretch/>
              </p:blipFill>
              <p:spPr>
                <a:xfrm>
                  <a:off x="3606890" y="4568060"/>
                  <a:ext cx="892234" cy="246888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</p:grpSp>
          <p:sp>
            <p:nvSpPr>
              <p:cNvPr id="66" name="TextBox 65"/>
              <p:cNvSpPr txBox="1"/>
              <p:nvPr/>
            </p:nvSpPr>
            <p:spPr>
              <a:xfrm>
                <a:off x="3131061" y="4279150"/>
                <a:ext cx="459670" cy="2410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12750" hangingPunct="0"/>
                <a:r>
                  <a:rPr lang="en-US" sz="1200" kern="0" dirty="0">
                    <a:solidFill>
                      <a:srgbClr val="000000"/>
                    </a:solidFill>
                    <a:latin typeface="Helvetica Light"/>
                    <a:ea typeface="Arial" charset="0"/>
                    <a:cs typeface="Arial" charset="0"/>
                    <a:sym typeface="Helvetica Light"/>
                  </a:rPr>
                  <a:t>p-</a:t>
                </a:r>
                <a:r>
                  <a:rPr lang="en-US" sz="1200" kern="0" dirty="0" err="1">
                    <a:solidFill>
                      <a:srgbClr val="000000"/>
                    </a:solidFill>
                    <a:latin typeface="Helvetica Light"/>
                    <a:ea typeface="Arial" charset="0"/>
                    <a:cs typeface="Arial" charset="0"/>
                    <a:sym typeface="Helvetica Light"/>
                  </a:rPr>
                  <a:t>Akt</a:t>
                </a:r>
                <a:endParaRPr lang="en-US" sz="1200" kern="0" dirty="0">
                  <a:solidFill>
                    <a:srgbClr val="000000"/>
                  </a:solidFill>
                  <a:latin typeface="Helvetica Light"/>
                  <a:ea typeface="Arial" charset="0"/>
                  <a:cs typeface="Arial" charset="0"/>
                  <a:sym typeface="Helvetica Light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152038" y="4580791"/>
                <a:ext cx="424436" cy="2410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12750" hangingPunct="0"/>
                <a:r>
                  <a:rPr lang="en-US" sz="1200" kern="0" dirty="0">
                    <a:solidFill>
                      <a:srgbClr val="000000"/>
                    </a:solidFill>
                    <a:latin typeface="Helvetica Light"/>
                    <a:ea typeface="Arial" charset="0"/>
                    <a:cs typeface="Arial" charset="0"/>
                    <a:sym typeface="Helvetica Light"/>
                  </a:rPr>
                  <a:t>t-</a:t>
                </a:r>
                <a:r>
                  <a:rPr lang="en-US" sz="1200" kern="0" dirty="0" err="1">
                    <a:solidFill>
                      <a:srgbClr val="000000"/>
                    </a:solidFill>
                    <a:latin typeface="Helvetica Light"/>
                    <a:ea typeface="Arial" charset="0"/>
                    <a:cs typeface="Arial" charset="0"/>
                    <a:sym typeface="Helvetica Light"/>
                  </a:rPr>
                  <a:t>Akt</a:t>
                </a:r>
                <a:endParaRPr lang="en-US" sz="1200" kern="0" dirty="0">
                  <a:solidFill>
                    <a:srgbClr val="000000"/>
                  </a:solidFill>
                  <a:latin typeface="Helvetica Light"/>
                  <a:ea typeface="Arial" charset="0"/>
                  <a:cs typeface="Arial" charset="0"/>
                  <a:sym typeface="Helvetica Light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100805" y="2301505"/>
            <a:ext cx="3095844" cy="3962285"/>
            <a:chOff x="201611" y="4603009"/>
            <a:chExt cx="6191686" cy="7924569"/>
          </a:xfrm>
        </p:grpSpPr>
        <p:grpSp>
          <p:nvGrpSpPr>
            <p:cNvPr id="48" name="Group 47"/>
            <p:cNvGrpSpPr/>
            <p:nvPr/>
          </p:nvGrpSpPr>
          <p:grpSpPr>
            <a:xfrm>
              <a:off x="201611" y="4603009"/>
              <a:ext cx="6191686" cy="2449992"/>
              <a:chOff x="1681928" y="1619090"/>
              <a:chExt cx="2612395" cy="988888"/>
            </a:xfrm>
          </p:grpSpPr>
          <p:pic>
            <p:nvPicPr>
              <p:cNvPr id="50" name="Picture 49"/>
              <p:cNvPicPr preferRelativeResize="0">
                <a:picLocks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21904" t="29212" r="34031" b="47208"/>
              <a:stretch/>
            </p:blipFill>
            <p:spPr>
              <a:xfrm>
                <a:off x="2350421" y="2367114"/>
                <a:ext cx="1880825" cy="2286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1" name="Picture 50"/>
              <p:cNvPicPr preferRelativeResize="0">
                <a:picLocks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21070" t="16875" r="34966" b="44184"/>
              <a:stretch/>
            </p:blipFill>
            <p:spPr>
              <a:xfrm>
                <a:off x="2349264" y="2083569"/>
                <a:ext cx="1881982" cy="2286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1681928" y="2079950"/>
                <a:ext cx="668494" cy="2484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12750" hangingPunct="0"/>
                <a:r>
                  <a:rPr lang="en-US" sz="1400" kern="0" dirty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Helvetica Light"/>
                  </a:rPr>
                  <a:t>p-PFK2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687602" y="2359523"/>
                <a:ext cx="626560" cy="2484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12750" hangingPunct="0"/>
                <a:r>
                  <a:rPr lang="en-US" sz="1400" kern="0" dirty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Helvetica Light"/>
                  </a:rPr>
                  <a:t>t-PFK2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549710" y="1619090"/>
                <a:ext cx="1385024" cy="2484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12750" hangingPunct="0"/>
                <a:r>
                  <a:rPr lang="en-US" sz="1400" b="1" i="1" kern="0" dirty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Helvetica Light"/>
                  </a:rPr>
                  <a:t>1 h post-exercise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426005" y="1863161"/>
                <a:ext cx="1868318" cy="273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2750" hangingPunct="0"/>
                <a:r>
                  <a:rPr lang="en-US" sz="1600" kern="0" dirty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Helvetica Light"/>
                  </a:rPr>
                  <a:t>S    E    S     E    S    E</a:t>
                </a:r>
              </a:p>
            </p:txBody>
          </p:sp>
        </p:grp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80"/>
            <a:stretch/>
          </p:blipFill>
          <p:spPr>
            <a:xfrm>
              <a:off x="1313387" y="7660512"/>
              <a:ext cx="4502728" cy="4867066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121899" y="2260558"/>
            <a:ext cx="3548125" cy="3953722"/>
            <a:chOff x="6243798" y="4521116"/>
            <a:chExt cx="7096250" cy="7907443"/>
          </a:xfrm>
        </p:grpSpPr>
        <p:grpSp>
          <p:nvGrpSpPr>
            <p:cNvPr id="71" name="Group 70"/>
            <p:cNvGrpSpPr/>
            <p:nvPr/>
          </p:nvGrpSpPr>
          <p:grpSpPr>
            <a:xfrm>
              <a:off x="6858266" y="4521116"/>
              <a:ext cx="6481782" cy="2399613"/>
              <a:chOff x="1577904" y="608691"/>
              <a:chExt cx="2751303" cy="972561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1577904" y="608691"/>
                <a:ext cx="2751303" cy="972561"/>
                <a:chOff x="1704904" y="608691"/>
                <a:chExt cx="2751303" cy="972561"/>
              </a:xfrm>
            </p:grpSpPr>
            <p:sp>
              <p:nvSpPr>
                <p:cNvPr id="75" name="TextBox 74"/>
                <p:cNvSpPr txBox="1"/>
                <p:nvPr/>
              </p:nvSpPr>
              <p:spPr>
                <a:xfrm>
                  <a:off x="2145606" y="608691"/>
                  <a:ext cx="2310601" cy="2494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12750" hangingPunct="0"/>
                  <a:r>
                    <a:rPr lang="en-US" sz="1400" b="1" i="1" kern="0" dirty="0">
                      <a:solidFill>
                        <a:srgbClr val="000000"/>
                      </a:solidFill>
                      <a:latin typeface="Arial" charset="0"/>
                      <a:ea typeface="Arial" charset="0"/>
                      <a:cs typeface="Arial" charset="0"/>
                      <a:sym typeface="Helvetica Light"/>
                    </a:rPr>
                    <a:t>24 h post-exercise</a:t>
                  </a: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1704904" y="1046476"/>
                  <a:ext cx="672530" cy="2494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 defTabSz="412750" hangingPunct="0"/>
                  <a:r>
                    <a:rPr lang="en-US" sz="1400" kern="0" dirty="0">
                      <a:solidFill>
                        <a:srgbClr val="000000"/>
                      </a:solidFill>
                      <a:latin typeface="Arial" charset="0"/>
                      <a:ea typeface="Arial" charset="0"/>
                      <a:cs typeface="Arial" charset="0"/>
                      <a:sym typeface="Helvetica Light"/>
                    </a:rPr>
                    <a:t>p-PFK2</a:t>
                  </a: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747085" y="1331769"/>
                  <a:ext cx="630343" cy="2494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 defTabSz="412750" hangingPunct="0"/>
                  <a:r>
                    <a:rPr lang="en-US" sz="1400" kern="0" dirty="0">
                      <a:solidFill>
                        <a:srgbClr val="000000"/>
                      </a:solidFill>
                      <a:latin typeface="Arial" charset="0"/>
                      <a:ea typeface="Arial" charset="0"/>
                      <a:cs typeface="Arial" charset="0"/>
                      <a:sym typeface="Helvetica Light"/>
                    </a:rPr>
                    <a:t>t-PFK2</a:t>
                  </a: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2450095" y="844124"/>
                  <a:ext cx="1781616" cy="274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12750" hangingPunct="0"/>
                  <a:r>
                    <a:rPr lang="en-US" sz="1600" kern="0" dirty="0">
                      <a:solidFill>
                        <a:srgbClr val="000000"/>
                      </a:solidFill>
                      <a:latin typeface="Arial" charset="0"/>
                      <a:ea typeface="Arial" charset="0"/>
                      <a:cs typeface="Arial" charset="0"/>
                      <a:sym typeface="Helvetica Light"/>
                    </a:rPr>
                    <a:t>S    E    S   E    S    E</a:t>
                  </a:r>
                </a:p>
              </p:txBody>
            </p:sp>
          </p:grpSp>
          <p:pic>
            <p:nvPicPr>
              <p:cNvPr id="73" name="Picture 72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harpenSoften amount="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 l="29809" t="38873" r="55925" b="56366"/>
              <a:stretch/>
            </p:blipFill>
            <p:spPr>
              <a:xfrm flipH="1">
                <a:off x="2260363" y="1059017"/>
                <a:ext cx="1827086" cy="22728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 rotWithShape="1">
              <a:blip r:embed="rId16"/>
              <a:srcRect l="25204" t="37066" r="55751" b="57710"/>
              <a:stretch/>
            </p:blipFill>
            <p:spPr>
              <a:xfrm flipH="1">
                <a:off x="2256628" y="1325189"/>
                <a:ext cx="1837085" cy="23624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798" y="7572010"/>
              <a:ext cx="4909339" cy="4856549"/>
            </a:xfrm>
            <a:prstGeom prst="rect">
              <a:avLst/>
            </a:prstGeom>
          </p:spPr>
        </p:pic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81" y="3855160"/>
            <a:ext cx="2265446" cy="23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5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4"/>
          <a:stretch/>
        </p:blipFill>
        <p:spPr>
          <a:xfrm>
            <a:off x="280071" y="1862775"/>
            <a:ext cx="5503212" cy="40652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0398" y="176263"/>
            <a:ext cx="9441167" cy="9130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Might 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xercise-induced decreases in cardiac glucose catabolism regulate adaptation?</a:t>
            </a:r>
          </a:p>
        </p:txBody>
      </p:sp>
      <p:sp>
        <p:nvSpPr>
          <p:cNvPr id="3" name="Rectangle 2"/>
          <p:cNvSpPr/>
          <p:nvPr/>
        </p:nvSpPr>
        <p:spPr>
          <a:xfrm>
            <a:off x="1380398" y="2149434"/>
            <a:ext cx="875914" cy="2885704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C9F32CA-7394-40AC-8CA0-17237A474DF2}"/>
              </a:ext>
            </a:extLst>
          </p:cNvPr>
          <p:cNvGrpSpPr/>
          <p:nvPr/>
        </p:nvGrpSpPr>
        <p:grpSpPr>
          <a:xfrm>
            <a:off x="6240931" y="1399615"/>
            <a:ext cx="5250006" cy="4370311"/>
            <a:chOff x="6240931" y="1399615"/>
            <a:chExt cx="5250006" cy="437031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9331ACC-A650-49E9-8E89-CD398BA2A50C}"/>
                </a:ext>
              </a:extLst>
            </p:cNvPr>
            <p:cNvGrpSpPr/>
            <p:nvPr/>
          </p:nvGrpSpPr>
          <p:grpSpPr>
            <a:xfrm>
              <a:off x="6240931" y="1399615"/>
              <a:ext cx="5250006" cy="4370311"/>
              <a:chOff x="2092926" y="1188178"/>
              <a:chExt cx="5250006" cy="4370311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A058ACA-EE08-4D66-B3EA-D6D985981BB7}"/>
                  </a:ext>
                </a:extLst>
              </p:cNvPr>
              <p:cNvGrpSpPr/>
              <p:nvPr/>
            </p:nvGrpSpPr>
            <p:grpSpPr>
              <a:xfrm>
                <a:off x="2092926" y="1188178"/>
                <a:ext cx="5250006" cy="4370311"/>
                <a:chOff x="1053168" y="2200188"/>
                <a:chExt cx="5250006" cy="4370311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9598CBB-224D-403F-8F7B-4FC54D2000FA}"/>
                    </a:ext>
                  </a:extLst>
                </p:cNvPr>
                <p:cNvGrpSpPr/>
                <p:nvPr/>
              </p:nvGrpSpPr>
              <p:grpSpPr>
                <a:xfrm>
                  <a:off x="1121092" y="2200188"/>
                  <a:ext cx="5182082" cy="4139479"/>
                  <a:chOff x="206113" y="1531336"/>
                  <a:chExt cx="5182082" cy="4139479"/>
                </a:xfrm>
              </p:grpSpPr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956B51E4-FD95-4599-A872-E9B44E6927D3}"/>
                      </a:ext>
                    </a:extLst>
                  </p:cNvPr>
                  <p:cNvGrpSpPr/>
                  <p:nvPr/>
                </p:nvGrpSpPr>
                <p:grpSpPr>
                  <a:xfrm>
                    <a:off x="206113" y="1531336"/>
                    <a:ext cx="3805643" cy="4139479"/>
                    <a:chOff x="503528" y="1246547"/>
                    <a:chExt cx="3805643" cy="4139479"/>
                  </a:xfrm>
                </p:grpSpPr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D047CF8B-435C-42A3-8321-A90A8B3D32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06763" y="1246547"/>
                      <a:ext cx="7928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Glucose</a:t>
                      </a:r>
                    </a:p>
                  </p:txBody>
                </p:sp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D99446E1-2BB8-406D-9ECD-679FF284EFF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56425" y="1703925"/>
                      <a:ext cx="7928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G-6-P</a:t>
                      </a:r>
                    </a:p>
                  </p:txBody>
                </p:sp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B43432C9-6B54-45C3-8283-429D1F85010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75553" y="2144561"/>
                      <a:ext cx="7928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F-6-P</a:t>
                      </a:r>
                    </a:p>
                  </p:txBody>
                </p:sp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218AC3E0-4D00-44DF-B2B9-4FAC34A16E7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6481" y="2618421"/>
                      <a:ext cx="83320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F-1,6-BP</a:t>
                      </a:r>
                    </a:p>
                  </p:txBody>
                </p:sp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3F9F1083-ED10-4B2E-ADD5-52D1ADD165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62578" y="3072252"/>
                      <a:ext cx="143236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GAP / DHAP</a:t>
                      </a:r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B79E4364-EDCB-46BC-BB27-31494C6E21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56424" y="3534256"/>
                      <a:ext cx="83320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3PG</a:t>
                      </a:r>
                    </a:p>
                  </p:txBody>
                </p:sp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330A8FFD-2396-40F9-A268-BC229FA60E2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77444" y="3976355"/>
                      <a:ext cx="83320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PEP</a:t>
                      </a:r>
                    </a:p>
                  </p:txBody>
                </p:sp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A234E06F-3DC8-4C9C-9FD6-1E1E4BAA54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66421" y="4466423"/>
                      <a:ext cx="83320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Pyruvate</a:t>
                      </a:r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BE4D120B-1605-4859-922A-95DDC40D641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50431" y="4466423"/>
                      <a:ext cx="83320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OAA</a:t>
                      </a:r>
                    </a:p>
                  </p:txBody>
                </p:sp>
                <p:cxnSp>
                  <p:nvCxnSpPr>
                    <p:cNvPr id="45" name="Straight Arrow Connector 44">
                      <a:extLst>
                        <a:ext uri="{FF2B5EF4-FFF2-40B4-BE49-F238E27FC236}">
                          <a16:creationId xmlns:a16="http://schemas.microsoft.com/office/drawing/2014/main" id="{DD5342C0-9DF8-4274-9FAD-43B70A91576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340840" y="4604922"/>
                      <a:ext cx="340513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Arrow Connector 45">
                      <a:extLst>
                        <a:ext uri="{FF2B5EF4-FFF2-40B4-BE49-F238E27FC236}">
                          <a16:creationId xmlns:a16="http://schemas.microsoft.com/office/drawing/2014/main" id="{D112373D-D941-495F-85EC-8639E00303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229367" y="1842424"/>
                      <a:ext cx="340513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Arrow Connector 46">
                      <a:extLst>
                        <a:ext uri="{FF2B5EF4-FFF2-40B4-BE49-F238E27FC236}">
                          <a16:creationId xmlns:a16="http://schemas.microsoft.com/office/drawing/2014/main" id="{6908DD56-6ADE-4570-A58F-4EC1042B25A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189427" y="2283060"/>
                      <a:ext cx="340513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Straight Arrow Connector 47">
                      <a:extLst>
                        <a:ext uri="{FF2B5EF4-FFF2-40B4-BE49-F238E27FC236}">
                          <a16:creationId xmlns:a16="http://schemas.microsoft.com/office/drawing/2014/main" id="{E3EED6EE-8944-45A6-ADB9-FE91162216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89627" y="3207059"/>
                      <a:ext cx="340513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Arrow Connector 48">
                      <a:extLst>
                        <a:ext uri="{FF2B5EF4-FFF2-40B4-BE49-F238E27FC236}">
                          <a16:creationId xmlns:a16="http://schemas.microsoft.com/office/drawing/2014/main" id="{3BD1C2FB-309B-4D9D-BF40-7CB85A444EC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149114" y="3657938"/>
                      <a:ext cx="340513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Arrow Connector 49">
                      <a:extLst>
                        <a:ext uri="{FF2B5EF4-FFF2-40B4-BE49-F238E27FC236}">
                          <a16:creationId xmlns:a16="http://schemas.microsoft.com/office/drawing/2014/main" id="{866DCC22-B45D-4657-866B-2FEF90071F7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143121" y="4604922"/>
                      <a:ext cx="340513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6C9D850D-0A61-48CC-8FB9-2975ADBE79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75968" y="4466423"/>
                      <a:ext cx="83320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</a:t>
                      </a:r>
                    </a:p>
                  </p:txBody>
                </p:sp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F8DC9651-2072-464C-B0A9-14846D84ECB8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2290384" y="4360714"/>
                      <a:ext cx="42342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</a:t>
                      </a:r>
                    </a:p>
                  </p:txBody>
                </p:sp>
                <p:sp>
                  <p:nvSpPr>
                    <p:cNvPr id="53" name="Arc 52">
                      <a:extLst>
                        <a:ext uri="{FF2B5EF4-FFF2-40B4-BE49-F238E27FC236}">
                          <a16:creationId xmlns:a16="http://schemas.microsoft.com/office/drawing/2014/main" id="{B0C876D7-3C2D-4946-B34B-DBE862A20CB5}"/>
                        </a:ext>
                      </a:extLst>
                    </p:cNvPr>
                    <p:cNvSpPr/>
                    <p:nvPr/>
                  </p:nvSpPr>
                  <p:spPr>
                    <a:xfrm rot="11046971">
                      <a:off x="1933172" y="4308253"/>
                      <a:ext cx="914400" cy="914400"/>
                    </a:xfrm>
                    <a:prstGeom prst="arc">
                      <a:avLst>
                        <a:gd name="adj1" fmla="val 10365234"/>
                        <a:gd name="adj2" fmla="val 21313213"/>
                      </a:avLst>
                    </a:prstGeom>
                    <a:ln>
                      <a:solidFill>
                        <a:schemeClr val="tx1"/>
                      </a:solidFill>
                      <a:prstDash val="dash"/>
                      <a:headEnd type="triangl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F9F53C85-978A-48F9-89EB-896639CA3B2C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2718397" y="4955139"/>
                      <a:ext cx="731690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Krebs cycle</a:t>
                      </a:r>
                    </a:p>
                  </p:txBody>
                </p:sp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FF4BACD7-F538-4C18-8AB0-0016F71A97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70738" y="1712036"/>
                      <a:ext cx="7928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PPP</a:t>
                      </a:r>
                    </a:p>
                  </p:txBody>
                </p:sp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5277FEA2-3B5C-42EC-97F4-DED9A65825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20758" y="2146177"/>
                      <a:ext cx="7928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HBP</a:t>
                      </a:r>
                    </a:p>
                  </p:txBody>
                </p:sp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6BFA370C-93AC-4A60-855E-9187F32FEF3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13736" y="3067014"/>
                      <a:ext cx="7928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GLP</a:t>
                      </a:r>
                    </a:p>
                  </p:txBody>
                </p:sp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2F0A890D-F946-4D45-A8CC-FB676BECABC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73745" y="3518053"/>
                      <a:ext cx="7928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SBP</a:t>
                      </a:r>
                    </a:p>
                  </p:txBody>
                </p:sp>
                <p:cxnSp>
                  <p:nvCxnSpPr>
                    <p:cNvPr id="59" name="Straight Arrow Connector 58">
                      <a:extLst>
                        <a:ext uri="{FF2B5EF4-FFF2-40B4-BE49-F238E27FC236}">
                          <a16:creationId xmlns:a16="http://schemas.microsoft.com/office/drawing/2014/main" id="{591CBD64-BF3E-4D92-B7C4-2CD5441EE0D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315911" y="1842424"/>
                      <a:ext cx="340513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prstDash val="dash"/>
                      <a:headEnd type="triangl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TextBox 59">
                      <a:extLst>
                        <a:ext uri="{FF2B5EF4-FFF2-40B4-BE49-F238E27FC236}">
                          <a16:creationId xmlns:a16="http://schemas.microsoft.com/office/drawing/2014/main" id="{5D9E6CE5-0933-4A70-866F-631D128DBA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3528" y="1701693"/>
                      <a:ext cx="101903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Glycogen</a:t>
                      </a:r>
                    </a:p>
                  </p:txBody>
                </p:sp>
                <p:cxnSp>
                  <p:nvCxnSpPr>
                    <p:cNvPr id="61" name="Straight Arrow Connector 60">
                      <a:extLst>
                        <a:ext uri="{FF2B5EF4-FFF2-40B4-BE49-F238E27FC236}">
                          <a16:creationId xmlns:a16="http://schemas.microsoft.com/office/drawing/2014/main" id="{6D5E675B-0A45-46B4-A621-6EAD29420AA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957444" y="1502593"/>
                      <a:ext cx="0" cy="22860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Arrow Connector 61">
                      <a:extLst>
                        <a:ext uri="{FF2B5EF4-FFF2-40B4-BE49-F238E27FC236}">
                          <a16:creationId xmlns:a16="http://schemas.microsoft.com/office/drawing/2014/main" id="{61EC6231-094D-406A-A53D-10B415406CF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951608" y="1935155"/>
                      <a:ext cx="0" cy="22860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triangl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Arrow Connector 62">
                      <a:extLst>
                        <a:ext uri="{FF2B5EF4-FFF2-40B4-BE49-F238E27FC236}">
                          <a16:creationId xmlns:a16="http://schemas.microsoft.com/office/drawing/2014/main" id="{7DFCF3FA-3CE1-4FE1-B288-09DE8803BB2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925575" y="2389821"/>
                      <a:ext cx="0" cy="22860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Arrow Connector 63">
                      <a:extLst>
                        <a:ext uri="{FF2B5EF4-FFF2-40B4-BE49-F238E27FC236}">
                          <a16:creationId xmlns:a16="http://schemas.microsoft.com/office/drawing/2014/main" id="{8DA6E14C-A97B-441C-A532-3E1AC38DCA5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921182" y="2855342"/>
                      <a:ext cx="0" cy="22860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triangl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Arrow Connector 64">
                      <a:extLst>
                        <a:ext uri="{FF2B5EF4-FFF2-40B4-BE49-F238E27FC236}">
                          <a16:creationId xmlns:a16="http://schemas.microsoft.com/office/drawing/2014/main" id="{4CD8B5ED-CE57-4598-B054-A8A6F8BE052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913562" y="3305656"/>
                      <a:ext cx="0" cy="22860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triangl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Arrow Connector 65">
                      <a:extLst>
                        <a:ext uri="{FF2B5EF4-FFF2-40B4-BE49-F238E27FC236}">
                          <a16:creationId xmlns:a16="http://schemas.microsoft.com/office/drawing/2014/main" id="{B7A67353-3182-4527-8B5F-B07D52729F7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913562" y="3770615"/>
                      <a:ext cx="0" cy="22860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triangl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Straight Arrow Connector 66">
                      <a:extLst>
                        <a:ext uri="{FF2B5EF4-FFF2-40B4-BE49-F238E27FC236}">
                          <a16:creationId xmlns:a16="http://schemas.microsoft.com/office/drawing/2014/main" id="{0519CD09-9FDD-4664-BA17-00CF7F8CC1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911473" y="4197695"/>
                      <a:ext cx="0" cy="307376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triangl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29CB3D37-9568-4FF3-97E9-1CD56DBA3F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67032" y="1842424"/>
                      <a:ext cx="441371" cy="325"/>
                      <a:chOff x="3421735" y="2049130"/>
                      <a:chExt cx="441371" cy="325"/>
                    </a:xfrm>
                  </p:grpSpPr>
                  <p:cxnSp>
                    <p:nvCxnSpPr>
                      <p:cNvPr id="76" name="Straight Arrow Connector 75">
                        <a:extLst>
                          <a:ext uri="{FF2B5EF4-FFF2-40B4-BE49-F238E27FC236}">
                            <a16:creationId xmlns:a16="http://schemas.microsoft.com/office/drawing/2014/main" id="{143A769F-EA98-4EF2-9E45-3131808596E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421735" y="2049455"/>
                        <a:ext cx="197765" cy="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7" name="Straight Arrow Connector 76">
                        <a:extLst>
                          <a:ext uri="{FF2B5EF4-FFF2-40B4-BE49-F238E27FC236}">
                            <a16:creationId xmlns:a16="http://schemas.microsoft.com/office/drawing/2014/main" id="{AC7986B2-2B4B-4C39-8AC3-0B9D3791982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665341" y="2049130"/>
                        <a:ext cx="197765" cy="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9" name="Group 68">
                      <a:extLst>
                        <a:ext uri="{FF2B5EF4-FFF2-40B4-BE49-F238E27FC236}">
                          <a16:creationId xmlns:a16="http://schemas.microsoft.com/office/drawing/2014/main" id="{D8941763-D01D-4067-A0BD-C69E77EB79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16895" y="2292137"/>
                      <a:ext cx="441371" cy="325"/>
                      <a:chOff x="3421735" y="2049130"/>
                      <a:chExt cx="441371" cy="325"/>
                    </a:xfrm>
                  </p:grpSpPr>
                  <p:cxnSp>
                    <p:nvCxnSpPr>
                      <p:cNvPr id="74" name="Straight Arrow Connector 73">
                        <a:extLst>
                          <a:ext uri="{FF2B5EF4-FFF2-40B4-BE49-F238E27FC236}">
                            <a16:creationId xmlns:a16="http://schemas.microsoft.com/office/drawing/2014/main" id="{163E61DF-023A-448D-82FA-B10126CDD1E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421735" y="2049455"/>
                        <a:ext cx="197765" cy="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5" name="Straight Arrow Connector 74">
                        <a:extLst>
                          <a:ext uri="{FF2B5EF4-FFF2-40B4-BE49-F238E27FC236}">
                            <a16:creationId xmlns:a16="http://schemas.microsoft.com/office/drawing/2014/main" id="{09ECC5B2-389C-4044-9D21-719F2EB5D5E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665341" y="2049130"/>
                        <a:ext cx="197765" cy="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70" name="Straight Arrow Connector 69">
                      <a:extLst>
                        <a:ext uri="{FF2B5EF4-FFF2-40B4-BE49-F238E27FC236}">
                          <a16:creationId xmlns:a16="http://schemas.microsoft.com/office/drawing/2014/main" id="{020E89D7-3CDC-449C-9815-8EE8A692E7E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465506" y="3200724"/>
                      <a:ext cx="197765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71" name="Group 70">
                      <a:extLst>
                        <a:ext uri="{FF2B5EF4-FFF2-40B4-BE49-F238E27FC236}">
                          <a16:creationId xmlns:a16="http://schemas.microsoft.com/office/drawing/2014/main" id="{34CC24E9-C268-48E5-9D8F-75E732639C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57443" y="3649942"/>
                      <a:ext cx="441371" cy="325"/>
                      <a:chOff x="3421735" y="2049130"/>
                      <a:chExt cx="441371" cy="325"/>
                    </a:xfrm>
                  </p:grpSpPr>
                  <p:cxnSp>
                    <p:nvCxnSpPr>
                      <p:cNvPr id="72" name="Straight Arrow Connector 71">
                        <a:extLst>
                          <a:ext uri="{FF2B5EF4-FFF2-40B4-BE49-F238E27FC236}">
                            <a16:creationId xmlns:a16="http://schemas.microsoft.com/office/drawing/2014/main" id="{9AE9DCAC-F3C2-48B4-BF69-09FF9616D04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421735" y="2049455"/>
                        <a:ext cx="197765" cy="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" name="Straight Arrow Connector 72">
                        <a:extLst>
                          <a:ext uri="{FF2B5EF4-FFF2-40B4-BE49-F238E27FC236}">
                            <a16:creationId xmlns:a16="http://schemas.microsoft.com/office/drawing/2014/main" id="{02B33482-91FA-4072-A857-7ABDA5006BE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665341" y="2049130"/>
                        <a:ext cx="197765" cy="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490211D-AE6A-4C5C-99F9-E6AD54417D19}"/>
                      </a:ext>
                    </a:extLst>
                  </p:cNvPr>
                  <p:cNvSpPr txBox="1"/>
                  <p:nvPr/>
                </p:nvSpPr>
                <p:spPr>
                  <a:xfrm>
                    <a:off x="3210988" y="1998402"/>
                    <a:ext cx="105670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Nucleotides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D943786-A9FB-4441-BE16-03430BF6DAFE}"/>
                      </a:ext>
                    </a:extLst>
                  </p:cNvPr>
                  <p:cNvSpPr txBox="1"/>
                  <p:nvPr/>
                </p:nvSpPr>
                <p:spPr>
                  <a:xfrm>
                    <a:off x="3167492" y="2438426"/>
                    <a:ext cx="111440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UDP-</a:t>
                    </a:r>
                    <a:r>
                      <a:rPr lang="en-US" sz="1200" b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GlcNAc</a:t>
                    </a:r>
                    <a:endPara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47FBF21-97F3-41C2-9CD8-CE0414107640}"/>
                      </a:ext>
                    </a:extLst>
                  </p:cNvPr>
                  <p:cNvSpPr txBox="1"/>
                  <p:nvPr/>
                </p:nvSpPr>
                <p:spPr>
                  <a:xfrm>
                    <a:off x="3324759" y="3355993"/>
                    <a:ext cx="191590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Glycero</a:t>
                    </a:r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</a:t>
                    </a:r>
                    <a:r>
                      <a:rPr lang="en-US" sz="1200" b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phospho</a:t>
                    </a:r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)lipids</a:t>
                    </a: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CA07F99E-8D0D-4A16-8ECD-E0CFB387450C}"/>
                      </a:ext>
                    </a:extLst>
                  </p:cNvPr>
                  <p:cNvSpPr txBox="1"/>
                  <p:nvPr/>
                </p:nvSpPr>
                <p:spPr>
                  <a:xfrm>
                    <a:off x="3075095" y="3657758"/>
                    <a:ext cx="125386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Serine/Glycine</a:t>
                    </a:r>
                  </a:p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Methyl donors</a:t>
                    </a:r>
                  </a:p>
                </p:txBody>
              </p:sp>
              <p:cxnSp>
                <p:nvCxnSpPr>
                  <p:cNvPr id="31" name="Straight Arrow Connector 30">
                    <a:extLst>
                      <a:ext uri="{FF2B5EF4-FFF2-40B4-BE49-F238E27FC236}">
                        <a16:creationId xmlns:a16="http://schemas.microsoft.com/office/drawing/2014/main" id="{B9DD66BB-107D-4DF1-B7C1-0EAE18FDB513}"/>
                      </a:ext>
                    </a:extLst>
                  </p:cNvPr>
                  <p:cNvCxnSpPr/>
                  <p:nvPr/>
                </p:nvCxnSpPr>
                <p:spPr>
                  <a:xfrm>
                    <a:off x="3595154" y="4889711"/>
                    <a:ext cx="197765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Arrow Connector 31">
                    <a:extLst>
                      <a:ext uri="{FF2B5EF4-FFF2-40B4-BE49-F238E27FC236}">
                        <a16:creationId xmlns:a16="http://schemas.microsoft.com/office/drawing/2014/main" id="{D64C49A4-21B5-4B7F-BBD8-725B22B9C398}"/>
                      </a:ext>
                    </a:extLst>
                  </p:cNvPr>
                  <p:cNvCxnSpPr/>
                  <p:nvPr/>
                </p:nvCxnSpPr>
                <p:spPr>
                  <a:xfrm>
                    <a:off x="3863106" y="4883348"/>
                    <a:ext cx="197765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95FF4E67-41E6-4367-883D-E17CF8C7A0D1}"/>
                      </a:ext>
                    </a:extLst>
                  </p:cNvPr>
                  <p:cNvSpPr txBox="1"/>
                  <p:nvPr/>
                </p:nvSpPr>
                <p:spPr>
                  <a:xfrm>
                    <a:off x="4052341" y="4758116"/>
                    <a:ext cx="117210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Nucleotides</a:t>
                    </a:r>
                  </a:p>
                </p:txBody>
              </p: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4A2203D9-A2DE-4876-AAE1-37A2F4B39533}"/>
                      </a:ext>
                    </a:extLst>
                  </p:cNvPr>
                  <p:cNvCxnSpPr/>
                  <p:nvPr/>
                </p:nvCxnSpPr>
                <p:spPr>
                  <a:xfrm>
                    <a:off x="3725812" y="4070324"/>
                    <a:ext cx="0" cy="21368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CEB16231-E87C-4F9A-BCB1-08D73276EFB7}"/>
                      </a:ext>
                    </a:extLst>
                  </p:cNvPr>
                  <p:cNvSpPr txBox="1"/>
                  <p:nvPr/>
                </p:nvSpPr>
                <p:spPr>
                  <a:xfrm>
                    <a:off x="3225192" y="4237274"/>
                    <a:ext cx="216300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Nucleotides </a:t>
                    </a:r>
                  </a:p>
                </p:txBody>
              </p:sp>
            </p:grpSp>
            <p:sp>
              <p:nvSpPr>
                <p:cNvPr id="19" name="Arc 18">
                  <a:extLst>
                    <a:ext uri="{FF2B5EF4-FFF2-40B4-BE49-F238E27FC236}">
                      <a16:creationId xmlns:a16="http://schemas.microsoft.com/office/drawing/2014/main" id="{CA98DFF8-5736-4B4B-A6B3-3038C7C2828F}"/>
                    </a:ext>
                  </a:extLst>
                </p:cNvPr>
                <p:cNvSpPr/>
                <p:nvPr/>
              </p:nvSpPr>
              <p:spPr>
                <a:xfrm rot="17841254">
                  <a:off x="2001976" y="5773225"/>
                  <a:ext cx="702731" cy="797567"/>
                </a:xfrm>
                <a:prstGeom prst="arc">
                  <a:avLst>
                    <a:gd name="adj1" fmla="val 17730659"/>
                    <a:gd name="adj2" fmla="val 802319"/>
                  </a:avLst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12B24D6-7784-4BF0-BEBB-9FB40954DEE6}"/>
                    </a:ext>
                  </a:extLst>
                </p:cNvPr>
                <p:cNvSpPr txBox="1"/>
                <p:nvPr/>
              </p:nvSpPr>
              <p:spPr>
                <a:xfrm flipH="1">
                  <a:off x="1606178" y="5754891"/>
                  <a:ext cx="903513" cy="815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300"/>
                    </a:spcAft>
                  </a:pPr>
                  <a:r>
                    <a:rPr lang="en-US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FAs</a:t>
                  </a:r>
                </a:p>
                <a:p>
                  <a:pPr>
                    <a:spcAft>
                      <a:spcPts val="300"/>
                    </a:spcAft>
                  </a:pPr>
                  <a:r>
                    <a:rPr lang="en-US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AAs</a:t>
                  </a:r>
                </a:p>
                <a:p>
                  <a:pPr>
                    <a:spcAft>
                      <a:spcPts val="300"/>
                    </a:spcAft>
                  </a:pPr>
                  <a:r>
                    <a:rPr lang="en-US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KBs</a:t>
                  </a:r>
                </a:p>
              </p:txBody>
            </p: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51BC5439-CFEA-48F5-8125-E8328FF65F1E}"/>
                    </a:ext>
                  </a:extLst>
                </p:cNvPr>
                <p:cNvCxnSpPr/>
                <p:nvPr/>
              </p:nvCxnSpPr>
              <p:spPr>
                <a:xfrm>
                  <a:off x="4617346" y="3379302"/>
                  <a:ext cx="0" cy="21368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ED18144-6705-48EB-A912-806917FB40EA}"/>
                    </a:ext>
                  </a:extLst>
                </p:cNvPr>
                <p:cNvSpPr txBox="1"/>
                <p:nvPr/>
              </p:nvSpPr>
              <p:spPr>
                <a:xfrm>
                  <a:off x="3605547" y="3548455"/>
                  <a:ext cx="208674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N-, O-linked glycosylation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8C6EACA-0858-4200-8ACF-5A61372CDF41}"/>
                    </a:ext>
                  </a:extLst>
                </p:cNvPr>
                <p:cNvSpPr txBox="1"/>
                <p:nvPr/>
              </p:nvSpPr>
              <p:spPr>
                <a:xfrm>
                  <a:off x="2509691" y="5934102"/>
                  <a:ext cx="640955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Acetyl </a:t>
                  </a:r>
                </a:p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CoA</a:t>
                  </a: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D08C6D37-0E68-456C-AEF4-E202D2CC1319}"/>
                    </a:ext>
                  </a:extLst>
                </p:cNvPr>
                <p:cNvCxnSpPr/>
                <p:nvPr/>
              </p:nvCxnSpPr>
              <p:spPr>
                <a:xfrm>
                  <a:off x="1700948" y="5540477"/>
                  <a:ext cx="46771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699B564-C9E0-49F1-A339-74433DB24DAA}"/>
                    </a:ext>
                  </a:extLst>
                </p:cNvPr>
                <p:cNvSpPr txBox="1"/>
                <p:nvPr/>
              </p:nvSpPr>
              <p:spPr>
                <a:xfrm>
                  <a:off x="1053168" y="5401735"/>
                  <a:ext cx="83320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Lactate</a:t>
                  </a:r>
                </a:p>
              </p:txBody>
            </p:sp>
          </p:grp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0A4B54B-EAB6-4D15-A34A-E153F414AF98}"/>
                  </a:ext>
                </a:extLst>
              </p:cNvPr>
              <p:cNvCxnSpPr/>
              <p:nvPr/>
            </p:nvCxnSpPr>
            <p:spPr>
              <a:xfrm>
                <a:off x="4894630" y="3142003"/>
                <a:ext cx="19776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8C4F88B-88AC-4242-81E6-16A18967C1E7}"/>
                </a:ext>
              </a:extLst>
            </p:cNvPr>
            <p:cNvGrpSpPr/>
            <p:nvPr/>
          </p:nvGrpSpPr>
          <p:grpSpPr>
            <a:xfrm>
              <a:off x="6925736" y="2461644"/>
              <a:ext cx="680155" cy="369332"/>
              <a:chOff x="9751551" y="870565"/>
              <a:chExt cx="680155" cy="36933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2D313AE-8053-4673-865A-F868EF82CEE2}"/>
                  </a:ext>
                </a:extLst>
              </p:cNvPr>
              <p:cNvSpPr/>
              <p:nvPr/>
            </p:nvSpPr>
            <p:spPr>
              <a:xfrm>
                <a:off x="9751551" y="902525"/>
                <a:ext cx="680155" cy="31204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176ED4-9EF7-4FBF-81AA-99A4F015133A}"/>
                  </a:ext>
                </a:extLst>
              </p:cNvPr>
              <p:cNvSpPr txBox="1"/>
              <p:nvPr/>
            </p:nvSpPr>
            <p:spPr>
              <a:xfrm>
                <a:off x="9796778" y="870565"/>
                <a:ext cx="633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PFK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954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144" y="3028248"/>
            <a:ext cx="2273669" cy="258480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244" y="2958243"/>
            <a:ext cx="2553661" cy="2652831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130381" y="41994"/>
            <a:ext cx="11927269" cy="466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2700" b="1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PFK2 mutant mice: tools to examine the role of PFK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75020" y="1566804"/>
            <a:ext cx="85440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Glucose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57850" y="1603816"/>
            <a:ext cx="51296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G6P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93343" y="1621746"/>
            <a:ext cx="47769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F6P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241136" y="1597175"/>
            <a:ext cx="86241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F-1,6-P</a:t>
            </a:r>
            <a:r>
              <a:rPr kumimoji="0" lang="en-US" sz="16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103552" y="1769079"/>
            <a:ext cx="469601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arrow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TextBox 42"/>
          <p:cNvSpPr txBox="1"/>
          <p:nvPr/>
        </p:nvSpPr>
        <p:spPr>
          <a:xfrm>
            <a:off x="4578632" y="1594672"/>
            <a:ext cx="116057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GAP/DHAP</a:t>
            </a:r>
            <a:endParaRPr kumimoji="0" lang="en-US" sz="16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739206" y="1769078"/>
            <a:ext cx="474413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TextBox 48"/>
          <p:cNvSpPr txBox="1"/>
          <p:nvPr/>
        </p:nvSpPr>
        <p:spPr>
          <a:xfrm>
            <a:off x="6224948" y="1603816"/>
            <a:ext cx="912109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Pyruvate</a:t>
            </a:r>
            <a:endParaRPr kumimoji="0" lang="en-US" sz="16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1974034" y="1786773"/>
            <a:ext cx="17410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7" name="Straight Arrow Connector 56"/>
          <p:cNvCxnSpPr/>
          <p:nvPr/>
        </p:nvCxnSpPr>
        <p:spPr>
          <a:xfrm>
            <a:off x="2696532" y="1775626"/>
            <a:ext cx="544604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4" name="TextBox 63"/>
          <p:cNvSpPr txBox="1"/>
          <p:nvPr/>
        </p:nvSpPr>
        <p:spPr>
          <a:xfrm>
            <a:off x="2557733" y="605562"/>
            <a:ext cx="86241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F-2,6-P</a:t>
            </a:r>
            <a:r>
              <a:rPr kumimoji="0" lang="en-US" sz="1600" b="1" i="1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319170" y="1665548"/>
            <a:ext cx="2425869" cy="1011534"/>
            <a:chOff x="328641" y="2249456"/>
            <a:chExt cx="2425869" cy="1011534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1547315" y="2927715"/>
              <a:ext cx="0" cy="1239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117282" y="2934552"/>
              <a:ext cx="0" cy="1239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905452" y="3014769"/>
              <a:ext cx="5036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Arial" charset="0"/>
                  <a:ea typeface="Arial" charset="0"/>
                  <a:cs typeface="Arial" charset="0"/>
                </a:rPr>
                <a:t>S32D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48400" y="3014769"/>
              <a:ext cx="4892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Arial" charset="0"/>
                  <a:ea typeface="Arial" charset="0"/>
                  <a:cs typeface="Arial" charset="0"/>
                </a:rPr>
                <a:t>T55V</a:t>
              </a: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774775" y="2809991"/>
              <a:ext cx="1979735" cy="246220"/>
              <a:chOff x="1049513" y="1229816"/>
              <a:chExt cx="2310442" cy="311667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1049513" y="1258042"/>
                <a:ext cx="2270082" cy="246223"/>
                <a:chOff x="1466549" y="1617339"/>
                <a:chExt cx="8110712" cy="395015"/>
              </a:xfrm>
            </p:grpSpPr>
            <p:cxnSp>
              <p:nvCxnSpPr>
                <p:cNvPr id="83" name="Straight Connector 82"/>
                <p:cNvCxnSpPr/>
                <p:nvPr/>
              </p:nvCxnSpPr>
              <p:spPr>
                <a:xfrm>
                  <a:off x="1466549" y="1811120"/>
                  <a:ext cx="8110712" cy="5592"/>
                </a:xfrm>
                <a:prstGeom prst="line">
                  <a:avLst/>
                </a:prstGeom>
                <a:ln w="9525"/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4" name="Rectangle 83"/>
                <p:cNvSpPr/>
                <p:nvPr/>
              </p:nvSpPr>
              <p:spPr>
                <a:xfrm>
                  <a:off x="2249231" y="1617339"/>
                  <a:ext cx="3240604" cy="395013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5589701" y="1621071"/>
                  <a:ext cx="3987560" cy="391283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82" name="TextBox 81"/>
              <p:cNvSpPr txBox="1"/>
              <p:nvPr/>
            </p:nvSpPr>
            <p:spPr>
              <a:xfrm>
                <a:off x="1357847" y="1229816"/>
                <a:ext cx="2002108" cy="3116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Kinase</a:t>
                </a:r>
                <a:r>
                  <a:rPr lang="en-US" sz="1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Phosphatase</a:t>
                </a: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562978" y="2572518"/>
              <a:ext cx="21675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kinase-deficient PFK2 construct</a:t>
              </a: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328641" y="2781608"/>
              <a:ext cx="593647" cy="296113"/>
              <a:chOff x="-1373160" y="2027426"/>
              <a:chExt cx="1358903" cy="759210"/>
            </a:xfrm>
          </p:grpSpPr>
          <p:sp>
            <p:nvSpPr>
              <p:cNvPr id="78" name="Right Arrow 77"/>
              <p:cNvSpPr/>
              <p:nvPr/>
            </p:nvSpPr>
            <p:spPr>
              <a:xfrm>
                <a:off x="-1238800" y="2027426"/>
                <a:ext cx="1173087" cy="759210"/>
              </a:xfrm>
              <a:prstGeom prst="rightArrow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-1373160" y="2101016"/>
                <a:ext cx="1358903" cy="63129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000" b="1" dirty="0">
                    <a:latin typeface="Arial" charset="0"/>
                    <a:ea typeface="Arial" charset="0"/>
                    <a:cs typeface="Arial" charset="0"/>
                  </a:rPr>
                  <a:t>α</a:t>
                </a:r>
                <a:r>
                  <a:rPr lang="en-US" sz="1000" b="1" dirty="0">
                    <a:latin typeface="Arial" charset="0"/>
                    <a:ea typeface="Arial" charset="0"/>
                    <a:cs typeface="Arial" charset="0"/>
                  </a:rPr>
                  <a:t>MHC</a:t>
                </a: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1194178" y="2249456"/>
              <a:ext cx="922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 err="1">
                  <a:latin typeface="Arial" charset="0"/>
                  <a:ea typeface="Arial" charset="0"/>
                  <a:cs typeface="Arial" charset="0"/>
                </a:rPr>
                <a:t>Glyco</a:t>
              </a:r>
              <a:r>
                <a:rPr lang="en-US" sz="1600" b="1" u="sng" baseline="30000" dirty="0" err="1">
                  <a:latin typeface="Arial" charset="0"/>
                  <a:ea typeface="Arial" charset="0"/>
                  <a:cs typeface="Arial" charset="0"/>
                </a:rPr>
                <a:t>Lo</a:t>
              </a:r>
              <a:endParaRPr lang="en-US" sz="1600" b="1" u="sng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58104" y="598425"/>
            <a:ext cx="2662842" cy="1015507"/>
            <a:chOff x="3795497" y="2221799"/>
            <a:chExt cx="2662842" cy="1015507"/>
          </a:xfrm>
        </p:grpSpPr>
        <p:cxnSp>
          <p:nvCxnSpPr>
            <p:cNvPr id="90" name="Straight Connector 89"/>
            <p:cNvCxnSpPr/>
            <p:nvPr/>
          </p:nvCxnSpPr>
          <p:spPr>
            <a:xfrm>
              <a:off x="5514987" y="2902732"/>
              <a:ext cx="0" cy="1239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4605392" y="2902732"/>
              <a:ext cx="0" cy="1239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381715" y="2982866"/>
              <a:ext cx="5036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Arial" charset="0"/>
                  <a:ea typeface="Arial" charset="0"/>
                  <a:cs typeface="Arial" charset="0"/>
                </a:rPr>
                <a:t>S32A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44608" y="2991085"/>
              <a:ext cx="5822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Arial" charset="0"/>
                  <a:ea typeface="Arial" charset="0"/>
                  <a:cs typeface="Arial" charset="0"/>
                </a:rPr>
                <a:t>H258A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883595" y="2488521"/>
              <a:ext cx="25747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phosphatase-deficient PFK2 construct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759919" y="2221799"/>
              <a:ext cx="8931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 err="1">
                  <a:latin typeface="Arial" charset="0"/>
                  <a:ea typeface="Arial" charset="0"/>
                  <a:cs typeface="Arial" charset="0"/>
                </a:rPr>
                <a:t>Glyco</a:t>
              </a:r>
              <a:r>
                <a:rPr lang="en-US" sz="1600" b="1" u="sng" baseline="30000" dirty="0" err="1">
                  <a:latin typeface="Arial" charset="0"/>
                  <a:ea typeface="Arial" charset="0"/>
                  <a:cs typeface="Arial" charset="0"/>
                </a:rPr>
                <a:t>Hi</a:t>
              </a:r>
              <a:endParaRPr lang="en-US" sz="1600" b="1" u="sng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795497" y="2746933"/>
              <a:ext cx="2425869" cy="296113"/>
              <a:chOff x="4816256" y="6163518"/>
              <a:chExt cx="2425869" cy="296113"/>
            </a:xfrm>
          </p:grpSpPr>
          <p:grpSp>
            <p:nvGrpSpPr>
              <p:cNvPr id="107" name="Group 106"/>
              <p:cNvGrpSpPr/>
              <p:nvPr/>
            </p:nvGrpSpPr>
            <p:grpSpPr>
              <a:xfrm>
                <a:off x="5262390" y="6214200"/>
                <a:ext cx="1945152" cy="194519"/>
                <a:chOff x="1466549" y="1617339"/>
                <a:chExt cx="8110712" cy="395015"/>
              </a:xfrm>
            </p:grpSpPr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1466549" y="1811120"/>
                  <a:ext cx="8110712" cy="5592"/>
                </a:xfrm>
                <a:prstGeom prst="line">
                  <a:avLst/>
                </a:prstGeom>
                <a:ln w="9525"/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Rectangle 109"/>
                <p:cNvSpPr/>
                <p:nvPr/>
              </p:nvSpPr>
              <p:spPr>
                <a:xfrm>
                  <a:off x="2249231" y="1617339"/>
                  <a:ext cx="3240604" cy="395013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5589701" y="1621071"/>
                  <a:ext cx="3987560" cy="391283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08" name="TextBox 107"/>
              <p:cNvSpPr txBox="1"/>
              <p:nvPr/>
            </p:nvSpPr>
            <p:spPr>
              <a:xfrm>
                <a:off x="5526590" y="6191901"/>
                <a:ext cx="1715535" cy="246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Kinase</a:t>
                </a:r>
                <a:r>
                  <a:rPr lang="en-US" sz="1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Phosphatase</a:t>
                </a:r>
              </a:p>
            </p:txBody>
          </p:sp>
          <p:grpSp>
            <p:nvGrpSpPr>
              <p:cNvPr id="112" name="Group 111"/>
              <p:cNvGrpSpPr/>
              <p:nvPr/>
            </p:nvGrpSpPr>
            <p:grpSpPr>
              <a:xfrm>
                <a:off x="4816256" y="6163518"/>
                <a:ext cx="593647" cy="296113"/>
                <a:chOff x="-1373160" y="2027426"/>
                <a:chExt cx="1358903" cy="759210"/>
              </a:xfrm>
            </p:grpSpPr>
            <p:sp>
              <p:nvSpPr>
                <p:cNvPr id="113" name="Right Arrow 112"/>
                <p:cNvSpPr/>
                <p:nvPr/>
              </p:nvSpPr>
              <p:spPr>
                <a:xfrm>
                  <a:off x="-1238800" y="2027426"/>
                  <a:ext cx="1173087" cy="759210"/>
                </a:xfrm>
                <a:prstGeom prst="rightArrow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114" name="TextBox 113"/>
                <p:cNvSpPr txBox="1"/>
                <p:nvPr/>
              </p:nvSpPr>
              <p:spPr>
                <a:xfrm>
                  <a:off x="-1373160" y="2101016"/>
                  <a:ext cx="1358903" cy="63129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l-GR" sz="1000" b="1" dirty="0">
                      <a:latin typeface="Arial" charset="0"/>
                      <a:ea typeface="Arial" charset="0"/>
                      <a:cs typeface="Arial" charset="0"/>
                    </a:rPr>
                    <a:t>α</a:t>
                  </a:r>
                  <a:r>
                    <a:rPr lang="en-US" sz="1000" b="1" dirty="0">
                      <a:latin typeface="Arial" charset="0"/>
                      <a:ea typeface="Arial" charset="0"/>
                      <a:cs typeface="Arial" charset="0"/>
                    </a:rPr>
                    <a:t>MHC</a:t>
                  </a:r>
                </a:p>
              </p:txBody>
            </p:sp>
          </p:grpSp>
        </p:grpSp>
      </p:grpSp>
      <p:grpSp>
        <p:nvGrpSpPr>
          <p:cNvPr id="131" name="Group 130"/>
          <p:cNvGrpSpPr/>
          <p:nvPr/>
        </p:nvGrpSpPr>
        <p:grpSpPr>
          <a:xfrm>
            <a:off x="1778912" y="976389"/>
            <a:ext cx="904101" cy="662834"/>
            <a:chOff x="1462947" y="1070022"/>
            <a:chExt cx="904101" cy="662834"/>
          </a:xfrm>
        </p:grpSpPr>
        <p:cxnSp>
          <p:nvCxnSpPr>
            <p:cNvPr id="67" name="Straight Arrow Connector 66"/>
            <p:cNvCxnSpPr/>
            <p:nvPr/>
          </p:nvCxnSpPr>
          <p:spPr>
            <a:xfrm flipV="1">
              <a:off x="2138131" y="1070022"/>
              <a:ext cx="228917" cy="662834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  <a:tailEnd type="arrow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22" name="Group 21"/>
            <p:cNvGrpSpPr/>
            <p:nvPr/>
          </p:nvGrpSpPr>
          <p:grpSpPr>
            <a:xfrm>
              <a:off x="1462947" y="1265907"/>
              <a:ext cx="699982" cy="236959"/>
              <a:chOff x="1041880" y="740894"/>
              <a:chExt cx="790187" cy="750173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041880" y="740894"/>
                <a:ext cx="790187" cy="750173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165903" y="966944"/>
                <a:ext cx="551433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PFK2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2760112" y="922677"/>
            <a:ext cx="282129" cy="628105"/>
            <a:chOff x="-6336" y="812378"/>
            <a:chExt cx="282129" cy="628105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22349" y="812378"/>
              <a:ext cx="0" cy="33237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5" name="Oval 24"/>
            <p:cNvSpPr/>
            <p:nvPr/>
          </p:nvSpPr>
          <p:spPr>
            <a:xfrm>
              <a:off x="19715" y="1111404"/>
              <a:ext cx="209025" cy="19416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336" y="968559"/>
              <a:ext cx="282129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+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624924" y="1435636"/>
            <a:ext cx="594243" cy="318036"/>
            <a:chOff x="1066445" y="593533"/>
            <a:chExt cx="790187" cy="1006850"/>
          </a:xfrm>
        </p:grpSpPr>
        <p:sp>
          <p:nvSpPr>
            <p:cNvPr id="116" name="Oval 115"/>
            <p:cNvSpPr/>
            <p:nvPr/>
          </p:nvSpPr>
          <p:spPr>
            <a:xfrm>
              <a:off x="1066445" y="733045"/>
              <a:ext cx="790187" cy="75017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172728" y="593533"/>
              <a:ext cx="622495" cy="1006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PFK1</a:t>
              </a:r>
            </a:p>
          </p:txBody>
        </p:sp>
      </p:grpSp>
      <p:grpSp>
        <p:nvGrpSpPr>
          <p:cNvPr id="118" name="Group 117"/>
          <p:cNvGrpSpPr/>
          <p:nvPr/>
        </p:nvGrpSpPr>
        <p:grpSpPr>
          <a:xfrm rot="10800000">
            <a:off x="2779465" y="1756625"/>
            <a:ext cx="376706" cy="507104"/>
            <a:chOff x="-142486" y="905908"/>
            <a:chExt cx="376706" cy="507104"/>
          </a:xfrm>
        </p:grpSpPr>
        <p:cxnSp>
          <p:nvCxnSpPr>
            <p:cNvPr id="119" name="Straight Connector 118"/>
            <p:cNvCxnSpPr/>
            <p:nvPr/>
          </p:nvCxnSpPr>
          <p:spPr>
            <a:xfrm rot="10800000" flipV="1">
              <a:off x="122349" y="905908"/>
              <a:ext cx="0" cy="23884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20" name="Oval 119"/>
            <p:cNvSpPr/>
            <p:nvPr/>
          </p:nvSpPr>
          <p:spPr>
            <a:xfrm>
              <a:off x="19715" y="1111404"/>
              <a:ext cx="209025" cy="194160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-142486" y="941088"/>
              <a:ext cx="376706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_-</a:t>
              </a: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8537247" y="6511969"/>
            <a:ext cx="4821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/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Gibb AA et al. </a:t>
            </a:r>
            <a:r>
              <a:rPr lang="en-US" sz="1200" i="1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Circulation</a:t>
            </a: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136(22): 2144-57, 2017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2176329" y="2198994"/>
            <a:ext cx="149143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</a:t>
            </a:r>
            <a:r>
              <a:rPr kumimoji="0" lang="en-US" sz="16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+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, citrate, ATP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314363" y="1759140"/>
            <a:ext cx="17410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35" name="Group 134"/>
          <p:cNvGrpSpPr/>
          <p:nvPr/>
        </p:nvGrpSpPr>
        <p:grpSpPr>
          <a:xfrm>
            <a:off x="1779468" y="987900"/>
            <a:ext cx="888927" cy="564168"/>
            <a:chOff x="3080743" y="938698"/>
            <a:chExt cx="888927" cy="564168"/>
          </a:xfrm>
        </p:grpSpPr>
        <p:grpSp>
          <p:nvGrpSpPr>
            <p:cNvPr id="134" name="Group 133"/>
            <p:cNvGrpSpPr/>
            <p:nvPr/>
          </p:nvGrpSpPr>
          <p:grpSpPr>
            <a:xfrm>
              <a:off x="3080743" y="1036672"/>
              <a:ext cx="699982" cy="287258"/>
              <a:chOff x="202290" y="1368571"/>
              <a:chExt cx="699982" cy="287258"/>
            </a:xfrm>
          </p:grpSpPr>
          <p:sp>
            <p:nvSpPr>
              <p:cNvPr id="127" name="Oval 126"/>
              <p:cNvSpPr/>
              <p:nvPr/>
            </p:nvSpPr>
            <p:spPr>
              <a:xfrm>
                <a:off x="202290" y="1410383"/>
                <a:ext cx="699982" cy="236959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38941" y="1368571"/>
                <a:ext cx="633187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spc="0" normalizeH="0" baseline="0" dirty="0" err="1">
                    <a:ln>
                      <a:noFill/>
                    </a:ln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Glyco</a:t>
                </a:r>
                <a:r>
                  <a:rPr kumimoji="0" lang="en-US" sz="1200" b="1" i="0" u="none" strike="noStrike" cap="none" spc="0" normalizeH="0" baseline="30000" dirty="0" err="1">
                    <a:ln>
                      <a:noFill/>
                    </a:ln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Hi</a:t>
                </a:r>
                <a:endParaRPr kumimoji="0" lang="en-US" sz="1200" b="1" i="0" u="none" strike="noStrike" cap="none" spc="0" normalizeH="0" baseline="30000" dirty="0">
                  <a:ln>
                    <a:noFill/>
                  </a:ln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cxnSp>
          <p:nvCxnSpPr>
            <p:cNvPr id="133" name="Straight Arrow Connector 132"/>
            <p:cNvCxnSpPr/>
            <p:nvPr/>
          </p:nvCxnSpPr>
          <p:spPr>
            <a:xfrm flipV="1">
              <a:off x="3797520" y="938698"/>
              <a:ext cx="172150" cy="564168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none" w="med" len="med"/>
              <a:tailEnd type="arrow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42" name="Group 141"/>
          <p:cNvGrpSpPr/>
          <p:nvPr/>
        </p:nvGrpSpPr>
        <p:grpSpPr>
          <a:xfrm>
            <a:off x="1799175" y="1057706"/>
            <a:ext cx="841195" cy="564168"/>
            <a:chOff x="4351943" y="1168688"/>
            <a:chExt cx="841195" cy="564168"/>
          </a:xfrm>
        </p:grpSpPr>
        <p:grpSp>
          <p:nvGrpSpPr>
            <p:cNvPr id="141" name="Group 140"/>
            <p:cNvGrpSpPr/>
            <p:nvPr/>
          </p:nvGrpSpPr>
          <p:grpSpPr>
            <a:xfrm>
              <a:off x="4351943" y="1199105"/>
              <a:ext cx="699982" cy="287258"/>
              <a:chOff x="238665" y="794085"/>
              <a:chExt cx="699982" cy="287258"/>
            </a:xfrm>
          </p:grpSpPr>
          <p:sp>
            <p:nvSpPr>
              <p:cNvPr id="124" name="Oval 123"/>
              <p:cNvSpPr/>
              <p:nvPr/>
            </p:nvSpPr>
            <p:spPr>
              <a:xfrm>
                <a:off x="238665" y="837891"/>
                <a:ext cx="699982" cy="236959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246291" y="794085"/>
                <a:ext cx="655629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Glyco</a:t>
                </a:r>
                <a:r>
                  <a:rPr kumimoji="0" lang="en-US" sz="1200" b="1" i="0" u="none" strike="noStrike" cap="none" spc="0" normalizeH="0" baseline="3000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Lo</a:t>
                </a:r>
                <a:endParaRPr kumimoji="0" lang="en-US" sz="1200" b="1" i="0" u="none" strike="noStrike" cap="none" spc="0" normalizeH="0" baseline="3000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cxnSp>
          <p:nvCxnSpPr>
            <p:cNvPr id="138" name="Straight Arrow Connector 137"/>
            <p:cNvCxnSpPr/>
            <p:nvPr/>
          </p:nvCxnSpPr>
          <p:spPr>
            <a:xfrm flipV="1">
              <a:off x="5020988" y="1168688"/>
              <a:ext cx="172150" cy="564168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  <a:tailEnd type="none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5" y="2889575"/>
            <a:ext cx="2669675" cy="25391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210E618-CF12-4BC7-8E35-EFE416FF19FA}"/>
              </a:ext>
            </a:extLst>
          </p:cNvPr>
          <p:cNvGrpSpPr/>
          <p:nvPr/>
        </p:nvGrpSpPr>
        <p:grpSpPr>
          <a:xfrm>
            <a:off x="1271009" y="1900910"/>
            <a:ext cx="867545" cy="546027"/>
            <a:chOff x="1271009" y="1900910"/>
            <a:chExt cx="867545" cy="546027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BDC8A30-7F37-4F65-B910-5F79BCBAC9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14330" y="1900910"/>
              <a:ext cx="1" cy="26163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8EB8ED5-6E21-44CF-A4FE-C1817C226DDE}"/>
                </a:ext>
              </a:extLst>
            </p:cNvPr>
            <p:cNvSpPr txBox="1"/>
            <p:nvPr/>
          </p:nvSpPr>
          <p:spPr>
            <a:xfrm>
              <a:off x="1271009" y="2098124"/>
              <a:ext cx="867545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Glycogen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278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04" y="990615"/>
            <a:ext cx="3567668" cy="3227579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50838" y="40611"/>
            <a:ext cx="11927269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2700" b="1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Low rates of glucose catabolism are sufficient to drive cardiac growth and the exercise gene program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8038696" y="6493832"/>
            <a:ext cx="482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/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Gibb AA et al. </a:t>
            </a:r>
            <a:r>
              <a:rPr lang="en-US" sz="1400" i="1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Circulation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136(22): 2144-57, 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0" b="8407"/>
          <a:stretch/>
        </p:blipFill>
        <p:spPr>
          <a:xfrm>
            <a:off x="845200" y="1101508"/>
            <a:ext cx="6053365" cy="270734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00613" y="3872572"/>
            <a:ext cx="10140659" cy="2775149"/>
            <a:chOff x="700613" y="3872572"/>
            <a:chExt cx="10140659" cy="2775149"/>
          </a:xfrm>
        </p:grpSpPr>
        <p:pic>
          <p:nvPicPr>
            <p:cNvPr id="12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0" r="75358" b="52665"/>
            <a:stretch/>
          </p:blipFill>
          <p:spPr bwMode="auto">
            <a:xfrm>
              <a:off x="700613" y="3987453"/>
              <a:ext cx="2105384" cy="2660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12" t="7830" r="839" b="52665"/>
            <a:stretch/>
          </p:blipFill>
          <p:spPr bwMode="auto">
            <a:xfrm>
              <a:off x="2749057" y="3987453"/>
              <a:ext cx="4276165" cy="2660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651" y="3872572"/>
              <a:ext cx="3298621" cy="2538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453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4"/>
          <a:stretch/>
        </p:blipFill>
        <p:spPr>
          <a:xfrm>
            <a:off x="280071" y="1862775"/>
            <a:ext cx="5503212" cy="40652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8271" y="178073"/>
            <a:ext cx="9441167" cy="482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does PFK cause cardiac growth?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C9F32CA-7394-40AC-8CA0-17237A474DF2}"/>
              </a:ext>
            </a:extLst>
          </p:cNvPr>
          <p:cNvGrpSpPr/>
          <p:nvPr/>
        </p:nvGrpSpPr>
        <p:grpSpPr>
          <a:xfrm>
            <a:off x="6240931" y="1399615"/>
            <a:ext cx="5250006" cy="4370311"/>
            <a:chOff x="6240931" y="1399615"/>
            <a:chExt cx="5250006" cy="437031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9331ACC-A650-49E9-8E89-CD398BA2A50C}"/>
                </a:ext>
              </a:extLst>
            </p:cNvPr>
            <p:cNvGrpSpPr/>
            <p:nvPr/>
          </p:nvGrpSpPr>
          <p:grpSpPr>
            <a:xfrm>
              <a:off x="6240931" y="1399615"/>
              <a:ext cx="5250006" cy="4370311"/>
              <a:chOff x="2092926" y="1188178"/>
              <a:chExt cx="5250006" cy="4370311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A058ACA-EE08-4D66-B3EA-D6D985981BB7}"/>
                  </a:ext>
                </a:extLst>
              </p:cNvPr>
              <p:cNvGrpSpPr/>
              <p:nvPr/>
            </p:nvGrpSpPr>
            <p:grpSpPr>
              <a:xfrm>
                <a:off x="2092926" y="1188178"/>
                <a:ext cx="5250006" cy="4370311"/>
                <a:chOff x="1053168" y="2200188"/>
                <a:chExt cx="5250006" cy="4370311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9598CBB-224D-403F-8F7B-4FC54D2000FA}"/>
                    </a:ext>
                  </a:extLst>
                </p:cNvPr>
                <p:cNvGrpSpPr/>
                <p:nvPr/>
              </p:nvGrpSpPr>
              <p:grpSpPr>
                <a:xfrm>
                  <a:off x="1121092" y="2200188"/>
                  <a:ext cx="5182082" cy="4139479"/>
                  <a:chOff x="206113" y="1531336"/>
                  <a:chExt cx="5182082" cy="4139479"/>
                </a:xfrm>
              </p:grpSpPr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956B51E4-FD95-4599-A872-E9B44E6927D3}"/>
                      </a:ext>
                    </a:extLst>
                  </p:cNvPr>
                  <p:cNvGrpSpPr/>
                  <p:nvPr/>
                </p:nvGrpSpPr>
                <p:grpSpPr>
                  <a:xfrm>
                    <a:off x="206113" y="1531336"/>
                    <a:ext cx="3805643" cy="4139479"/>
                    <a:chOff x="503528" y="1246547"/>
                    <a:chExt cx="3805643" cy="4139479"/>
                  </a:xfrm>
                </p:grpSpPr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D047CF8B-435C-42A3-8321-A90A8B3D32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06763" y="1246547"/>
                      <a:ext cx="7928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Glucose</a:t>
                      </a:r>
                    </a:p>
                  </p:txBody>
                </p:sp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D99446E1-2BB8-406D-9ECD-679FF284EFF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56425" y="1703925"/>
                      <a:ext cx="7928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G-6-P</a:t>
                      </a:r>
                    </a:p>
                  </p:txBody>
                </p:sp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B43432C9-6B54-45C3-8283-429D1F85010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75553" y="2144561"/>
                      <a:ext cx="7928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F-6-P</a:t>
                      </a:r>
                    </a:p>
                  </p:txBody>
                </p:sp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218AC3E0-4D00-44DF-B2B9-4FAC34A16E7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6481" y="2618421"/>
                      <a:ext cx="83320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F-1,6-BP</a:t>
                      </a:r>
                    </a:p>
                  </p:txBody>
                </p:sp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3F9F1083-ED10-4B2E-ADD5-52D1ADD165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62578" y="3072252"/>
                      <a:ext cx="143236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GAP / DHAP</a:t>
                      </a:r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B79E4364-EDCB-46BC-BB27-31494C6E21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56424" y="3534256"/>
                      <a:ext cx="83320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3PG</a:t>
                      </a:r>
                    </a:p>
                  </p:txBody>
                </p:sp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330A8FFD-2396-40F9-A268-BC229FA60E2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77444" y="3976355"/>
                      <a:ext cx="83320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PEP</a:t>
                      </a:r>
                    </a:p>
                  </p:txBody>
                </p:sp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A234E06F-3DC8-4C9C-9FD6-1E1E4BAA54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66421" y="4466423"/>
                      <a:ext cx="83320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Pyruvate</a:t>
                      </a:r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BE4D120B-1605-4859-922A-95DDC40D641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50431" y="4466423"/>
                      <a:ext cx="83320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OAA</a:t>
                      </a:r>
                    </a:p>
                  </p:txBody>
                </p:sp>
                <p:cxnSp>
                  <p:nvCxnSpPr>
                    <p:cNvPr id="45" name="Straight Arrow Connector 44">
                      <a:extLst>
                        <a:ext uri="{FF2B5EF4-FFF2-40B4-BE49-F238E27FC236}">
                          <a16:creationId xmlns:a16="http://schemas.microsoft.com/office/drawing/2014/main" id="{DD5342C0-9DF8-4274-9FAD-43B70A91576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340840" y="4604922"/>
                      <a:ext cx="340513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Arrow Connector 45">
                      <a:extLst>
                        <a:ext uri="{FF2B5EF4-FFF2-40B4-BE49-F238E27FC236}">
                          <a16:creationId xmlns:a16="http://schemas.microsoft.com/office/drawing/2014/main" id="{D112373D-D941-495F-85EC-8639E00303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229367" y="1842424"/>
                      <a:ext cx="340513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Arrow Connector 46">
                      <a:extLst>
                        <a:ext uri="{FF2B5EF4-FFF2-40B4-BE49-F238E27FC236}">
                          <a16:creationId xmlns:a16="http://schemas.microsoft.com/office/drawing/2014/main" id="{6908DD56-6ADE-4570-A58F-4EC1042B25A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189427" y="2283060"/>
                      <a:ext cx="340513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Straight Arrow Connector 47">
                      <a:extLst>
                        <a:ext uri="{FF2B5EF4-FFF2-40B4-BE49-F238E27FC236}">
                          <a16:creationId xmlns:a16="http://schemas.microsoft.com/office/drawing/2014/main" id="{E3EED6EE-8944-45A6-ADB9-FE91162216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89627" y="3207059"/>
                      <a:ext cx="340513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Arrow Connector 48">
                      <a:extLst>
                        <a:ext uri="{FF2B5EF4-FFF2-40B4-BE49-F238E27FC236}">
                          <a16:creationId xmlns:a16="http://schemas.microsoft.com/office/drawing/2014/main" id="{3BD1C2FB-309B-4D9D-BF40-7CB85A444EC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149114" y="3657938"/>
                      <a:ext cx="340513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Arrow Connector 49">
                      <a:extLst>
                        <a:ext uri="{FF2B5EF4-FFF2-40B4-BE49-F238E27FC236}">
                          <a16:creationId xmlns:a16="http://schemas.microsoft.com/office/drawing/2014/main" id="{866DCC22-B45D-4657-866B-2FEF90071F7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143121" y="4604922"/>
                      <a:ext cx="340513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6C9D850D-0A61-48CC-8FB9-2975ADBE79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75968" y="4466423"/>
                      <a:ext cx="83320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</a:t>
                      </a:r>
                    </a:p>
                  </p:txBody>
                </p:sp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F8DC9651-2072-464C-B0A9-14846D84ECB8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2290384" y="4360714"/>
                      <a:ext cx="42342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</a:t>
                      </a:r>
                    </a:p>
                  </p:txBody>
                </p:sp>
                <p:sp>
                  <p:nvSpPr>
                    <p:cNvPr id="53" name="Arc 52">
                      <a:extLst>
                        <a:ext uri="{FF2B5EF4-FFF2-40B4-BE49-F238E27FC236}">
                          <a16:creationId xmlns:a16="http://schemas.microsoft.com/office/drawing/2014/main" id="{B0C876D7-3C2D-4946-B34B-DBE862A20CB5}"/>
                        </a:ext>
                      </a:extLst>
                    </p:cNvPr>
                    <p:cNvSpPr/>
                    <p:nvPr/>
                  </p:nvSpPr>
                  <p:spPr>
                    <a:xfrm rot="11046971">
                      <a:off x="1933172" y="4308253"/>
                      <a:ext cx="914400" cy="914400"/>
                    </a:xfrm>
                    <a:prstGeom prst="arc">
                      <a:avLst>
                        <a:gd name="adj1" fmla="val 10365234"/>
                        <a:gd name="adj2" fmla="val 21313213"/>
                      </a:avLst>
                    </a:prstGeom>
                    <a:ln>
                      <a:solidFill>
                        <a:schemeClr val="tx1"/>
                      </a:solidFill>
                      <a:prstDash val="dash"/>
                      <a:headEnd type="triangl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F9F53C85-978A-48F9-89EB-896639CA3B2C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2718397" y="4955139"/>
                      <a:ext cx="731690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Krebs cycle</a:t>
                      </a:r>
                    </a:p>
                  </p:txBody>
                </p:sp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FF4BACD7-F538-4C18-8AB0-0016F71A97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70738" y="1712036"/>
                      <a:ext cx="7928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PPP</a:t>
                      </a:r>
                    </a:p>
                  </p:txBody>
                </p:sp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5277FEA2-3B5C-42EC-97F4-DED9A65825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20758" y="2146177"/>
                      <a:ext cx="7928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HBP</a:t>
                      </a:r>
                    </a:p>
                  </p:txBody>
                </p:sp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6BFA370C-93AC-4A60-855E-9187F32FEF3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13736" y="3067014"/>
                      <a:ext cx="7928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GLP</a:t>
                      </a:r>
                    </a:p>
                  </p:txBody>
                </p:sp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2F0A890D-F946-4D45-A8CC-FB676BECABC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73745" y="3518053"/>
                      <a:ext cx="7928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SBP</a:t>
                      </a:r>
                    </a:p>
                  </p:txBody>
                </p:sp>
                <p:cxnSp>
                  <p:nvCxnSpPr>
                    <p:cNvPr id="59" name="Straight Arrow Connector 58">
                      <a:extLst>
                        <a:ext uri="{FF2B5EF4-FFF2-40B4-BE49-F238E27FC236}">
                          <a16:creationId xmlns:a16="http://schemas.microsoft.com/office/drawing/2014/main" id="{591CBD64-BF3E-4D92-B7C4-2CD5441EE0D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315911" y="1842424"/>
                      <a:ext cx="340513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prstDash val="dash"/>
                      <a:headEnd type="triangl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TextBox 59">
                      <a:extLst>
                        <a:ext uri="{FF2B5EF4-FFF2-40B4-BE49-F238E27FC236}">
                          <a16:creationId xmlns:a16="http://schemas.microsoft.com/office/drawing/2014/main" id="{5D9E6CE5-0933-4A70-866F-631D128DBA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3528" y="1701693"/>
                      <a:ext cx="101903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Glycogen</a:t>
                      </a:r>
                    </a:p>
                  </p:txBody>
                </p:sp>
                <p:cxnSp>
                  <p:nvCxnSpPr>
                    <p:cNvPr id="61" name="Straight Arrow Connector 60">
                      <a:extLst>
                        <a:ext uri="{FF2B5EF4-FFF2-40B4-BE49-F238E27FC236}">
                          <a16:creationId xmlns:a16="http://schemas.microsoft.com/office/drawing/2014/main" id="{6D5E675B-0A45-46B4-A621-6EAD29420AA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957444" y="1502593"/>
                      <a:ext cx="0" cy="22860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Arrow Connector 61">
                      <a:extLst>
                        <a:ext uri="{FF2B5EF4-FFF2-40B4-BE49-F238E27FC236}">
                          <a16:creationId xmlns:a16="http://schemas.microsoft.com/office/drawing/2014/main" id="{61EC6231-094D-406A-A53D-10B415406CF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951608" y="1935155"/>
                      <a:ext cx="0" cy="22860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triangl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Arrow Connector 62">
                      <a:extLst>
                        <a:ext uri="{FF2B5EF4-FFF2-40B4-BE49-F238E27FC236}">
                          <a16:creationId xmlns:a16="http://schemas.microsoft.com/office/drawing/2014/main" id="{7DFCF3FA-3CE1-4FE1-B288-09DE8803BB2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925575" y="2389821"/>
                      <a:ext cx="0" cy="22860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Arrow Connector 63">
                      <a:extLst>
                        <a:ext uri="{FF2B5EF4-FFF2-40B4-BE49-F238E27FC236}">
                          <a16:creationId xmlns:a16="http://schemas.microsoft.com/office/drawing/2014/main" id="{8DA6E14C-A97B-441C-A532-3E1AC38DCA5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921182" y="2855342"/>
                      <a:ext cx="0" cy="22860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triangl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Arrow Connector 64">
                      <a:extLst>
                        <a:ext uri="{FF2B5EF4-FFF2-40B4-BE49-F238E27FC236}">
                          <a16:creationId xmlns:a16="http://schemas.microsoft.com/office/drawing/2014/main" id="{4CD8B5ED-CE57-4598-B054-A8A6F8BE052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913562" y="3305656"/>
                      <a:ext cx="0" cy="22860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triangl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Arrow Connector 65">
                      <a:extLst>
                        <a:ext uri="{FF2B5EF4-FFF2-40B4-BE49-F238E27FC236}">
                          <a16:creationId xmlns:a16="http://schemas.microsoft.com/office/drawing/2014/main" id="{B7A67353-3182-4527-8B5F-B07D52729F7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913562" y="3770615"/>
                      <a:ext cx="0" cy="22860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triangl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Straight Arrow Connector 66">
                      <a:extLst>
                        <a:ext uri="{FF2B5EF4-FFF2-40B4-BE49-F238E27FC236}">
                          <a16:creationId xmlns:a16="http://schemas.microsoft.com/office/drawing/2014/main" id="{0519CD09-9FDD-4664-BA17-00CF7F8CC1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911473" y="4197695"/>
                      <a:ext cx="0" cy="307376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triangl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29CB3D37-9568-4FF3-97E9-1CD56DBA3F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67032" y="1842424"/>
                      <a:ext cx="441371" cy="325"/>
                      <a:chOff x="3421735" y="2049130"/>
                      <a:chExt cx="441371" cy="325"/>
                    </a:xfrm>
                  </p:grpSpPr>
                  <p:cxnSp>
                    <p:nvCxnSpPr>
                      <p:cNvPr id="76" name="Straight Arrow Connector 75">
                        <a:extLst>
                          <a:ext uri="{FF2B5EF4-FFF2-40B4-BE49-F238E27FC236}">
                            <a16:creationId xmlns:a16="http://schemas.microsoft.com/office/drawing/2014/main" id="{143A769F-EA98-4EF2-9E45-3131808596E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421735" y="2049455"/>
                        <a:ext cx="197765" cy="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7" name="Straight Arrow Connector 76">
                        <a:extLst>
                          <a:ext uri="{FF2B5EF4-FFF2-40B4-BE49-F238E27FC236}">
                            <a16:creationId xmlns:a16="http://schemas.microsoft.com/office/drawing/2014/main" id="{AC7986B2-2B4B-4C39-8AC3-0B9D3791982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665341" y="2049130"/>
                        <a:ext cx="197765" cy="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9" name="Group 68">
                      <a:extLst>
                        <a:ext uri="{FF2B5EF4-FFF2-40B4-BE49-F238E27FC236}">
                          <a16:creationId xmlns:a16="http://schemas.microsoft.com/office/drawing/2014/main" id="{D8941763-D01D-4067-A0BD-C69E77EB79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16895" y="2292137"/>
                      <a:ext cx="441371" cy="325"/>
                      <a:chOff x="3421735" y="2049130"/>
                      <a:chExt cx="441371" cy="325"/>
                    </a:xfrm>
                  </p:grpSpPr>
                  <p:cxnSp>
                    <p:nvCxnSpPr>
                      <p:cNvPr id="74" name="Straight Arrow Connector 73">
                        <a:extLst>
                          <a:ext uri="{FF2B5EF4-FFF2-40B4-BE49-F238E27FC236}">
                            <a16:creationId xmlns:a16="http://schemas.microsoft.com/office/drawing/2014/main" id="{163E61DF-023A-448D-82FA-B10126CDD1E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421735" y="2049455"/>
                        <a:ext cx="197765" cy="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5" name="Straight Arrow Connector 74">
                        <a:extLst>
                          <a:ext uri="{FF2B5EF4-FFF2-40B4-BE49-F238E27FC236}">
                            <a16:creationId xmlns:a16="http://schemas.microsoft.com/office/drawing/2014/main" id="{09ECC5B2-389C-4044-9D21-719F2EB5D5E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665341" y="2049130"/>
                        <a:ext cx="197765" cy="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70" name="Straight Arrow Connector 69">
                      <a:extLst>
                        <a:ext uri="{FF2B5EF4-FFF2-40B4-BE49-F238E27FC236}">
                          <a16:creationId xmlns:a16="http://schemas.microsoft.com/office/drawing/2014/main" id="{020E89D7-3CDC-449C-9815-8EE8A692E7E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465506" y="3200724"/>
                      <a:ext cx="197765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71" name="Group 70">
                      <a:extLst>
                        <a:ext uri="{FF2B5EF4-FFF2-40B4-BE49-F238E27FC236}">
                          <a16:creationId xmlns:a16="http://schemas.microsoft.com/office/drawing/2014/main" id="{34CC24E9-C268-48E5-9D8F-75E732639C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57443" y="3649942"/>
                      <a:ext cx="441371" cy="325"/>
                      <a:chOff x="3421735" y="2049130"/>
                      <a:chExt cx="441371" cy="325"/>
                    </a:xfrm>
                  </p:grpSpPr>
                  <p:cxnSp>
                    <p:nvCxnSpPr>
                      <p:cNvPr id="72" name="Straight Arrow Connector 71">
                        <a:extLst>
                          <a:ext uri="{FF2B5EF4-FFF2-40B4-BE49-F238E27FC236}">
                            <a16:creationId xmlns:a16="http://schemas.microsoft.com/office/drawing/2014/main" id="{9AE9DCAC-F3C2-48B4-BF69-09FF9616D04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421735" y="2049455"/>
                        <a:ext cx="197765" cy="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" name="Straight Arrow Connector 72">
                        <a:extLst>
                          <a:ext uri="{FF2B5EF4-FFF2-40B4-BE49-F238E27FC236}">
                            <a16:creationId xmlns:a16="http://schemas.microsoft.com/office/drawing/2014/main" id="{02B33482-91FA-4072-A857-7ABDA5006BE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665341" y="2049130"/>
                        <a:ext cx="197765" cy="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490211D-AE6A-4C5C-99F9-E6AD54417D19}"/>
                      </a:ext>
                    </a:extLst>
                  </p:cNvPr>
                  <p:cNvSpPr txBox="1"/>
                  <p:nvPr/>
                </p:nvSpPr>
                <p:spPr>
                  <a:xfrm>
                    <a:off x="3210988" y="1998402"/>
                    <a:ext cx="105670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Nucleotides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D943786-A9FB-4441-BE16-03430BF6DAFE}"/>
                      </a:ext>
                    </a:extLst>
                  </p:cNvPr>
                  <p:cNvSpPr txBox="1"/>
                  <p:nvPr/>
                </p:nvSpPr>
                <p:spPr>
                  <a:xfrm>
                    <a:off x="3167492" y="2438426"/>
                    <a:ext cx="111440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UDP-</a:t>
                    </a:r>
                    <a:r>
                      <a:rPr lang="en-US" sz="1200" b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GlcNAc</a:t>
                    </a:r>
                    <a:endPara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47FBF21-97F3-41C2-9CD8-CE0414107640}"/>
                      </a:ext>
                    </a:extLst>
                  </p:cNvPr>
                  <p:cNvSpPr txBox="1"/>
                  <p:nvPr/>
                </p:nvSpPr>
                <p:spPr>
                  <a:xfrm>
                    <a:off x="3324759" y="3355993"/>
                    <a:ext cx="191590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Glycero</a:t>
                    </a:r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</a:t>
                    </a:r>
                    <a:r>
                      <a:rPr lang="en-US" sz="1200" b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phospho</a:t>
                    </a:r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)lipids</a:t>
                    </a: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CA07F99E-8D0D-4A16-8ECD-E0CFB387450C}"/>
                      </a:ext>
                    </a:extLst>
                  </p:cNvPr>
                  <p:cNvSpPr txBox="1"/>
                  <p:nvPr/>
                </p:nvSpPr>
                <p:spPr>
                  <a:xfrm>
                    <a:off x="3075095" y="3657758"/>
                    <a:ext cx="125386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Serine/Glycine</a:t>
                    </a:r>
                  </a:p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Methyl donors</a:t>
                    </a:r>
                  </a:p>
                </p:txBody>
              </p:sp>
              <p:cxnSp>
                <p:nvCxnSpPr>
                  <p:cNvPr id="31" name="Straight Arrow Connector 30">
                    <a:extLst>
                      <a:ext uri="{FF2B5EF4-FFF2-40B4-BE49-F238E27FC236}">
                        <a16:creationId xmlns:a16="http://schemas.microsoft.com/office/drawing/2014/main" id="{B9DD66BB-107D-4DF1-B7C1-0EAE18FDB513}"/>
                      </a:ext>
                    </a:extLst>
                  </p:cNvPr>
                  <p:cNvCxnSpPr/>
                  <p:nvPr/>
                </p:nvCxnSpPr>
                <p:spPr>
                  <a:xfrm>
                    <a:off x="3595154" y="4889711"/>
                    <a:ext cx="197765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Arrow Connector 31">
                    <a:extLst>
                      <a:ext uri="{FF2B5EF4-FFF2-40B4-BE49-F238E27FC236}">
                        <a16:creationId xmlns:a16="http://schemas.microsoft.com/office/drawing/2014/main" id="{D64C49A4-21B5-4B7F-BBD8-725B22B9C398}"/>
                      </a:ext>
                    </a:extLst>
                  </p:cNvPr>
                  <p:cNvCxnSpPr/>
                  <p:nvPr/>
                </p:nvCxnSpPr>
                <p:spPr>
                  <a:xfrm>
                    <a:off x="3863106" y="4883348"/>
                    <a:ext cx="197765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95FF4E67-41E6-4367-883D-E17CF8C7A0D1}"/>
                      </a:ext>
                    </a:extLst>
                  </p:cNvPr>
                  <p:cNvSpPr txBox="1"/>
                  <p:nvPr/>
                </p:nvSpPr>
                <p:spPr>
                  <a:xfrm>
                    <a:off x="4052341" y="4758116"/>
                    <a:ext cx="117210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Nucleotides</a:t>
                    </a:r>
                  </a:p>
                </p:txBody>
              </p: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4A2203D9-A2DE-4876-AAE1-37A2F4B39533}"/>
                      </a:ext>
                    </a:extLst>
                  </p:cNvPr>
                  <p:cNvCxnSpPr/>
                  <p:nvPr/>
                </p:nvCxnSpPr>
                <p:spPr>
                  <a:xfrm>
                    <a:off x="3725812" y="4070324"/>
                    <a:ext cx="0" cy="21368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CEB16231-E87C-4F9A-BCB1-08D73276EFB7}"/>
                      </a:ext>
                    </a:extLst>
                  </p:cNvPr>
                  <p:cNvSpPr txBox="1"/>
                  <p:nvPr/>
                </p:nvSpPr>
                <p:spPr>
                  <a:xfrm>
                    <a:off x="3225192" y="4237274"/>
                    <a:ext cx="216300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Nucleotides </a:t>
                    </a:r>
                  </a:p>
                </p:txBody>
              </p:sp>
            </p:grpSp>
            <p:sp>
              <p:nvSpPr>
                <p:cNvPr id="19" name="Arc 18">
                  <a:extLst>
                    <a:ext uri="{FF2B5EF4-FFF2-40B4-BE49-F238E27FC236}">
                      <a16:creationId xmlns:a16="http://schemas.microsoft.com/office/drawing/2014/main" id="{CA98DFF8-5736-4B4B-A6B3-3038C7C2828F}"/>
                    </a:ext>
                  </a:extLst>
                </p:cNvPr>
                <p:cNvSpPr/>
                <p:nvPr/>
              </p:nvSpPr>
              <p:spPr>
                <a:xfrm rot="17841254">
                  <a:off x="2001976" y="5773225"/>
                  <a:ext cx="702731" cy="797567"/>
                </a:xfrm>
                <a:prstGeom prst="arc">
                  <a:avLst>
                    <a:gd name="adj1" fmla="val 17730659"/>
                    <a:gd name="adj2" fmla="val 802319"/>
                  </a:avLst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12B24D6-7784-4BF0-BEBB-9FB40954DEE6}"/>
                    </a:ext>
                  </a:extLst>
                </p:cNvPr>
                <p:cNvSpPr txBox="1"/>
                <p:nvPr/>
              </p:nvSpPr>
              <p:spPr>
                <a:xfrm flipH="1">
                  <a:off x="1606178" y="5754891"/>
                  <a:ext cx="903513" cy="815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300"/>
                    </a:spcAft>
                  </a:pPr>
                  <a:r>
                    <a:rPr lang="en-US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FAs</a:t>
                  </a:r>
                </a:p>
                <a:p>
                  <a:pPr>
                    <a:spcAft>
                      <a:spcPts val="300"/>
                    </a:spcAft>
                  </a:pPr>
                  <a:r>
                    <a:rPr lang="en-US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AAs</a:t>
                  </a:r>
                </a:p>
                <a:p>
                  <a:pPr>
                    <a:spcAft>
                      <a:spcPts val="300"/>
                    </a:spcAft>
                  </a:pPr>
                  <a:r>
                    <a:rPr lang="en-US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KBs</a:t>
                  </a:r>
                </a:p>
              </p:txBody>
            </p: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51BC5439-CFEA-48F5-8125-E8328FF65F1E}"/>
                    </a:ext>
                  </a:extLst>
                </p:cNvPr>
                <p:cNvCxnSpPr/>
                <p:nvPr/>
              </p:nvCxnSpPr>
              <p:spPr>
                <a:xfrm>
                  <a:off x="4617346" y="3379302"/>
                  <a:ext cx="0" cy="21368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ED18144-6705-48EB-A912-806917FB40EA}"/>
                    </a:ext>
                  </a:extLst>
                </p:cNvPr>
                <p:cNvSpPr txBox="1"/>
                <p:nvPr/>
              </p:nvSpPr>
              <p:spPr>
                <a:xfrm>
                  <a:off x="3605547" y="3548455"/>
                  <a:ext cx="208674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N-, O-linked glycosylation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8C6EACA-0858-4200-8ACF-5A61372CDF41}"/>
                    </a:ext>
                  </a:extLst>
                </p:cNvPr>
                <p:cNvSpPr txBox="1"/>
                <p:nvPr/>
              </p:nvSpPr>
              <p:spPr>
                <a:xfrm>
                  <a:off x="2509691" y="5934102"/>
                  <a:ext cx="640955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Acetyl </a:t>
                  </a:r>
                </a:p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CoA</a:t>
                  </a: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D08C6D37-0E68-456C-AEF4-E202D2CC1319}"/>
                    </a:ext>
                  </a:extLst>
                </p:cNvPr>
                <p:cNvCxnSpPr/>
                <p:nvPr/>
              </p:nvCxnSpPr>
              <p:spPr>
                <a:xfrm>
                  <a:off x="1700948" y="5540477"/>
                  <a:ext cx="46771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699B564-C9E0-49F1-A339-74433DB24DAA}"/>
                    </a:ext>
                  </a:extLst>
                </p:cNvPr>
                <p:cNvSpPr txBox="1"/>
                <p:nvPr/>
              </p:nvSpPr>
              <p:spPr>
                <a:xfrm>
                  <a:off x="1053168" y="5401735"/>
                  <a:ext cx="83320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Lactate</a:t>
                  </a:r>
                </a:p>
              </p:txBody>
            </p:sp>
          </p:grp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0A4B54B-EAB6-4D15-A34A-E153F414AF98}"/>
                  </a:ext>
                </a:extLst>
              </p:cNvPr>
              <p:cNvCxnSpPr/>
              <p:nvPr/>
            </p:nvCxnSpPr>
            <p:spPr>
              <a:xfrm>
                <a:off x="4894630" y="3142003"/>
                <a:ext cx="19776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8C4F88B-88AC-4242-81E6-16A18967C1E7}"/>
                </a:ext>
              </a:extLst>
            </p:cNvPr>
            <p:cNvGrpSpPr/>
            <p:nvPr/>
          </p:nvGrpSpPr>
          <p:grpSpPr>
            <a:xfrm>
              <a:off x="6925736" y="2461644"/>
              <a:ext cx="680155" cy="369332"/>
              <a:chOff x="9751551" y="870565"/>
              <a:chExt cx="680155" cy="36933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2D313AE-8053-4673-865A-F868EF82CEE2}"/>
                  </a:ext>
                </a:extLst>
              </p:cNvPr>
              <p:cNvSpPr/>
              <p:nvPr/>
            </p:nvSpPr>
            <p:spPr>
              <a:xfrm>
                <a:off x="9751551" y="902525"/>
                <a:ext cx="680155" cy="31204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176ED4-9EF7-4FBF-81AA-99A4F015133A}"/>
                  </a:ext>
                </a:extLst>
              </p:cNvPr>
              <p:cNvSpPr txBox="1"/>
              <p:nvPr/>
            </p:nvSpPr>
            <p:spPr>
              <a:xfrm>
                <a:off x="9796778" y="870565"/>
                <a:ext cx="633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PFK</a:t>
                </a:r>
              </a:p>
            </p:txBody>
          </p:sp>
        </p:grp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4C57C73-500A-4709-B688-0FEAAD5C76DB}"/>
              </a:ext>
            </a:extLst>
          </p:cNvPr>
          <p:cNvCxnSpPr/>
          <p:nvPr/>
        </p:nvCxnSpPr>
        <p:spPr>
          <a:xfrm>
            <a:off x="2073919" y="904965"/>
            <a:ext cx="835778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795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E5931B-26CF-4226-8610-12D267B6B8FF}"/>
              </a:ext>
            </a:extLst>
          </p:cNvPr>
          <p:cNvGrpSpPr/>
          <p:nvPr/>
        </p:nvGrpSpPr>
        <p:grpSpPr>
          <a:xfrm>
            <a:off x="690473" y="1082301"/>
            <a:ext cx="4417683" cy="2541881"/>
            <a:chOff x="666722" y="839143"/>
            <a:chExt cx="4417683" cy="2541881"/>
          </a:xfrm>
        </p:grpSpPr>
        <p:pic>
          <p:nvPicPr>
            <p:cNvPr id="10" name="Picture 9" descr="http://announce.exponent.com/practice/environmental/ef/img/Figure4wcaption.jpg">
              <a:extLst>
                <a:ext uri="{FF2B5EF4-FFF2-40B4-BE49-F238E27FC236}">
                  <a16:creationId xmlns:a16="http://schemas.microsoft.com/office/drawing/2014/main" id="{68EC57E9-27AA-4D28-8895-9AD5A80735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8" r="5410" b="23168"/>
            <a:stretch/>
          </p:blipFill>
          <p:spPr bwMode="auto">
            <a:xfrm>
              <a:off x="666722" y="839143"/>
              <a:ext cx="4216979" cy="2226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C8CEED-24D5-4D04-A35D-604F47B2B95F}"/>
                </a:ext>
              </a:extLst>
            </p:cNvPr>
            <p:cNvSpPr txBox="1"/>
            <p:nvPr/>
          </p:nvSpPr>
          <p:spPr>
            <a:xfrm>
              <a:off x="666722" y="2750082"/>
              <a:ext cx="441768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u="sng" dirty="0">
                  <a:latin typeface="Arial" charset="0"/>
                  <a:ea typeface="Arial" charset="0"/>
                  <a:cs typeface="Arial" charset="0"/>
                </a:rPr>
                <a:t>Isotopic Mass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baseline="30000" dirty="0">
                  <a:latin typeface="Arial" charset="0"/>
                  <a:ea typeface="Arial" charset="0"/>
                  <a:cs typeface="Arial" charset="0"/>
                </a:rPr>
                <a:t>12</a:t>
              </a:r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C Mass = 12.0 (12.011)	         </a:t>
              </a:r>
              <a:r>
                <a:rPr lang="en-US" sz="1400" baseline="30000" dirty="0">
                  <a:latin typeface="Arial" charset="0"/>
                  <a:ea typeface="Arial" charset="0"/>
                  <a:cs typeface="Arial" charset="0"/>
                </a:rPr>
                <a:t>13</a:t>
              </a:r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C Mass = 13.003355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30778" y="42525"/>
            <a:ext cx="1021843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Stable isotope resolved metabolomics (SIRM):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 k</a:t>
            </a:r>
            <a:r>
              <a:rPr kumimoji="0" lang="en-US" sz="2800" b="1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ey</a:t>
            </a:r>
            <a:r>
              <a:rPr kumimoji="0" lang="en-US" sz="2800" b="1" i="0" u="none" strike="noStrike" cap="none" spc="0" normalizeH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methodology for addressing this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question</a:t>
            </a:r>
            <a:endParaRPr kumimoji="0" lang="en-US" sz="2800" b="1" i="0" u="none" strike="noStrike" cap="none" spc="0" normalizeH="0" baseline="0" dirty="0">
              <a:ln>
                <a:noFill/>
              </a:ln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77BACB6-BE1F-459E-A070-B08534F6F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465" y="2009878"/>
            <a:ext cx="4417682" cy="33756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A38D3BD-5E9F-4A97-8818-67F1A4057DAB}"/>
              </a:ext>
            </a:extLst>
          </p:cNvPr>
          <p:cNvGrpSpPr/>
          <p:nvPr/>
        </p:nvGrpSpPr>
        <p:grpSpPr>
          <a:xfrm>
            <a:off x="274807" y="3730091"/>
            <a:ext cx="5821192" cy="3127909"/>
            <a:chOff x="274807" y="3730091"/>
            <a:chExt cx="5821192" cy="31279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8359A20-7724-4729-8C47-B8D2C8D0EB7C}"/>
                </a:ext>
              </a:extLst>
            </p:cNvPr>
            <p:cNvGrpSpPr/>
            <p:nvPr/>
          </p:nvGrpSpPr>
          <p:grpSpPr>
            <a:xfrm>
              <a:off x="274807" y="3876687"/>
              <a:ext cx="3031287" cy="2620157"/>
              <a:chOff x="194051" y="3859252"/>
              <a:chExt cx="3031287" cy="262015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3864C0D-F499-4FA2-BB75-2E34FBAD79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r="54256"/>
              <a:stretch/>
            </p:blipFill>
            <p:spPr bwMode="auto">
              <a:xfrm>
                <a:off x="194051" y="3859252"/>
                <a:ext cx="2111943" cy="26201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4F5C501-356B-4514-9F0C-3F6F6FE1F704}"/>
                  </a:ext>
                </a:extLst>
              </p:cNvPr>
              <p:cNvCxnSpPr/>
              <p:nvPr/>
            </p:nvCxnSpPr>
            <p:spPr>
              <a:xfrm>
                <a:off x="1762298" y="5212081"/>
                <a:ext cx="146304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7B5FA04-11F1-4AA6-BF0A-C1827AD5E972}"/>
                  </a:ext>
                </a:extLst>
              </p:cNvPr>
              <p:cNvSpPr txBox="1"/>
              <p:nvPr/>
            </p:nvSpPr>
            <p:spPr>
              <a:xfrm>
                <a:off x="2178955" y="4904304"/>
                <a:ext cx="5838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Cells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88A64F3-2193-4BDA-9DDA-93664C265DFD}"/>
                  </a:ext>
                </a:extLst>
              </p:cNvPr>
              <p:cNvSpPr txBox="1"/>
              <p:nvPr/>
            </p:nvSpPr>
            <p:spPr>
              <a:xfrm>
                <a:off x="2084602" y="5258248"/>
                <a:ext cx="10502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Tissues</a:t>
                </a:r>
              </a:p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Organisms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E5286E2-AC4B-4102-9096-0F2407511143}"/>
                </a:ext>
              </a:extLst>
            </p:cNvPr>
            <p:cNvGrpSpPr/>
            <p:nvPr/>
          </p:nvGrpSpPr>
          <p:grpSpPr>
            <a:xfrm>
              <a:off x="3306094" y="3730091"/>
              <a:ext cx="2789905" cy="3127909"/>
              <a:chOff x="3712704" y="3515465"/>
              <a:chExt cx="2789905" cy="312790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027C425-D901-4702-BD4E-0CA4F5660D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5220" r="66953" b="25685"/>
              <a:stretch/>
            </p:blipFill>
            <p:spPr bwMode="auto">
              <a:xfrm>
                <a:off x="5179393" y="3516187"/>
                <a:ext cx="1323216" cy="14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7BFD1B9-D186-417B-8DC4-5DB97B300EBE}"/>
                  </a:ext>
                </a:extLst>
              </p:cNvPr>
              <p:cNvGrpSpPr/>
              <p:nvPr/>
            </p:nvGrpSpPr>
            <p:grpSpPr>
              <a:xfrm>
                <a:off x="3855910" y="3515465"/>
                <a:ext cx="1079624" cy="1438664"/>
                <a:chOff x="-1443132" y="4071781"/>
                <a:chExt cx="1079624" cy="1438664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08003734-53FB-4CDA-A668-7464723784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/>
                <a:srcRect l="5220" r="72076" b="25685"/>
                <a:stretch/>
              </p:blipFill>
              <p:spPr bwMode="auto">
                <a:xfrm>
                  <a:off x="-1443132" y="4071781"/>
                  <a:ext cx="1079624" cy="14386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4B207A5C-CC86-43D6-A467-172AC6C23F2B}"/>
                    </a:ext>
                  </a:extLst>
                </p:cNvPr>
                <p:cNvSpPr/>
                <p:nvPr/>
              </p:nvSpPr>
              <p:spPr>
                <a:xfrm>
                  <a:off x="-1020381" y="5063211"/>
                  <a:ext cx="142935" cy="15034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FDD7999-5571-4EFA-A203-03EBC75E7F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32861" r="9059" b="25685"/>
              <a:stretch/>
            </p:blipFill>
            <p:spPr bwMode="auto">
              <a:xfrm>
                <a:off x="3712704" y="5001467"/>
                <a:ext cx="2761802" cy="14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FA322B6-D9CE-4E96-8474-BA15E0AACCAB}"/>
                  </a:ext>
                </a:extLst>
              </p:cNvPr>
              <p:cNvSpPr txBox="1"/>
              <p:nvPr/>
            </p:nvSpPr>
            <p:spPr>
              <a:xfrm>
                <a:off x="5308787" y="4838180"/>
                <a:ext cx="7056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i="1" dirty="0">
                    <a:latin typeface="Arial" charset="0"/>
                    <a:ea typeface="Arial" charset="0"/>
                    <a:cs typeface="Arial" charset="0"/>
                  </a:rPr>
                  <a:t>m + 1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07FF58E-EA4D-478D-9AFB-2087BAC8CD8F}"/>
                  </a:ext>
                </a:extLst>
              </p:cNvPr>
              <p:cNvSpPr txBox="1"/>
              <p:nvPr/>
            </p:nvSpPr>
            <p:spPr>
              <a:xfrm>
                <a:off x="3997307" y="4843070"/>
                <a:ext cx="7056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i="1" dirty="0">
                    <a:latin typeface="Arial" charset="0"/>
                    <a:ea typeface="Arial" charset="0"/>
                    <a:cs typeface="Arial" charset="0"/>
                  </a:rPr>
                  <a:t>m + 0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6ED76E5-DA18-4DC9-93D5-FE360FF40636}"/>
                  </a:ext>
                </a:extLst>
              </p:cNvPr>
              <p:cNvSpPr txBox="1"/>
              <p:nvPr/>
            </p:nvSpPr>
            <p:spPr>
              <a:xfrm>
                <a:off x="5390358" y="6294260"/>
                <a:ext cx="7056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i="1" dirty="0">
                    <a:latin typeface="Arial" charset="0"/>
                    <a:ea typeface="Arial" charset="0"/>
                    <a:cs typeface="Arial" charset="0"/>
                  </a:rPr>
                  <a:t>m + 3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4AF6F99-D3A0-4F2D-B98F-E10B93CA2AC6}"/>
                  </a:ext>
                </a:extLst>
              </p:cNvPr>
              <p:cNvSpPr txBox="1"/>
              <p:nvPr/>
            </p:nvSpPr>
            <p:spPr>
              <a:xfrm>
                <a:off x="3984271" y="6304820"/>
                <a:ext cx="7056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i="1" dirty="0">
                    <a:latin typeface="Arial" charset="0"/>
                    <a:ea typeface="Arial" charset="0"/>
                    <a:cs typeface="Arial" charset="0"/>
                  </a:rPr>
                  <a:t>m + 2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490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73504" y="75961"/>
            <a:ext cx="4878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Deep network tracing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2663" y="859234"/>
            <a:ext cx="11359943" cy="5566793"/>
            <a:chOff x="1176796" y="1065748"/>
            <a:chExt cx="10095593" cy="49992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6796" y="1065748"/>
              <a:ext cx="10095593" cy="499923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123327" y="5606218"/>
              <a:ext cx="2528789" cy="3783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421431" y="6378303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Sun RC et al.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Nat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8(1):1646, 2017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7179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125403" y="1586752"/>
            <a:ext cx="4842479" cy="4224984"/>
            <a:chOff x="642787" y="1211100"/>
            <a:chExt cx="5685083" cy="4690366"/>
          </a:xfrm>
        </p:grpSpPr>
        <p:grpSp>
          <p:nvGrpSpPr>
            <p:cNvPr id="4" name="Group 3"/>
            <p:cNvGrpSpPr/>
            <p:nvPr/>
          </p:nvGrpSpPr>
          <p:grpSpPr>
            <a:xfrm>
              <a:off x="642787" y="1211100"/>
              <a:ext cx="5685083" cy="4690366"/>
              <a:chOff x="642787" y="1211100"/>
              <a:chExt cx="5685083" cy="469036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787" y="1211100"/>
                <a:ext cx="5685083" cy="4690366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2718262" y="1211100"/>
                <a:ext cx="307571" cy="2519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623753" y="1621195"/>
                <a:ext cx="512618" cy="2519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410691" y="1648905"/>
                <a:ext cx="773084" cy="2519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623753" y="2668598"/>
                <a:ext cx="429491" cy="2519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503516" y="4458604"/>
                <a:ext cx="1312026" cy="6204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42556" y="2679681"/>
                <a:ext cx="591654" cy="2519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623752" y="4738361"/>
                <a:ext cx="512619" cy="2519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2477193" y="3460686"/>
              <a:ext cx="482138" cy="1911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2527068" y="3564595"/>
              <a:ext cx="34913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73" y="3063686"/>
            <a:ext cx="2610249" cy="32451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73772" y="111175"/>
            <a:ext cx="466794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Experimental Design</a:t>
            </a:r>
            <a:endParaRPr kumimoji="0" lang="en-US" sz="3600" b="1" i="0" u="none" strike="noStrike" cap="none" spc="0" normalizeH="0" baseline="0" dirty="0">
              <a:ln>
                <a:noFill/>
              </a:ln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71219" y="1122999"/>
            <a:ext cx="4185659" cy="5516753"/>
            <a:chOff x="481251" y="1021399"/>
            <a:chExt cx="4185659" cy="5516753"/>
          </a:xfrm>
        </p:grpSpPr>
        <p:grpSp>
          <p:nvGrpSpPr>
            <p:cNvPr id="21" name="Group 20"/>
            <p:cNvGrpSpPr/>
            <p:nvPr/>
          </p:nvGrpSpPr>
          <p:grpSpPr>
            <a:xfrm>
              <a:off x="625706" y="1039361"/>
              <a:ext cx="1018540" cy="1321724"/>
              <a:chOff x="1226128" y="987746"/>
              <a:chExt cx="1018540" cy="132172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/>
              <a:srcRect l="46419" t="5740" r="45385" b="70517"/>
              <a:stretch/>
            </p:blipFill>
            <p:spPr>
              <a:xfrm>
                <a:off x="1226128" y="987746"/>
                <a:ext cx="931025" cy="1321724"/>
              </a:xfrm>
              <a:prstGeom prst="rect">
                <a:avLst/>
              </a:prstGeom>
            </p:spPr>
          </p:pic>
          <p:sp>
            <p:nvSpPr>
              <p:cNvPr id="15" name="Rounded Rectangle 14"/>
              <p:cNvSpPr/>
              <p:nvPr/>
            </p:nvSpPr>
            <p:spPr>
              <a:xfrm>
                <a:off x="1646007" y="999047"/>
                <a:ext cx="598661" cy="814647"/>
              </a:xfrm>
              <a:prstGeom prst="roundRect">
                <a:avLst/>
              </a:prstGeom>
              <a:solidFill>
                <a:schemeClr val="bg1"/>
              </a:solidFill>
              <a:ln w="12700" cap="flat">
                <a:solidFill>
                  <a:schemeClr val="bg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77536" y="2470392"/>
              <a:ext cx="973846" cy="1153088"/>
              <a:chOff x="3483032" y="3851174"/>
              <a:chExt cx="973846" cy="1153088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4"/>
              <a:srcRect l="76246" t="6036" r="16510" b="73251"/>
              <a:stretch/>
            </p:blipFill>
            <p:spPr>
              <a:xfrm>
                <a:off x="3483032" y="3851174"/>
                <a:ext cx="822961" cy="1153088"/>
              </a:xfrm>
              <a:prstGeom prst="rect">
                <a:avLst/>
              </a:prstGeom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3894512" y="3965171"/>
                <a:ext cx="562366" cy="739833"/>
              </a:xfrm>
              <a:prstGeom prst="roundRect">
                <a:avLst/>
              </a:prstGeom>
              <a:solidFill>
                <a:schemeClr val="bg1"/>
              </a:solidFill>
              <a:ln w="12700" cap="flat">
                <a:solidFill>
                  <a:schemeClr val="bg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grpSp>
          <p:nvGrpSpPr>
            <p:cNvPr id="24" name="Group 49"/>
            <p:cNvGrpSpPr>
              <a:grpSpLocks noChangeAspect="1"/>
            </p:cNvGrpSpPr>
            <p:nvPr/>
          </p:nvGrpSpPr>
          <p:grpSpPr bwMode="auto">
            <a:xfrm flipH="1">
              <a:off x="1500497" y="1291372"/>
              <a:ext cx="1644246" cy="891727"/>
              <a:chOff x="1349" y="1287"/>
              <a:chExt cx="2716" cy="1276"/>
            </a:xfrm>
            <a:solidFill>
              <a:schemeClr val="bg1"/>
            </a:solidFill>
          </p:grpSpPr>
          <p:sp>
            <p:nvSpPr>
              <p:cNvPr id="25" name="Freeform 45"/>
              <p:cNvSpPr>
                <a:spLocks noChangeAspect="1"/>
              </p:cNvSpPr>
              <p:nvPr/>
            </p:nvSpPr>
            <p:spPr bwMode="auto">
              <a:xfrm>
                <a:off x="1349" y="1287"/>
                <a:ext cx="2716" cy="1276"/>
              </a:xfrm>
              <a:custGeom>
                <a:avLst/>
                <a:gdLst>
                  <a:gd name="T0" fmla="*/ 1131 w 1150"/>
                  <a:gd name="T1" fmla="*/ 359 h 540"/>
                  <a:gd name="T2" fmla="*/ 1139 w 1150"/>
                  <a:gd name="T3" fmla="*/ 309 h 540"/>
                  <a:gd name="T4" fmla="*/ 1118 w 1150"/>
                  <a:gd name="T5" fmla="*/ 255 h 540"/>
                  <a:gd name="T6" fmla="*/ 1080 w 1150"/>
                  <a:gd name="T7" fmla="*/ 220 h 540"/>
                  <a:gd name="T8" fmla="*/ 1033 w 1150"/>
                  <a:gd name="T9" fmla="*/ 128 h 540"/>
                  <a:gd name="T10" fmla="*/ 964 w 1150"/>
                  <a:gd name="T11" fmla="*/ 148 h 540"/>
                  <a:gd name="T12" fmla="*/ 861 w 1150"/>
                  <a:gd name="T13" fmla="*/ 125 h 540"/>
                  <a:gd name="T14" fmla="*/ 498 w 1150"/>
                  <a:gd name="T15" fmla="*/ 41 h 540"/>
                  <a:gd name="T16" fmla="*/ 335 w 1150"/>
                  <a:gd name="T17" fmla="*/ 217 h 540"/>
                  <a:gd name="T18" fmla="*/ 86 w 1150"/>
                  <a:gd name="T19" fmla="*/ 184 h 540"/>
                  <a:gd name="T20" fmla="*/ 1 w 1150"/>
                  <a:gd name="T21" fmla="*/ 274 h 540"/>
                  <a:gd name="T22" fmla="*/ 107 w 1150"/>
                  <a:gd name="T23" fmla="*/ 375 h 540"/>
                  <a:gd name="T24" fmla="*/ 120 w 1150"/>
                  <a:gd name="T25" fmla="*/ 369 h 540"/>
                  <a:gd name="T26" fmla="*/ 26 w 1150"/>
                  <a:gd name="T27" fmla="*/ 268 h 540"/>
                  <a:gd name="T28" fmla="*/ 140 w 1150"/>
                  <a:gd name="T29" fmla="*/ 202 h 540"/>
                  <a:gd name="T30" fmla="*/ 338 w 1150"/>
                  <a:gd name="T31" fmla="*/ 259 h 540"/>
                  <a:gd name="T32" fmla="*/ 414 w 1150"/>
                  <a:gd name="T33" fmla="*/ 303 h 540"/>
                  <a:gd name="T34" fmla="*/ 452 w 1150"/>
                  <a:gd name="T35" fmla="*/ 344 h 540"/>
                  <a:gd name="T36" fmla="*/ 509 w 1150"/>
                  <a:gd name="T37" fmla="*/ 379 h 540"/>
                  <a:gd name="T38" fmla="*/ 540 w 1150"/>
                  <a:gd name="T39" fmla="*/ 432 h 540"/>
                  <a:gd name="T40" fmla="*/ 554 w 1150"/>
                  <a:gd name="T41" fmla="*/ 445 h 540"/>
                  <a:gd name="T42" fmla="*/ 558 w 1150"/>
                  <a:gd name="T43" fmla="*/ 422 h 540"/>
                  <a:gd name="T44" fmla="*/ 562 w 1150"/>
                  <a:gd name="T45" fmla="*/ 410 h 540"/>
                  <a:gd name="T46" fmla="*/ 593 w 1150"/>
                  <a:gd name="T47" fmla="*/ 433 h 540"/>
                  <a:gd name="T48" fmla="*/ 604 w 1150"/>
                  <a:gd name="T49" fmla="*/ 424 h 540"/>
                  <a:gd name="T50" fmla="*/ 612 w 1150"/>
                  <a:gd name="T51" fmla="*/ 417 h 540"/>
                  <a:gd name="T52" fmla="*/ 644 w 1150"/>
                  <a:gd name="T53" fmla="*/ 432 h 540"/>
                  <a:gd name="T54" fmla="*/ 609 w 1150"/>
                  <a:gd name="T55" fmla="*/ 391 h 540"/>
                  <a:gd name="T56" fmla="*/ 661 w 1150"/>
                  <a:gd name="T57" fmla="*/ 415 h 540"/>
                  <a:gd name="T58" fmla="*/ 596 w 1150"/>
                  <a:gd name="T59" fmla="*/ 366 h 540"/>
                  <a:gd name="T60" fmla="*/ 720 w 1150"/>
                  <a:gd name="T61" fmla="*/ 388 h 540"/>
                  <a:gd name="T62" fmla="*/ 799 w 1150"/>
                  <a:gd name="T63" fmla="*/ 447 h 540"/>
                  <a:gd name="T64" fmla="*/ 838 w 1150"/>
                  <a:gd name="T65" fmla="*/ 509 h 540"/>
                  <a:gd name="T66" fmla="*/ 848 w 1150"/>
                  <a:gd name="T67" fmla="*/ 525 h 540"/>
                  <a:gd name="T68" fmla="*/ 859 w 1150"/>
                  <a:gd name="T69" fmla="*/ 494 h 540"/>
                  <a:gd name="T70" fmla="*/ 879 w 1150"/>
                  <a:gd name="T71" fmla="*/ 529 h 540"/>
                  <a:gd name="T72" fmla="*/ 889 w 1150"/>
                  <a:gd name="T73" fmla="*/ 523 h 540"/>
                  <a:gd name="T74" fmla="*/ 878 w 1150"/>
                  <a:gd name="T75" fmla="*/ 499 h 540"/>
                  <a:gd name="T76" fmla="*/ 916 w 1150"/>
                  <a:gd name="T77" fmla="*/ 525 h 540"/>
                  <a:gd name="T78" fmla="*/ 925 w 1150"/>
                  <a:gd name="T79" fmla="*/ 517 h 540"/>
                  <a:gd name="T80" fmla="*/ 904 w 1150"/>
                  <a:gd name="T81" fmla="*/ 493 h 540"/>
                  <a:gd name="T82" fmla="*/ 946 w 1150"/>
                  <a:gd name="T83" fmla="*/ 511 h 540"/>
                  <a:gd name="T84" fmla="*/ 922 w 1150"/>
                  <a:gd name="T85" fmla="*/ 482 h 540"/>
                  <a:gd name="T86" fmla="*/ 897 w 1150"/>
                  <a:gd name="T87" fmla="*/ 465 h 540"/>
                  <a:gd name="T88" fmla="*/ 832 w 1150"/>
                  <a:gd name="T89" fmla="*/ 425 h 540"/>
                  <a:gd name="T90" fmla="*/ 900 w 1150"/>
                  <a:gd name="T91" fmla="*/ 395 h 540"/>
                  <a:gd name="T92" fmla="*/ 926 w 1150"/>
                  <a:gd name="T93" fmla="*/ 440 h 540"/>
                  <a:gd name="T94" fmla="*/ 970 w 1150"/>
                  <a:gd name="T95" fmla="*/ 458 h 540"/>
                  <a:gd name="T96" fmla="*/ 982 w 1150"/>
                  <a:gd name="T97" fmla="*/ 458 h 540"/>
                  <a:gd name="T98" fmla="*/ 1013 w 1150"/>
                  <a:gd name="T99" fmla="*/ 461 h 540"/>
                  <a:gd name="T100" fmla="*/ 1036 w 1150"/>
                  <a:gd name="T101" fmla="*/ 469 h 540"/>
                  <a:gd name="T102" fmla="*/ 1013 w 1150"/>
                  <a:gd name="T103" fmla="*/ 445 h 540"/>
                  <a:gd name="T104" fmla="*/ 1056 w 1150"/>
                  <a:gd name="T105" fmla="*/ 454 h 540"/>
                  <a:gd name="T106" fmla="*/ 1045 w 1150"/>
                  <a:gd name="T107" fmla="*/ 440 h 540"/>
                  <a:gd name="T108" fmla="*/ 1041 w 1150"/>
                  <a:gd name="T109" fmla="*/ 435 h 540"/>
                  <a:gd name="T110" fmla="*/ 1017 w 1150"/>
                  <a:gd name="T111" fmla="*/ 424 h 540"/>
                  <a:gd name="T112" fmla="*/ 971 w 1150"/>
                  <a:gd name="T113" fmla="*/ 412 h 540"/>
                  <a:gd name="T114" fmla="*/ 954 w 1150"/>
                  <a:gd name="T115" fmla="*/ 386 h 540"/>
                  <a:gd name="T116" fmla="*/ 1023 w 1150"/>
                  <a:gd name="T117" fmla="*/ 358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50" h="540">
                    <a:moveTo>
                      <a:pt x="1088" y="361"/>
                    </a:moveTo>
                    <a:cubicBezTo>
                      <a:pt x="1093" y="362"/>
                      <a:pt x="1121" y="362"/>
                      <a:pt x="1131" y="359"/>
                    </a:cubicBezTo>
                    <a:cubicBezTo>
                      <a:pt x="1142" y="356"/>
                      <a:pt x="1144" y="359"/>
                      <a:pt x="1147" y="349"/>
                    </a:cubicBezTo>
                    <a:cubicBezTo>
                      <a:pt x="1150" y="339"/>
                      <a:pt x="1143" y="320"/>
                      <a:pt x="1139" y="309"/>
                    </a:cubicBezTo>
                    <a:cubicBezTo>
                      <a:pt x="1136" y="297"/>
                      <a:pt x="1126" y="283"/>
                      <a:pt x="1123" y="274"/>
                    </a:cubicBezTo>
                    <a:cubicBezTo>
                      <a:pt x="1120" y="265"/>
                      <a:pt x="1121" y="260"/>
                      <a:pt x="1118" y="255"/>
                    </a:cubicBezTo>
                    <a:cubicBezTo>
                      <a:pt x="1115" y="250"/>
                      <a:pt x="1111" y="249"/>
                      <a:pt x="1103" y="243"/>
                    </a:cubicBezTo>
                    <a:cubicBezTo>
                      <a:pt x="1097" y="238"/>
                      <a:pt x="1090" y="233"/>
                      <a:pt x="1080" y="220"/>
                    </a:cubicBezTo>
                    <a:cubicBezTo>
                      <a:pt x="1069" y="207"/>
                      <a:pt x="1043" y="181"/>
                      <a:pt x="1036" y="165"/>
                    </a:cubicBezTo>
                    <a:cubicBezTo>
                      <a:pt x="1029" y="150"/>
                      <a:pt x="1035" y="140"/>
                      <a:pt x="1033" y="128"/>
                    </a:cubicBezTo>
                    <a:cubicBezTo>
                      <a:pt x="1033" y="115"/>
                      <a:pt x="1021" y="42"/>
                      <a:pt x="986" y="117"/>
                    </a:cubicBezTo>
                    <a:cubicBezTo>
                      <a:pt x="980" y="129"/>
                      <a:pt x="974" y="143"/>
                      <a:pt x="964" y="148"/>
                    </a:cubicBezTo>
                    <a:cubicBezTo>
                      <a:pt x="954" y="152"/>
                      <a:pt x="942" y="145"/>
                      <a:pt x="923" y="140"/>
                    </a:cubicBezTo>
                    <a:cubicBezTo>
                      <a:pt x="907" y="137"/>
                      <a:pt x="882" y="136"/>
                      <a:pt x="861" y="125"/>
                    </a:cubicBezTo>
                    <a:cubicBezTo>
                      <a:pt x="839" y="115"/>
                      <a:pt x="827" y="94"/>
                      <a:pt x="797" y="77"/>
                    </a:cubicBezTo>
                    <a:cubicBezTo>
                      <a:pt x="741" y="46"/>
                      <a:pt x="620" y="0"/>
                      <a:pt x="498" y="41"/>
                    </a:cubicBezTo>
                    <a:cubicBezTo>
                      <a:pt x="456" y="56"/>
                      <a:pt x="381" y="110"/>
                      <a:pt x="360" y="164"/>
                    </a:cubicBezTo>
                    <a:cubicBezTo>
                      <a:pt x="352" y="185"/>
                      <a:pt x="365" y="214"/>
                      <a:pt x="335" y="217"/>
                    </a:cubicBezTo>
                    <a:cubicBezTo>
                      <a:pt x="305" y="220"/>
                      <a:pt x="223" y="188"/>
                      <a:pt x="180" y="183"/>
                    </a:cubicBezTo>
                    <a:cubicBezTo>
                      <a:pt x="139" y="178"/>
                      <a:pt x="112" y="178"/>
                      <a:pt x="86" y="184"/>
                    </a:cubicBezTo>
                    <a:cubicBezTo>
                      <a:pt x="60" y="191"/>
                      <a:pt x="40" y="204"/>
                      <a:pt x="25" y="219"/>
                    </a:cubicBezTo>
                    <a:cubicBezTo>
                      <a:pt x="12" y="233"/>
                      <a:pt x="0" y="257"/>
                      <a:pt x="1" y="274"/>
                    </a:cubicBezTo>
                    <a:cubicBezTo>
                      <a:pt x="1" y="290"/>
                      <a:pt x="13" y="305"/>
                      <a:pt x="31" y="321"/>
                    </a:cubicBezTo>
                    <a:cubicBezTo>
                      <a:pt x="48" y="338"/>
                      <a:pt x="88" y="356"/>
                      <a:pt x="107" y="375"/>
                    </a:cubicBezTo>
                    <a:cubicBezTo>
                      <a:pt x="125" y="395"/>
                      <a:pt x="142" y="441"/>
                      <a:pt x="144" y="439"/>
                    </a:cubicBezTo>
                    <a:cubicBezTo>
                      <a:pt x="147" y="438"/>
                      <a:pt x="136" y="390"/>
                      <a:pt x="120" y="369"/>
                    </a:cubicBezTo>
                    <a:cubicBezTo>
                      <a:pt x="106" y="348"/>
                      <a:pt x="72" y="330"/>
                      <a:pt x="54" y="314"/>
                    </a:cubicBezTo>
                    <a:cubicBezTo>
                      <a:pt x="36" y="299"/>
                      <a:pt x="25" y="282"/>
                      <a:pt x="26" y="268"/>
                    </a:cubicBezTo>
                    <a:cubicBezTo>
                      <a:pt x="27" y="252"/>
                      <a:pt x="42" y="232"/>
                      <a:pt x="60" y="222"/>
                    </a:cubicBezTo>
                    <a:cubicBezTo>
                      <a:pt x="77" y="211"/>
                      <a:pt x="104" y="199"/>
                      <a:pt x="140" y="202"/>
                    </a:cubicBezTo>
                    <a:cubicBezTo>
                      <a:pt x="176" y="204"/>
                      <a:pt x="241" y="229"/>
                      <a:pt x="274" y="238"/>
                    </a:cubicBezTo>
                    <a:cubicBezTo>
                      <a:pt x="306" y="247"/>
                      <a:pt x="321" y="252"/>
                      <a:pt x="338" y="259"/>
                    </a:cubicBezTo>
                    <a:cubicBezTo>
                      <a:pt x="357" y="263"/>
                      <a:pt x="370" y="263"/>
                      <a:pt x="382" y="271"/>
                    </a:cubicBezTo>
                    <a:cubicBezTo>
                      <a:pt x="394" y="278"/>
                      <a:pt x="406" y="295"/>
                      <a:pt x="414" y="303"/>
                    </a:cubicBezTo>
                    <a:cubicBezTo>
                      <a:pt x="421" y="314"/>
                      <a:pt x="419" y="322"/>
                      <a:pt x="426" y="330"/>
                    </a:cubicBezTo>
                    <a:cubicBezTo>
                      <a:pt x="433" y="336"/>
                      <a:pt x="442" y="338"/>
                      <a:pt x="452" y="344"/>
                    </a:cubicBezTo>
                    <a:cubicBezTo>
                      <a:pt x="460" y="348"/>
                      <a:pt x="467" y="354"/>
                      <a:pt x="477" y="360"/>
                    </a:cubicBezTo>
                    <a:cubicBezTo>
                      <a:pt x="485" y="366"/>
                      <a:pt x="501" y="372"/>
                      <a:pt x="509" y="379"/>
                    </a:cubicBezTo>
                    <a:cubicBezTo>
                      <a:pt x="517" y="387"/>
                      <a:pt x="522" y="398"/>
                      <a:pt x="528" y="406"/>
                    </a:cubicBezTo>
                    <a:cubicBezTo>
                      <a:pt x="533" y="415"/>
                      <a:pt x="537" y="425"/>
                      <a:pt x="540" y="432"/>
                    </a:cubicBezTo>
                    <a:cubicBezTo>
                      <a:pt x="544" y="437"/>
                      <a:pt x="547" y="437"/>
                      <a:pt x="549" y="439"/>
                    </a:cubicBezTo>
                    <a:cubicBezTo>
                      <a:pt x="551" y="441"/>
                      <a:pt x="553" y="445"/>
                      <a:pt x="554" y="445"/>
                    </a:cubicBezTo>
                    <a:cubicBezTo>
                      <a:pt x="556" y="445"/>
                      <a:pt x="556" y="441"/>
                      <a:pt x="556" y="437"/>
                    </a:cubicBezTo>
                    <a:cubicBezTo>
                      <a:pt x="557" y="434"/>
                      <a:pt x="559" y="427"/>
                      <a:pt x="558" y="422"/>
                    </a:cubicBezTo>
                    <a:cubicBezTo>
                      <a:pt x="556" y="415"/>
                      <a:pt x="548" y="406"/>
                      <a:pt x="549" y="404"/>
                    </a:cubicBezTo>
                    <a:cubicBezTo>
                      <a:pt x="549" y="402"/>
                      <a:pt x="557" y="406"/>
                      <a:pt x="562" y="410"/>
                    </a:cubicBezTo>
                    <a:cubicBezTo>
                      <a:pt x="565" y="413"/>
                      <a:pt x="572" y="420"/>
                      <a:pt x="577" y="424"/>
                    </a:cubicBezTo>
                    <a:cubicBezTo>
                      <a:pt x="584" y="429"/>
                      <a:pt x="588" y="429"/>
                      <a:pt x="593" y="433"/>
                    </a:cubicBezTo>
                    <a:cubicBezTo>
                      <a:pt x="597" y="437"/>
                      <a:pt x="602" y="448"/>
                      <a:pt x="604" y="447"/>
                    </a:cubicBezTo>
                    <a:cubicBezTo>
                      <a:pt x="607" y="446"/>
                      <a:pt x="608" y="432"/>
                      <a:pt x="604" y="424"/>
                    </a:cubicBezTo>
                    <a:cubicBezTo>
                      <a:pt x="600" y="417"/>
                      <a:pt x="581" y="401"/>
                      <a:pt x="582" y="400"/>
                    </a:cubicBezTo>
                    <a:cubicBezTo>
                      <a:pt x="584" y="398"/>
                      <a:pt x="604" y="412"/>
                      <a:pt x="612" y="417"/>
                    </a:cubicBezTo>
                    <a:cubicBezTo>
                      <a:pt x="620" y="420"/>
                      <a:pt x="627" y="421"/>
                      <a:pt x="633" y="423"/>
                    </a:cubicBezTo>
                    <a:cubicBezTo>
                      <a:pt x="637" y="425"/>
                      <a:pt x="644" y="434"/>
                      <a:pt x="644" y="432"/>
                    </a:cubicBezTo>
                    <a:cubicBezTo>
                      <a:pt x="646" y="429"/>
                      <a:pt x="645" y="417"/>
                      <a:pt x="640" y="410"/>
                    </a:cubicBezTo>
                    <a:cubicBezTo>
                      <a:pt x="634" y="404"/>
                      <a:pt x="608" y="392"/>
                      <a:pt x="609" y="391"/>
                    </a:cubicBezTo>
                    <a:cubicBezTo>
                      <a:pt x="610" y="390"/>
                      <a:pt x="635" y="402"/>
                      <a:pt x="644" y="406"/>
                    </a:cubicBezTo>
                    <a:cubicBezTo>
                      <a:pt x="654" y="410"/>
                      <a:pt x="660" y="417"/>
                      <a:pt x="661" y="415"/>
                    </a:cubicBezTo>
                    <a:cubicBezTo>
                      <a:pt x="662" y="413"/>
                      <a:pt x="658" y="403"/>
                      <a:pt x="647" y="395"/>
                    </a:cubicBezTo>
                    <a:cubicBezTo>
                      <a:pt x="636" y="387"/>
                      <a:pt x="593" y="368"/>
                      <a:pt x="596" y="366"/>
                    </a:cubicBezTo>
                    <a:cubicBezTo>
                      <a:pt x="599" y="362"/>
                      <a:pt x="644" y="374"/>
                      <a:pt x="664" y="378"/>
                    </a:cubicBezTo>
                    <a:cubicBezTo>
                      <a:pt x="684" y="381"/>
                      <a:pt x="708" y="382"/>
                      <a:pt x="720" y="388"/>
                    </a:cubicBezTo>
                    <a:cubicBezTo>
                      <a:pt x="732" y="394"/>
                      <a:pt x="723" y="401"/>
                      <a:pt x="735" y="410"/>
                    </a:cubicBezTo>
                    <a:cubicBezTo>
                      <a:pt x="749" y="420"/>
                      <a:pt x="782" y="436"/>
                      <a:pt x="799" y="447"/>
                    </a:cubicBezTo>
                    <a:cubicBezTo>
                      <a:pt x="814" y="458"/>
                      <a:pt x="822" y="467"/>
                      <a:pt x="826" y="477"/>
                    </a:cubicBezTo>
                    <a:cubicBezTo>
                      <a:pt x="835" y="487"/>
                      <a:pt x="835" y="502"/>
                      <a:pt x="838" y="509"/>
                    </a:cubicBezTo>
                    <a:cubicBezTo>
                      <a:pt x="841" y="516"/>
                      <a:pt x="844" y="515"/>
                      <a:pt x="846" y="517"/>
                    </a:cubicBezTo>
                    <a:cubicBezTo>
                      <a:pt x="848" y="521"/>
                      <a:pt x="846" y="527"/>
                      <a:pt x="848" y="525"/>
                    </a:cubicBezTo>
                    <a:cubicBezTo>
                      <a:pt x="850" y="524"/>
                      <a:pt x="854" y="514"/>
                      <a:pt x="857" y="509"/>
                    </a:cubicBezTo>
                    <a:cubicBezTo>
                      <a:pt x="859" y="505"/>
                      <a:pt x="856" y="493"/>
                      <a:pt x="859" y="494"/>
                    </a:cubicBezTo>
                    <a:cubicBezTo>
                      <a:pt x="861" y="496"/>
                      <a:pt x="867" y="514"/>
                      <a:pt x="871" y="521"/>
                    </a:cubicBezTo>
                    <a:cubicBezTo>
                      <a:pt x="874" y="526"/>
                      <a:pt x="876" y="527"/>
                      <a:pt x="879" y="529"/>
                    </a:cubicBezTo>
                    <a:cubicBezTo>
                      <a:pt x="882" y="533"/>
                      <a:pt x="885" y="540"/>
                      <a:pt x="886" y="539"/>
                    </a:cubicBezTo>
                    <a:cubicBezTo>
                      <a:pt x="887" y="537"/>
                      <a:pt x="889" y="527"/>
                      <a:pt x="889" y="523"/>
                    </a:cubicBezTo>
                    <a:cubicBezTo>
                      <a:pt x="889" y="518"/>
                      <a:pt x="887" y="517"/>
                      <a:pt x="886" y="512"/>
                    </a:cubicBezTo>
                    <a:cubicBezTo>
                      <a:pt x="884" y="508"/>
                      <a:pt x="875" y="498"/>
                      <a:pt x="878" y="499"/>
                    </a:cubicBezTo>
                    <a:cubicBezTo>
                      <a:pt x="882" y="499"/>
                      <a:pt x="900" y="512"/>
                      <a:pt x="906" y="517"/>
                    </a:cubicBezTo>
                    <a:cubicBezTo>
                      <a:pt x="911" y="521"/>
                      <a:pt x="912" y="523"/>
                      <a:pt x="916" y="525"/>
                    </a:cubicBezTo>
                    <a:cubicBezTo>
                      <a:pt x="919" y="527"/>
                      <a:pt x="925" y="531"/>
                      <a:pt x="926" y="530"/>
                    </a:cubicBezTo>
                    <a:cubicBezTo>
                      <a:pt x="928" y="529"/>
                      <a:pt x="926" y="521"/>
                      <a:pt x="925" y="517"/>
                    </a:cubicBezTo>
                    <a:cubicBezTo>
                      <a:pt x="923" y="513"/>
                      <a:pt x="920" y="511"/>
                      <a:pt x="917" y="506"/>
                    </a:cubicBezTo>
                    <a:cubicBezTo>
                      <a:pt x="913" y="502"/>
                      <a:pt x="902" y="493"/>
                      <a:pt x="904" y="493"/>
                    </a:cubicBezTo>
                    <a:cubicBezTo>
                      <a:pt x="907" y="493"/>
                      <a:pt x="924" y="502"/>
                      <a:pt x="932" y="505"/>
                    </a:cubicBezTo>
                    <a:cubicBezTo>
                      <a:pt x="938" y="509"/>
                      <a:pt x="945" y="513"/>
                      <a:pt x="946" y="511"/>
                    </a:cubicBezTo>
                    <a:cubicBezTo>
                      <a:pt x="947" y="509"/>
                      <a:pt x="944" y="501"/>
                      <a:pt x="940" y="496"/>
                    </a:cubicBezTo>
                    <a:cubicBezTo>
                      <a:pt x="935" y="490"/>
                      <a:pt x="924" y="486"/>
                      <a:pt x="922" y="482"/>
                    </a:cubicBezTo>
                    <a:cubicBezTo>
                      <a:pt x="918" y="478"/>
                      <a:pt x="924" y="475"/>
                      <a:pt x="921" y="473"/>
                    </a:cubicBezTo>
                    <a:cubicBezTo>
                      <a:pt x="917" y="469"/>
                      <a:pt x="904" y="466"/>
                      <a:pt x="897" y="465"/>
                    </a:cubicBezTo>
                    <a:cubicBezTo>
                      <a:pt x="889" y="461"/>
                      <a:pt x="886" y="466"/>
                      <a:pt x="874" y="458"/>
                    </a:cubicBezTo>
                    <a:cubicBezTo>
                      <a:pt x="863" y="452"/>
                      <a:pt x="836" y="435"/>
                      <a:pt x="832" y="425"/>
                    </a:cubicBezTo>
                    <a:cubicBezTo>
                      <a:pt x="828" y="415"/>
                      <a:pt x="839" y="403"/>
                      <a:pt x="851" y="398"/>
                    </a:cubicBezTo>
                    <a:cubicBezTo>
                      <a:pt x="862" y="394"/>
                      <a:pt x="889" y="394"/>
                      <a:pt x="900" y="395"/>
                    </a:cubicBezTo>
                    <a:cubicBezTo>
                      <a:pt x="910" y="397"/>
                      <a:pt x="908" y="401"/>
                      <a:pt x="913" y="408"/>
                    </a:cubicBezTo>
                    <a:cubicBezTo>
                      <a:pt x="918" y="416"/>
                      <a:pt x="921" y="433"/>
                      <a:pt x="926" y="440"/>
                    </a:cubicBezTo>
                    <a:cubicBezTo>
                      <a:pt x="932" y="447"/>
                      <a:pt x="943" y="447"/>
                      <a:pt x="950" y="450"/>
                    </a:cubicBezTo>
                    <a:cubicBezTo>
                      <a:pt x="957" y="454"/>
                      <a:pt x="966" y="455"/>
                      <a:pt x="970" y="458"/>
                    </a:cubicBezTo>
                    <a:cubicBezTo>
                      <a:pt x="974" y="460"/>
                      <a:pt x="977" y="465"/>
                      <a:pt x="979" y="465"/>
                    </a:cubicBezTo>
                    <a:cubicBezTo>
                      <a:pt x="980" y="465"/>
                      <a:pt x="982" y="461"/>
                      <a:pt x="982" y="458"/>
                    </a:cubicBezTo>
                    <a:cubicBezTo>
                      <a:pt x="982" y="455"/>
                      <a:pt x="973" y="445"/>
                      <a:pt x="979" y="445"/>
                    </a:cubicBezTo>
                    <a:cubicBezTo>
                      <a:pt x="983" y="446"/>
                      <a:pt x="1005" y="458"/>
                      <a:pt x="1013" y="461"/>
                    </a:cubicBezTo>
                    <a:cubicBezTo>
                      <a:pt x="1020" y="464"/>
                      <a:pt x="1022" y="463"/>
                      <a:pt x="1027" y="464"/>
                    </a:cubicBezTo>
                    <a:cubicBezTo>
                      <a:pt x="1030" y="465"/>
                      <a:pt x="1035" y="469"/>
                      <a:pt x="1036" y="469"/>
                    </a:cubicBezTo>
                    <a:cubicBezTo>
                      <a:pt x="1037" y="468"/>
                      <a:pt x="1036" y="461"/>
                      <a:pt x="1032" y="457"/>
                    </a:cubicBezTo>
                    <a:cubicBezTo>
                      <a:pt x="1029" y="454"/>
                      <a:pt x="1010" y="446"/>
                      <a:pt x="1013" y="445"/>
                    </a:cubicBezTo>
                    <a:cubicBezTo>
                      <a:pt x="1016" y="443"/>
                      <a:pt x="1039" y="449"/>
                      <a:pt x="1045" y="450"/>
                    </a:cubicBezTo>
                    <a:cubicBezTo>
                      <a:pt x="1053" y="451"/>
                      <a:pt x="1055" y="454"/>
                      <a:pt x="1056" y="454"/>
                    </a:cubicBezTo>
                    <a:cubicBezTo>
                      <a:pt x="1057" y="452"/>
                      <a:pt x="1052" y="449"/>
                      <a:pt x="1050" y="447"/>
                    </a:cubicBezTo>
                    <a:cubicBezTo>
                      <a:pt x="1049" y="445"/>
                      <a:pt x="1052" y="442"/>
                      <a:pt x="1045" y="440"/>
                    </a:cubicBezTo>
                    <a:cubicBezTo>
                      <a:pt x="1039" y="437"/>
                      <a:pt x="1013" y="432"/>
                      <a:pt x="1013" y="432"/>
                    </a:cubicBezTo>
                    <a:cubicBezTo>
                      <a:pt x="1012" y="430"/>
                      <a:pt x="1039" y="435"/>
                      <a:pt x="1041" y="435"/>
                    </a:cubicBezTo>
                    <a:cubicBezTo>
                      <a:pt x="1044" y="434"/>
                      <a:pt x="1033" y="430"/>
                      <a:pt x="1029" y="429"/>
                    </a:cubicBezTo>
                    <a:cubicBezTo>
                      <a:pt x="1025" y="426"/>
                      <a:pt x="1018" y="425"/>
                      <a:pt x="1017" y="424"/>
                    </a:cubicBezTo>
                    <a:cubicBezTo>
                      <a:pt x="1014" y="423"/>
                      <a:pt x="1021" y="418"/>
                      <a:pt x="1015" y="417"/>
                    </a:cubicBezTo>
                    <a:cubicBezTo>
                      <a:pt x="1008" y="414"/>
                      <a:pt x="982" y="415"/>
                      <a:pt x="971" y="412"/>
                    </a:cubicBezTo>
                    <a:cubicBezTo>
                      <a:pt x="962" y="410"/>
                      <a:pt x="958" y="401"/>
                      <a:pt x="955" y="397"/>
                    </a:cubicBezTo>
                    <a:cubicBezTo>
                      <a:pt x="953" y="392"/>
                      <a:pt x="948" y="389"/>
                      <a:pt x="954" y="386"/>
                    </a:cubicBezTo>
                    <a:cubicBezTo>
                      <a:pt x="959" y="382"/>
                      <a:pt x="976" y="379"/>
                      <a:pt x="986" y="375"/>
                    </a:cubicBezTo>
                    <a:cubicBezTo>
                      <a:pt x="996" y="372"/>
                      <a:pt x="1003" y="363"/>
                      <a:pt x="1023" y="358"/>
                    </a:cubicBezTo>
                    <a:cubicBezTo>
                      <a:pt x="1043" y="353"/>
                      <a:pt x="1088" y="361"/>
                      <a:pt x="1088" y="361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6"/>
              <p:cNvSpPr>
                <a:spLocks noChangeAspect="1"/>
              </p:cNvSpPr>
              <p:nvPr/>
            </p:nvSpPr>
            <p:spPr bwMode="auto">
              <a:xfrm>
                <a:off x="3248" y="1637"/>
                <a:ext cx="274" cy="236"/>
              </a:xfrm>
              <a:custGeom>
                <a:avLst/>
                <a:gdLst>
                  <a:gd name="T0" fmla="*/ 72 w 116"/>
                  <a:gd name="T1" fmla="*/ 100 h 100"/>
                  <a:gd name="T2" fmla="*/ 51 w 116"/>
                  <a:gd name="T3" fmla="*/ 1 h 100"/>
                  <a:gd name="T4" fmla="*/ 116 w 116"/>
                  <a:gd name="T5" fmla="*/ 8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6" h="100">
                    <a:moveTo>
                      <a:pt x="72" y="100"/>
                    </a:moveTo>
                    <a:cubicBezTo>
                      <a:pt x="0" y="36"/>
                      <a:pt x="40" y="2"/>
                      <a:pt x="51" y="1"/>
                    </a:cubicBezTo>
                    <a:cubicBezTo>
                      <a:pt x="62" y="0"/>
                      <a:pt x="113" y="13"/>
                      <a:pt x="116" y="87"/>
                    </a:cubicBezTo>
                  </a:path>
                </a:pathLst>
              </a:custGeom>
              <a:grpFill/>
              <a:ln w="12700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7"/>
              <p:cNvSpPr>
                <a:spLocks noChangeAspect="1"/>
              </p:cNvSpPr>
              <p:nvPr/>
            </p:nvSpPr>
            <p:spPr bwMode="auto">
              <a:xfrm>
                <a:off x="3649" y="1542"/>
                <a:ext cx="76" cy="135"/>
              </a:xfrm>
              <a:custGeom>
                <a:avLst/>
                <a:gdLst>
                  <a:gd name="T0" fmla="*/ 16 w 32"/>
                  <a:gd name="T1" fmla="*/ 0 h 57"/>
                  <a:gd name="T2" fmla="*/ 32 w 32"/>
                  <a:gd name="T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2" h="57">
                    <a:moveTo>
                      <a:pt x="16" y="0"/>
                    </a:moveTo>
                    <a:cubicBezTo>
                      <a:pt x="5" y="24"/>
                      <a:pt x="0" y="30"/>
                      <a:pt x="32" y="57"/>
                    </a:cubicBezTo>
                  </a:path>
                </a:pathLst>
              </a:custGeom>
              <a:grpFill/>
              <a:ln w="12700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Oval 48"/>
              <p:cNvSpPr>
                <a:spLocks noChangeAspect="1" noChangeArrowheads="1"/>
              </p:cNvSpPr>
              <p:nvPr/>
            </p:nvSpPr>
            <p:spPr bwMode="auto">
              <a:xfrm>
                <a:off x="3786" y="1924"/>
                <a:ext cx="75" cy="51"/>
              </a:xfrm>
              <a:prstGeom prst="ellipse">
                <a:avLst/>
              </a:prstGeom>
              <a:grpFill/>
              <a:ln w="12700" cap="rnd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49"/>
            <p:cNvGrpSpPr>
              <a:grpSpLocks noChangeAspect="1"/>
            </p:cNvGrpSpPr>
            <p:nvPr/>
          </p:nvGrpSpPr>
          <p:grpSpPr bwMode="auto">
            <a:xfrm flipH="1">
              <a:off x="1499753" y="2680714"/>
              <a:ext cx="1644246" cy="891727"/>
              <a:chOff x="1349" y="1287"/>
              <a:chExt cx="2716" cy="1276"/>
            </a:xfrm>
            <a:solidFill>
              <a:schemeClr val="bg1"/>
            </a:solidFill>
          </p:grpSpPr>
          <p:sp>
            <p:nvSpPr>
              <p:cNvPr id="30" name="Freeform 45"/>
              <p:cNvSpPr>
                <a:spLocks noChangeAspect="1"/>
              </p:cNvSpPr>
              <p:nvPr/>
            </p:nvSpPr>
            <p:spPr bwMode="auto">
              <a:xfrm>
                <a:off x="1349" y="1287"/>
                <a:ext cx="2716" cy="1276"/>
              </a:xfrm>
              <a:custGeom>
                <a:avLst/>
                <a:gdLst>
                  <a:gd name="T0" fmla="*/ 1131 w 1150"/>
                  <a:gd name="T1" fmla="*/ 359 h 540"/>
                  <a:gd name="T2" fmla="*/ 1139 w 1150"/>
                  <a:gd name="T3" fmla="*/ 309 h 540"/>
                  <a:gd name="T4" fmla="*/ 1118 w 1150"/>
                  <a:gd name="T5" fmla="*/ 255 h 540"/>
                  <a:gd name="T6" fmla="*/ 1080 w 1150"/>
                  <a:gd name="T7" fmla="*/ 220 h 540"/>
                  <a:gd name="T8" fmla="*/ 1033 w 1150"/>
                  <a:gd name="T9" fmla="*/ 128 h 540"/>
                  <a:gd name="T10" fmla="*/ 964 w 1150"/>
                  <a:gd name="T11" fmla="*/ 148 h 540"/>
                  <a:gd name="T12" fmla="*/ 861 w 1150"/>
                  <a:gd name="T13" fmla="*/ 125 h 540"/>
                  <a:gd name="T14" fmla="*/ 498 w 1150"/>
                  <a:gd name="T15" fmla="*/ 41 h 540"/>
                  <a:gd name="T16" fmla="*/ 335 w 1150"/>
                  <a:gd name="T17" fmla="*/ 217 h 540"/>
                  <a:gd name="T18" fmla="*/ 86 w 1150"/>
                  <a:gd name="T19" fmla="*/ 184 h 540"/>
                  <a:gd name="T20" fmla="*/ 1 w 1150"/>
                  <a:gd name="T21" fmla="*/ 274 h 540"/>
                  <a:gd name="T22" fmla="*/ 107 w 1150"/>
                  <a:gd name="T23" fmla="*/ 375 h 540"/>
                  <a:gd name="T24" fmla="*/ 120 w 1150"/>
                  <a:gd name="T25" fmla="*/ 369 h 540"/>
                  <a:gd name="T26" fmla="*/ 26 w 1150"/>
                  <a:gd name="T27" fmla="*/ 268 h 540"/>
                  <a:gd name="T28" fmla="*/ 140 w 1150"/>
                  <a:gd name="T29" fmla="*/ 202 h 540"/>
                  <a:gd name="T30" fmla="*/ 338 w 1150"/>
                  <a:gd name="T31" fmla="*/ 259 h 540"/>
                  <a:gd name="T32" fmla="*/ 414 w 1150"/>
                  <a:gd name="T33" fmla="*/ 303 h 540"/>
                  <a:gd name="T34" fmla="*/ 452 w 1150"/>
                  <a:gd name="T35" fmla="*/ 344 h 540"/>
                  <a:gd name="T36" fmla="*/ 509 w 1150"/>
                  <a:gd name="T37" fmla="*/ 379 h 540"/>
                  <a:gd name="T38" fmla="*/ 540 w 1150"/>
                  <a:gd name="T39" fmla="*/ 432 h 540"/>
                  <a:gd name="T40" fmla="*/ 554 w 1150"/>
                  <a:gd name="T41" fmla="*/ 445 h 540"/>
                  <a:gd name="T42" fmla="*/ 558 w 1150"/>
                  <a:gd name="T43" fmla="*/ 422 h 540"/>
                  <a:gd name="T44" fmla="*/ 562 w 1150"/>
                  <a:gd name="T45" fmla="*/ 410 h 540"/>
                  <a:gd name="T46" fmla="*/ 593 w 1150"/>
                  <a:gd name="T47" fmla="*/ 433 h 540"/>
                  <a:gd name="T48" fmla="*/ 604 w 1150"/>
                  <a:gd name="T49" fmla="*/ 424 h 540"/>
                  <a:gd name="T50" fmla="*/ 612 w 1150"/>
                  <a:gd name="T51" fmla="*/ 417 h 540"/>
                  <a:gd name="T52" fmla="*/ 644 w 1150"/>
                  <a:gd name="T53" fmla="*/ 432 h 540"/>
                  <a:gd name="T54" fmla="*/ 609 w 1150"/>
                  <a:gd name="T55" fmla="*/ 391 h 540"/>
                  <a:gd name="T56" fmla="*/ 661 w 1150"/>
                  <a:gd name="T57" fmla="*/ 415 h 540"/>
                  <a:gd name="T58" fmla="*/ 596 w 1150"/>
                  <a:gd name="T59" fmla="*/ 366 h 540"/>
                  <a:gd name="T60" fmla="*/ 720 w 1150"/>
                  <a:gd name="T61" fmla="*/ 388 h 540"/>
                  <a:gd name="T62" fmla="*/ 799 w 1150"/>
                  <a:gd name="T63" fmla="*/ 447 h 540"/>
                  <a:gd name="T64" fmla="*/ 838 w 1150"/>
                  <a:gd name="T65" fmla="*/ 509 h 540"/>
                  <a:gd name="T66" fmla="*/ 848 w 1150"/>
                  <a:gd name="T67" fmla="*/ 525 h 540"/>
                  <a:gd name="T68" fmla="*/ 859 w 1150"/>
                  <a:gd name="T69" fmla="*/ 494 h 540"/>
                  <a:gd name="T70" fmla="*/ 879 w 1150"/>
                  <a:gd name="T71" fmla="*/ 529 h 540"/>
                  <a:gd name="T72" fmla="*/ 889 w 1150"/>
                  <a:gd name="T73" fmla="*/ 523 h 540"/>
                  <a:gd name="T74" fmla="*/ 878 w 1150"/>
                  <a:gd name="T75" fmla="*/ 499 h 540"/>
                  <a:gd name="T76" fmla="*/ 916 w 1150"/>
                  <a:gd name="T77" fmla="*/ 525 h 540"/>
                  <a:gd name="T78" fmla="*/ 925 w 1150"/>
                  <a:gd name="T79" fmla="*/ 517 h 540"/>
                  <a:gd name="T80" fmla="*/ 904 w 1150"/>
                  <a:gd name="T81" fmla="*/ 493 h 540"/>
                  <a:gd name="T82" fmla="*/ 946 w 1150"/>
                  <a:gd name="T83" fmla="*/ 511 h 540"/>
                  <a:gd name="T84" fmla="*/ 922 w 1150"/>
                  <a:gd name="T85" fmla="*/ 482 h 540"/>
                  <a:gd name="T86" fmla="*/ 897 w 1150"/>
                  <a:gd name="T87" fmla="*/ 465 h 540"/>
                  <a:gd name="T88" fmla="*/ 832 w 1150"/>
                  <a:gd name="T89" fmla="*/ 425 h 540"/>
                  <a:gd name="T90" fmla="*/ 900 w 1150"/>
                  <a:gd name="T91" fmla="*/ 395 h 540"/>
                  <a:gd name="T92" fmla="*/ 926 w 1150"/>
                  <a:gd name="T93" fmla="*/ 440 h 540"/>
                  <a:gd name="T94" fmla="*/ 970 w 1150"/>
                  <a:gd name="T95" fmla="*/ 458 h 540"/>
                  <a:gd name="T96" fmla="*/ 982 w 1150"/>
                  <a:gd name="T97" fmla="*/ 458 h 540"/>
                  <a:gd name="T98" fmla="*/ 1013 w 1150"/>
                  <a:gd name="T99" fmla="*/ 461 h 540"/>
                  <a:gd name="T100" fmla="*/ 1036 w 1150"/>
                  <a:gd name="T101" fmla="*/ 469 h 540"/>
                  <a:gd name="T102" fmla="*/ 1013 w 1150"/>
                  <a:gd name="T103" fmla="*/ 445 h 540"/>
                  <a:gd name="T104" fmla="*/ 1056 w 1150"/>
                  <a:gd name="T105" fmla="*/ 454 h 540"/>
                  <a:gd name="T106" fmla="*/ 1045 w 1150"/>
                  <a:gd name="T107" fmla="*/ 440 h 540"/>
                  <a:gd name="T108" fmla="*/ 1041 w 1150"/>
                  <a:gd name="T109" fmla="*/ 435 h 540"/>
                  <a:gd name="T110" fmla="*/ 1017 w 1150"/>
                  <a:gd name="T111" fmla="*/ 424 h 540"/>
                  <a:gd name="T112" fmla="*/ 971 w 1150"/>
                  <a:gd name="T113" fmla="*/ 412 h 540"/>
                  <a:gd name="T114" fmla="*/ 954 w 1150"/>
                  <a:gd name="T115" fmla="*/ 386 h 540"/>
                  <a:gd name="T116" fmla="*/ 1023 w 1150"/>
                  <a:gd name="T117" fmla="*/ 358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50" h="540">
                    <a:moveTo>
                      <a:pt x="1088" y="361"/>
                    </a:moveTo>
                    <a:cubicBezTo>
                      <a:pt x="1093" y="362"/>
                      <a:pt x="1121" y="362"/>
                      <a:pt x="1131" y="359"/>
                    </a:cubicBezTo>
                    <a:cubicBezTo>
                      <a:pt x="1142" y="356"/>
                      <a:pt x="1144" y="359"/>
                      <a:pt x="1147" y="349"/>
                    </a:cubicBezTo>
                    <a:cubicBezTo>
                      <a:pt x="1150" y="339"/>
                      <a:pt x="1143" y="320"/>
                      <a:pt x="1139" y="309"/>
                    </a:cubicBezTo>
                    <a:cubicBezTo>
                      <a:pt x="1136" y="297"/>
                      <a:pt x="1126" y="283"/>
                      <a:pt x="1123" y="274"/>
                    </a:cubicBezTo>
                    <a:cubicBezTo>
                      <a:pt x="1120" y="265"/>
                      <a:pt x="1121" y="260"/>
                      <a:pt x="1118" y="255"/>
                    </a:cubicBezTo>
                    <a:cubicBezTo>
                      <a:pt x="1115" y="250"/>
                      <a:pt x="1111" y="249"/>
                      <a:pt x="1103" y="243"/>
                    </a:cubicBezTo>
                    <a:cubicBezTo>
                      <a:pt x="1097" y="238"/>
                      <a:pt x="1090" y="233"/>
                      <a:pt x="1080" y="220"/>
                    </a:cubicBezTo>
                    <a:cubicBezTo>
                      <a:pt x="1069" y="207"/>
                      <a:pt x="1043" y="181"/>
                      <a:pt x="1036" y="165"/>
                    </a:cubicBezTo>
                    <a:cubicBezTo>
                      <a:pt x="1029" y="150"/>
                      <a:pt x="1035" y="140"/>
                      <a:pt x="1033" y="128"/>
                    </a:cubicBezTo>
                    <a:cubicBezTo>
                      <a:pt x="1033" y="115"/>
                      <a:pt x="1021" y="42"/>
                      <a:pt x="986" y="117"/>
                    </a:cubicBezTo>
                    <a:cubicBezTo>
                      <a:pt x="980" y="129"/>
                      <a:pt x="974" y="143"/>
                      <a:pt x="964" y="148"/>
                    </a:cubicBezTo>
                    <a:cubicBezTo>
                      <a:pt x="954" y="152"/>
                      <a:pt x="942" y="145"/>
                      <a:pt x="923" y="140"/>
                    </a:cubicBezTo>
                    <a:cubicBezTo>
                      <a:pt x="907" y="137"/>
                      <a:pt x="882" y="136"/>
                      <a:pt x="861" y="125"/>
                    </a:cubicBezTo>
                    <a:cubicBezTo>
                      <a:pt x="839" y="115"/>
                      <a:pt x="827" y="94"/>
                      <a:pt x="797" y="77"/>
                    </a:cubicBezTo>
                    <a:cubicBezTo>
                      <a:pt x="741" y="46"/>
                      <a:pt x="620" y="0"/>
                      <a:pt x="498" y="41"/>
                    </a:cubicBezTo>
                    <a:cubicBezTo>
                      <a:pt x="456" y="56"/>
                      <a:pt x="381" y="110"/>
                      <a:pt x="360" y="164"/>
                    </a:cubicBezTo>
                    <a:cubicBezTo>
                      <a:pt x="352" y="185"/>
                      <a:pt x="365" y="214"/>
                      <a:pt x="335" y="217"/>
                    </a:cubicBezTo>
                    <a:cubicBezTo>
                      <a:pt x="305" y="220"/>
                      <a:pt x="223" y="188"/>
                      <a:pt x="180" y="183"/>
                    </a:cubicBezTo>
                    <a:cubicBezTo>
                      <a:pt x="139" y="178"/>
                      <a:pt x="112" y="178"/>
                      <a:pt x="86" y="184"/>
                    </a:cubicBezTo>
                    <a:cubicBezTo>
                      <a:pt x="60" y="191"/>
                      <a:pt x="40" y="204"/>
                      <a:pt x="25" y="219"/>
                    </a:cubicBezTo>
                    <a:cubicBezTo>
                      <a:pt x="12" y="233"/>
                      <a:pt x="0" y="257"/>
                      <a:pt x="1" y="274"/>
                    </a:cubicBezTo>
                    <a:cubicBezTo>
                      <a:pt x="1" y="290"/>
                      <a:pt x="13" y="305"/>
                      <a:pt x="31" y="321"/>
                    </a:cubicBezTo>
                    <a:cubicBezTo>
                      <a:pt x="48" y="338"/>
                      <a:pt x="88" y="356"/>
                      <a:pt x="107" y="375"/>
                    </a:cubicBezTo>
                    <a:cubicBezTo>
                      <a:pt x="125" y="395"/>
                      <a:pt x="142" y="441"/>
                      <a:pt x="144" y="439"/>
                    </a:cubicBezTo>
                    <a:cubicBezTo>
                      <a:pt x="147" y="438"/>
                      <a:pt x="136" y="390"/>
                      <a:pt x="120" y="369"/>
                    </a:cubicBezTo>
                    <a:cubicBezTo>
                      <a:pt x="106" y="348"/>
                      <a:pt x="72" y="330"/>
                      <a:pt x="54" y="314"/>
                    </a:cubicBezTo>
                    <a:cubicBezTo>
                      <a:pt x="36" y="299"/>
                      <a:pt x="25" y="282"/>
                      <a:pt x="26" y="268"/>
                    </a:cubicBezTo>
                    <a:cubicBezTo>
                      <a:pt x="27" y="252"/>
                      <a:pt x="42" y="232"/>
                      <a:pt x="60" y="222"/>
                    </a:cubicBezTo>
                    <a:cubicBezTo>
                      <a:pt x="77" y="211"/>
                      <a:pt x="104" y="199"/>
                      <a:pt x="140" y="202"/>
                    </a:cubicBezTo>
                    <a:cubicBezTo>
                      <a:pt x="176" y="204"/>
                      <a:pt x="241" y="229"/>
                      <a:pt x="274" y="238"/>
                    </a:cubicBezTo>
                    <a:cubicBezTo>
                      <a:pt x="306" y="247"/>
                      <a:pt x="321" y="252"/>
                      <a:pt x="338" y="259"/>
                    </a:cubicBezTo>
                    <a:cubicBezTo>
                      <a:pt x="357" y="263"/>
                      <a:pt x="370" y="263"/>
                      <a:pt x="382" y="271"/>
                    </a:cubicBezTo>
                    <a:cubicBezTo>
                      <a:pt x="394" y="278"/>
                      <a:pt x="406" y="295"/>
                      <a:pt x="414" y="303"/>
                    </a:cubicBezTo>
                    <a:cubicBezTo>
                      <a:pt x="421" y="314"/>
                      <a:pt x="419" y="322"/>
                      <a:pt x="426" y="330"/>
                    </a:cubicBezTo>
                    <a:cubicBezTo>
                      <a:pt x="433" y="336"/>
                      <a:pt x="442" y="338"/>
                      <a:pt x="452" y="344"/>
                    </a:cubicBezTo>
                    <a:cubicBezTo>
                      <a:pt x="460" y="348"/>
                      <a:pt x="467" y="354"/>
                      <a:pt x="477" y="360"/>
                    </a:cubicBezTo>
                    <a:cubicBezTo>
                      <a:pt x="485" y="366"/>
                      <a:pt x="501" y="372"/>
                      <a:pt x="509" y="379"/>
                    </a:cubicBezTo>
                    <a:cubicBezTo>
                      <a:pt x="517" y="387"/>
                      <a:pt x="522" y="398"/>
                      <a:pt x="528" y="406"/>
                    </a:cubicBezTo>
                    <a:cubicBezTo>
                      <a:pt x="533" y="415"/>
                      <a:pt x="537" y="425"/>
                      <a:pt x="540" y="432"/>
                    </a:cubicBezTo>
                    <a:cubicBezTo>
                      <a:pt x="544" y="437"/>
                      <a:pt x="547" y="437"/>
                      <a:pt x="549" y="439"/>
                    </a:cubicBezTo>
                    <a:cubicBezTo>
                      <a:pt x="551" y="441"/>
                      <a:pt x="553" y="445"/>
                      <a:pt x="554" y="445"/>
                    </a:cubicBezTo>
                    <a:cubicBezTo>
                      <a:pt x="556" y="445"/>
                      <a:pt x="556" y="441"/>
                      <a:pt x="556" y="437"/>
                    </a:cubicBezTo>
                    <a:cubicBezTo>
                      <a:pt x="557" y="434"/>
                      <a:pt x="559" y="427"/>
                      <a:pt x="558" y="422"/>
                    </a:cubicBezTo>
                    <a:cubicBezTo>
                      <a:pt x="556" y="415"/>
                      <a:pt x="548" y="406"/>
                      <a:pt x="549" y="404"/>
                    </a:cubicBezTo>
                    <a:cubicBezTo>
                      <a:pt x="549" y="402"/>
                      <a:pt x="557" y="406"/>
                      <a:pt x="562" y="410"/>
                    </a:cubicBezTo>
                    <a:cubicBezTo>
                      <a:pt x="565" y="413"/>
                      <a:pt x="572" y="420"/>
                      <a:pt x="577" y="424"/>
                    </a:cubicBezTo>
                    <a:cubicBezTo>
                      <a:pt x="584" y="429"/>
                      <a:pt x="588" y="429"/>
                      <a:pt x="593" y="433"/>
                    </a:cubicBezTo>
                    <a:cubicBezTo>
                      <a:pt x="597" y="437"/>
                      <a:pt x="602" y="448"/>
                      <a:pt x="604" y="447"/>
                    </a:cubicBezTo>
                    <a:cubicBezTo>
                      <a:pt x="607" y="446"/>
                      <a:pt x="608" y="432"/>
                      <a:pt x="604" y="424"/>
                    </a:cubicBezTo>
                    <a:cubicBezTo>
                      <a:pt x="600" y="417"/>
                      <a:pt x="581" y="401"/>
                      <a:pt x="582" y="400"/>
                    </a:cubicBezTo>
                    <a:cubicBezTo>
                      <a:pt x="584" y="398"/>
                      <a:pt x="604" y="412"/>
                      <a:pt x="612" y="417"/>
                    </a:cubicBezTo>
                    <a:cubicBezTo>
                      <a:pt x="620" y="420"/>
                      <a:pt x="627" y="421"/>
                      <a:pt x="633" y="423"/>
                    </a:cubicBezTo>
                    <a:cubicBezTo>
                      <a:pt x="637" y="425"/>
                      <a:pt x="644" y="434"/>
                      <a:pt x="644" y="432"/>
                    </a:cubicBezTo>
                    <a:cubicBezTo>
                      <a:pt x="646" y="429"/>
                      <a:pt x="645" y="417"/>
                      <a:pt x="640" y="410"/>
                    </a:cubicBezTo>
                    <a:cubicBezTo>
                      <a:pt x="634" y="404"/>
                      <a:pt x="608" y="392"/>
                      <a:pt x="609" y="391"/>
                    </a:cubicBezTo>
                    <a:cubicBezTo>
                      <a:pt x="610" y="390"/>
                      <a:pt x="635" y="402"/>
                      <a:pt x="644" y="406"/>
                    </a:cubicBezTo>
                    <a:cubicBezTo>
                      <a:pt x="654" y="410"/>
                      <a:pt x="660" y="417"/>
                      <a:pt x="661" y="415"/>
                    </a:cubicBezTo>
                    <a:cubicBezTo>
                      <a:pt x="662" y="413"/>
                      <a:pt x="658" y="403"/>
                      <a:pt x="647" y="395"/>
                    </a:cubicBezTo>
                    <a:cubicBezTo>
                      <a:pt x="636" y="387"/>
                      <a:pt x="593" y="368"/>
                      <a:pt x="596" y="366"/>
                    </a:cubicBezTo>
                    <a:cubicBezTo>
                      <a:pt x="599" y="362"/>
                      <a:pt x="644" y="374"/>
                      <a:pt x="664" y="378"/>
                    </a:cubicBezTo>
                    <a:cubicBezTo>
                      <a:pt x="684" y="381"/>
                      <a:pt x="708" y="382"/>
                      <a:pt x="720" y="388"/>
                    </a:cubicBezTo>
                    <a:cubicBezTo>
                      <a:pt x="732" y="394"/>
                      <a:pt x="723" y="401"/>
                      <a:pt x="735" y="410"/>
                    </a:cubicBezTo>
                    <a:cubicBezTo>
                      <a:pt x="749" y="420"/>
                      <a:pt x="782" y="436"/>
                      <a:pt x="799" y="447"/>
                    </a:cubicBezTo>
                    <a:cubicBezTo>
                      <a:pt x="814" y="458"/>
                      <a:pt x="822" y="467"/>
                      <a:pt x="826" y="477"/>
                    </a:cubicBezTo>
                    <a:cubicBezTo>
                      <a:pt x="835" y="487"/>
                      <a:pt x="835" y="502"/>
                      <a:pt x="838" y="509"/>
                    </a:cubicBezTo>
                    <a:cubicBezTo>
                      <a:pt x="841" y="516"/>
                      <a:pt x="844" y="515"/>
                      <a:pt x="846" y="517"/>
                    </a:cubicBezTo>
                    <a:cubicBezTo>
                      <a:pt x="848" y="521"/>
                      <a:pt x="846" y="527"/>
                      <a:pt x="848" y="525"/>
                    </a:cubicBezTo>
                    <a:cubicBezTo>
                      <a:pt x="850" y="524"/>
                      <a:pt x="854" y="514"/>
                      <a:pt x="857" y="509"/>
                    </a:cubicBezTo>
                    <a:cubicBezTo>
                      <a:pt x="859" y="505"/>
                      <a:pt x="856" y="493"/>
                      <a:pt x="859" y="494"/>
                    </a:cubicBezTo>
                    <a:cubicBezTo>
                      <a:pt x="861" y="496"/>
                      <a:pt x="867" y="514"/>
                      <a:pt x="871" y="521"/>
                    </a:cubicBezTo>
                    <a:cubicBezTo>
                      <a:pt x="874" y="526"/>
                      <a:pt x="876" y="527"/>
                      <a:pt x="879" y="529"/>
                    </a:cubicBezTo>
                    <a:cubicBezTo>
                      <a:pt x="882" y="533"/>
                      <a:pt x="885" y="540"/>
                      <a:pt x="886" y="539"/>
                    </a:cubicBezTo>
                    <a:cubicBezTo>
                      <a:pt x="887" y="537"/>
                      <a:pt x="889" y="527"/>
                      <a:pt x="889" y="523"/>
                    </a:cubicBezTo>
                    <a:cubicBezTo>
                      <a:pt x="889" y="518"/>
                      <a:pt x="887" y="517"/>
                      <a:pt x="886" y="512"/>
                    </a:cubicBezTo>
                    <a:cubicBezTo>
                      <a:pt x="884" y="508"/>
                      <a:pt x="875" y="498"/>
                      <a:pt x="878" y="499"/>
                    </a:cubicBezTo>
                    <a:cubicBezTo>
                      <a:pt x="882" y="499"/>
                      <a:pt x="900" y="512"/>
                      <a:pt x="906" y="517"/>
                    </a:cubicBezTo>
                    <a:cubicBezTo>
                      <a:pt x="911" y="521"/>
                      <a:pt x="912" y="523"/>
                      <a:pt x="916" y="525"/>
                    </a:cubicBezTo>
                    <a:cubicBezTo>
                      <a:pt x="919" y="527"/>
                      <a:pt x="925" y="531"/>
                      <a:pt x="926" y="530"/>
                    </a:cubicBezTo>
                    <a:cubicBezTo>
                      <a:pt x="928" y="529"/>
                      <a:pt x="926" y="521"/>
                      <a:pt x="925" y="517"/>
                    </a:cubicBezTo>
                    <a:cubicBezTo>
                      <a:pt x="923" y="513"/>
                      <a:pt x="920" y="511"/>
                      <a:pt x="917" y="506"/>
                    </a:cubicBezTo>
                    <a:cubicBezTo>
                      <a:pt x="913" y="502"/>
                      <a:pt x="902" y="493"/>
                      <a:pt x="904" y="493"/>
                    </a:cubicBezTo>
                    <a:cubicBezTo>
                      <a:pt x="907" y="493"/>
                      <a:pt x="924" y="502"/>
                      <a:pt x="932" y="505"/>
                    </a:cubicBezTo>
                    <a:cubicBezTo>
                      <a:pt x="938" y="509"/>
                      <a:pt x="945" y="513"/>
                      <a:pt x="946" y="511"/>
                    </a:cubicBezTo>
                    <a:cubicBezTo>
                      <a:pt x="947" y="509"/>
                      <a:pt x="944" y="501"/>
                      <a:pt x="940" y="496"/>
                    </a:cubicBezTo>
                    <a:cubicBezTo>
                      <a:pt x="935" y="490"/>
                      <a:pt x="924" y="486"/>
                      <a:pt x="922" y="482"/>
                    </a:cubicBezTo>
                    <a:cubicBezTo>
                      <a:pt x="918" y="478"/>
                      <a:pt x="924" y="475"/>
                      <a:pt x="921" y="473"/>
                    </a:cubicBezTo>
                    <a:cubicBezTo>
                      <a:pt x="917" y="469"/>
                      <a:pt x="904" y="466"/>
                      <a:pt x="897" y="465"/>
                    </a:cubicBezTo>
                    <a:cubicBezTo>
                      <a:pt x="889" y="461"/>
                      <a:pt x="886" y="466"/>
                      <a:pt x="874" y="458"/>
                    </a:cubicBezTo>
                    <a:cubicBezTo>
                      <a:pt x="863" y="452"/>
                      <a:pt x="836" y="435"/>
                      <a:pt x="832" y="425"/>
                    </a:cubicBezTo>
                    <a:cubicBezTo>
                      <a:pt x="828" y="415"/>
                      <a:pt x="839" y="403"/>
                      <a:pt x="851" y="398"/>
                    </a:cubicBezTo>
                    <a:cubicBezTo>
                      <a:pt x="862" y="394"/>
                      <a:pt x="889" y="394"/>
                      <a:pt x="900" y="395"/>
                    </a:cubicBezTo>
                    <a:cubicBezTo>
                      <a:pt x="910" y="397"/>
                      <a:pt x="908" y="401"/>
                      <a:pt x="913" y="408"/>
                    </a:cubicBezTo>
                    <a:cubicBezTo>
                      <a:pt x="918" y="416"/>
                      <a:pt x="921" y="433"/>
                      <a:pt x="926" y="440"/>
                    </a:cubicBezTo>
                    <a:cubicBezTo>
                      <a:pt x="932" y="447"/>
                      <a:pt x="943" y="447"/>
                      <a:pt x="950" y="450"/>
                    </a:cubicBezTo>
                    <a:cubicBezTo>
                      <a:pt x="957" y="454"/>
                      <a:pt x="966" y="455"/>
                      <a:pt x="970" y="458"/>
                    </a:cubicBezTo>
                    <a:cubicBezTo>
                      <a:pt x="974" y="460"/>
                      <a:pt x="977" y="465"/>
                      <a:pt x="979" y="465"/>
                    </a:cubicBezTo>
                    <a:cubicBezTo>
                      <a:pt x="980" y="465"/>
                      <a:pt x="982" y="461"/>
                      <a:pt x="982" y="458"/>
                    </a:cubicBezTo>
                    <a:cubicBezTo>
                      <a:pt x="982" y="455"/>
                      <a:pt x="973" y="445"/>
                      <a:pt x="979" y="445"/>
                    </a:cubicBezTo>
                    <a:cubicBezTo>
                      <a:pt x="983" y="446"/>
                      <a:pt x="1005" y="458"/>
                      <a:pt x="1013" y="461"/>
                    </a:cubicBezTo>
                    <a:cubicBezTo>
                      <a:pt x="1020" y="464"/>
                      <a:pt x="1022" y="463"/>
                      <a:pt x="1027" y="464"/>
                    </a:cubicBezTo>
                    <a:cubicBezTo>
                      <a:pt x="1030" y="465"/>
                      <a:pt x="1035" y="469"/>
                      <a:pt x="1036" y="469"/>
                    </a:cubicBezTo>
                    <a:cubicBezTo>
                      <a:pt x="1037" y="468"/>
                      <a:pt x="1036" y="461"/>
                      <a:pt x="1032" y="457"/>
                    </a:cubicBezTo>
                    <a:cubicBezTo>
                      <a:pt x="1029" y="454"/>
                      <a:pt x="1010" y="446"/>
                      <a:pt x="1013" y="445"/>
                    </a:cubicBezTo>
                    <a:cubicBezTo>
                      <a:pt x="1016" y="443"/>
                      <a:pt x="1039" y="449"/>
                      <a:pt x="1045" y="450"/>
                    </a:cubicBezTo>
                    <a:cubicBezTo>
                      <a:pt x="1053" y="451"/>
                      <a:pt x="1055" y="454"/>
                      <a:pt x="1056" y="454"/>
                    </a:cubicBezTo>
                    <a:cubicBezTo>
                      <a:pt x="1057" y="452"/>
                      <a:pt x="1052" y="449"/>
                      <a:pt x="1050" y="447"/>
                    </a:cubicBezTo>
                    <a:cubicBezTo>
                      <a:pt x="1049" y="445"/>
                      <a:pt x="1052" y="442"/>
                      <a:pt x="1045" y="440"/>
                    </a:cubicBezTo>
                    <a:cubicBezTo>
                      <a:pt x="1039" y="437"/>
                      <a:pt x="1013" y="432"/>
                      <a:pt x="1013" y="432"/>
                    </a:cubicBezTo>
                    <a:cubicBezTo>
                      <a:pt x="1012" y="430"/>
                      <a:pt x="1039" y="435"/>
                      <a:pt x="1041" y="435"/>
                    </a:cubicBezTo>
                    <a:cubicBezTo>
                      <a:pt x="1044" y="434"/>
                      <a:pt x="1033" y="430"/>
                      <a:pt x="1029" y="429"/>
                    </a:cubicBezTo>
                    <a:cubicBezTo>
                      <a:pt x="1025" y="426"/>
                      <a:pt x="1018" y="425"/>
                      <a:pt x="1017" y="424"/>
                    </a:cubicBezTo>
                    <a:cubicBezTo>
                      <a:pt x="1014" y="423"/>
                      <a:pt x="1021" y="418"/>
                      <a:pt x="1015" y="417"/>
                    </a:cubicBezTo>
                    <a:cubicBezTo>
                      <a:pt x="1008" y="414"/>
                      <a:pt x="982" y="415"/>
                      <a:pt x="971" y="412"/>
                    </a:cubicBezTo>
                    <a:cubicBezTo>
                      <a:pt x="962" y="410"/>
                      <a:pt x="958" y="401"/>
                      <a:pt x="955" y="397"/>
                    </a:cubicBezTo>
                    <a:cubicBezTo>
                      <a:pt x="953" y="392"/>
                      <a:pt x="948" y="389"/>
                      <a:pt x="954" y="386"/>
                    </a:cubicBezTo>
                    <a:cubicBezTo>
                      <a:pt x="959" y="382"/>
                      <a:pt x="976" y="379"/>
                      <a:pt x="986" y="375"/>
                    </a:cubicBezTo>
                    <a:cubicBezTo>
                      <a:pt x="996" y="372"/>
                      <a:pt x="1003" y="363"/>
                      <a:pt x="1023" y="358"/>
                    </a:cubicBezTo>
                    <a:cubicBezTo>
                      <a:pt x="1043" y="353"/>
                      <a:pt x="1088" y="361"/>
                      <a:pt x="1088" y="361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6"/>
              <p:cNvSpPr>
                <a:spLocks noChangeAspect="1"/>
              </p:cNvSpPr>
              <p:nvPr/>
            </p:nvSpPr>
            <p:spPr bwMode="auto">
              <a:xfrm>
                <a:off x="3248" y="1637"/>
                <a:ext cx="274" cy="236"/>
              </a:xfrm>
              <a:custGeom>
                <a:avLst/>
                <a:gdLst>
                  <a:gd name="T0" fmla="*/ 72 w 116"/>
                  <a:gd name="T1" fmla="*/ 100 h 100"/>
                  <a:gd name="T2" fmla="*/ 51 w 116"/>
                  <a:gd name="T3" fmla="*/ 1 h 100"/>
                  <a:gd name="T4" fmla="*/ 116 w 116"/>
                  <a:gd name="T5" fmla="*/ 8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6" h="100">
                    <a:moveTo>
                      <a:pt x="72" y="100"/>
                    </a:moveTo>
                    <a:cubicBezTo>
                      <a:pt x="0" y="36"/>
                      <a:pt x="40" y="2"/>
                      <a:pt x="51" y="1"/>
                    </a:cubicBezTo>
                    <a:cubicBezTo>
                      <a:pt x="62" y="0"/>
                      <a:pt x="113" y="13"/>
                      <a:pt x="116" y="87"/>
                    </a:cubicBezTo>
                  </a:path>
                </a:pathLst>
              </a:custGeom>
              <a:grpFill/>
              <a:ln w="12700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47"/>
              <p:cNvSpPr>
                <a:spLocks noChangeAspect="1"/>
              </p:cNvSpPr>
              <p:nvPr/>
            </p:nvSpPr>
            <p:spPr bwMode="auto">
              <a:xfrm>
                <a:off x="3649" y="1542"/>
                <a:ext cx="76" cy="135"/>
              </a:xfrm>
              <a:custGeom>
                <a:avLst/>
                <a:gdLst>
                  <a:gd name="T0" fmla="*/ 16 w 32"/>
                  <a:gd name="T1" fmla="*/ 0 h 57"/>
                  <a:gd name="T2" fmla="*/ 32 w 32"/>
                  <a:gd name="T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2" h="57">
                    <a:moveTo>
                      <a:pt x="16" y="0"/>
                    </a:moveTo>
                    <a:cubicBezTo>
                      <a:pt x="5" y="24"/>
                      <a:pt x="0" y="30"/>
                      <a:pt x="32" y="57"/>
                    </a:cubicBezTo>
                  </a:path>
                </a:pathLst>
              </a:custGeom>
              <a:grpFill/>
              <a:ln w="12700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Oval 48"/>
              <p:cNvSpPr>
                <a:spLocks noChangeAspect="1" noChangeArrowheads="1"/>
              </p:cNvSpPr>
              <p:nvPr/>
            </p:nvSpPr>
            <p:spPr bwMode="auto">
              <a:xfrm>
                <a:off x="3786" y="1924"/>
                <a:ext cx="75" cy="51"/>
              </a:xfrm>
              <a:prstGeom prst="ellipse">
                <a:avLst/>
              </a:prstGeom>
              <a:grpFill/>
              <a:ln w="12700" cap="rnd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81251" y="3875365"/>
              <a:ext cx="947375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000000"/>
                  </a:solidFill>
                  <a:sym typeface="Helvetica Light"/>
                </a:rPr>
                <a:t>WT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Light"/>
                </a:rPr>
                <a:t>Glyco</a:t>
              </a:r>
              <a:r>
                <a:rPr kumimoji="0" lang="en-US" sz="2000" b="0" i="0" u="none" strike="noStrike" cap="none" spc="0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Light"/>
                </a:rPr>
                <a:t>Hi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000000"/>
                  </a:solidFill>
                  <a:sym typeface="Helvetica Light"/>
                </a:rPr>
                <a:t>Glyco</a:t>
              </a:r>
              <a:r>
                <a:rPr lang="en-US" sz="2000" baseline="30000" dirty="0">
                  <a:solidFill>
                    <a:srgbClr val="000000"/>
                  </a:solidFill>
                  <a:sym typeface="Helvetica Light"/>
                </a:rPr>
                <a:t>Lo</a:t>
              </a:r>
              <a:endParaRPr kumimoji="0" lang="en-US" sz="2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02242" y="1021399"/>
              <a:ext cx="2064668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2</a:t>
              </a:r>
              <a:r>
                <a:rPr kumimoji="0" lang="en-US" b="0" i="1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d acclimatization </a:t>
              </a:r>
              <a:endParaRPr kumimoji="0" lang="en-US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2179273" y="2115859"/>
              <a:ext cx="0" cy="490451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8" name="TextBox 37"/>
            <p:cNvSpPr txBox="1"/>
            <p:nvPr/>
          </p:nvSpPr>
          <p:spPr>
            <a:xfrm>
              <a:off x="2631990" y="2453072"/>
              <a:ext cx="1372171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18 h feeding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2179273" y="3623480"/>
              <a:ext cx="0" cy="490451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40" name="Group 4"/>
            <p:cNvGrpSpPr>
              <a:grpSpLocks noChangeAspect="1"/>
            </p:cNvGrpSpPr>
            <p:nvPr/>
          </p:nvGrpSpPr>
          <p:grpSpPr bwMode="auto">
            <a:xfrm>
              <a:off x="1965873" y="4230396"/>
              <a:ext cx="426800" cy="563279"/>
              <a:chOff x="2007" y="1008"/>
              <a:chExt cx="1745" cy="2303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41" name="Freeform 5"/>
              <p:cNvSpPr>
                <a:spLocks noChangeAspect="1"/>
              </p:cNvSpPr>
              <p:nvPr/>
            </p:nvSpPr>
            <p:spPr bwMode="auto">
              <a:xfrm>
                <a:off x="2007" y="1008"/>
                <a:ext cx="1745" cy="2303"/>
              </a:xfrm>
              <a:custGeom>
                <a:avLst/>
                <a:gdLst>
                  <a:gd name="T0" fmla="*/ 239 w 819"/>
                  <a:gd name="T1" fmla="*/ 243 h 1081"/>
                  <a:gd name="T2" fmla="*/ 119 w 819"/>
                  <a:gd name="T3" fmla="*/ 241 h 1081"/>
                  <a:gd name="T4" fmla="*/ 85 w 819"/>
                  <a:gd name="T5" fmla="*/ 517 h 1081"/>
                  <a:gd name="T6" fmla="*/ 141 w 819"/>
                  <a:gd name="T7" fmla="*/ 917 h 1081"/>
                  <a:gd name="T8" fmla="*/ 416 w 819"/>
                  <a:gd name="T9" fmla="*/ 1024 h 1081"/>
                  <a:gd name="T10" fmla="*/ 651 w 819"/>
                  <a:gd name="T11" fmla="*/ 1065 h 1081"/>
                  <a:gd name="T12" fmla="*/ 816 w 819"/>
                  <a:gd name="T13" fmla="*/ 944 h 1081"/>
                  <a:gd name="T14" fmla="*/ 788 w 819"/>
                  <a:gd name="T15" fmla="*/ 727 h 1081"/>
                  <a:gd name="T16" fmla="*/ 709 w 819"/>
                  <a:gd name="T17" fmla="*/ 556 h 1081"/>
                  <a:gd name="T18" fmla="*/ 540 w 819"/>
                  <a:gd name="T19" fmla="*/ 431 h 1081"/>
                  <a:gd name="T20" fmla="*/ 610 w 819"/>
                  <a:gd name="T21" fmla="*/ 420 h 1081"/>
                  <a:gd name="T22" fmla="*/ 607 w 819"/>
                  <a:gd name="T23" fmla="*/ 293 h 1081"/>
                  <a:gd name="T24" fmla="*/ 381 w 819"/>
                  <a:gd name="T25" fmla="*/ 322 h 1081"/>
                  <a:gd name="T26" fmla="*/ 424 w 819"/>
                  <a:gd name="T27" fmla="*/ 275 h 1081"/>
                  <a:gd name="T28" fmla="*/ 428 w 819"/>
                  <a:gd name="T29" fmla="*/ 292 h 1081"/>
                  <a:gd name="T30" fmla="*/ 555 w 819"/>
                  <a:gd name="T31" fmla="*/ 242 h 1081"/>
                  <a:gd name="T32" fmla="*/ 467 w 819"/>
                  <a:gd name="T33" fmla="*/ 122 h 1081"/>
                  <a:gd name="T34" fmla="*/ 463 w 819"/>
                  <a:gd name="T35" fmla="*/ 41 h 1081"/>
                  <a:gd name="T36" fmla="*/ 412 w 819"/>
                  <a:gd name="T37" fmla="*/ 31 h 1081"/>
                  <a:gd name="T38" fmla="*/ 355 w 819"/>
                  <a:gd name="T39" fmla="*/ 23 h 1081"/>
                  <a:gd name="T40" fmla="*/ 350 w 819"/>
                  <a:gd name="T41" fmla="*/ 92 h 1081"/>
                  <a:gd name="T42" fmla="*/ 335 w 819"/>
                  <a:gd name="T43" fmla="*/ 51 h 1081"/>
                  <a:gd name="T44" fmla="*/ 266 w 819"/>
                  <a:gd name="T45" fmla="*/ 78 h 1081"/>
                  <a:gd name="T46" fmla="*/ 286 w 819"/>
                  <a:gd name="T47" fmla="*/ 164 h 1081"/>
                  <a:gd name="T48" fmla="*/ 239 w 819"/>
                  <a:gd name="T49" fmla="*/ 243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19" h="1081">
                    <a:moveTo>
                      <a:pt x="239" y="243"/>
                    </a:moveTo>
                    <a:cubicBezTo>
                      <a:pt x="251" y="142"/>
                      <a:pt x="126" y="196"/>
                      <a:pt x="119" y="241"/>
                    </a:cubicBezTo>
                    <a:cubicBezTo>
                      <a:pt x="114" y="275"/>
                      <a:pt x="100" y="468"/>
                      <a:pt x="85" y="517"/>
                    </a:cubicBezTo>
                    <a:cubicBezTo>
                      <a:pt x="0" y="690"/>
                      <a:pt x="55" y="913"/>
                      <a:pt x="141" y="917"/>
                    </a:cubicBezTo>
                    <a:cubicBezTo>
                      <a:pt x="190" y="998"/>
                      <a:pt x="394" y="1019"/>
                      <a:pt x="416" y="1024"/>
                    </a:cubicBezTo>
                    <a:cubicBezTo>
                      <a:pt x="451" y="1032"/>
                      <a:pt x="613" y="1061"/>
                      <a:pt x="651" y="1065"/>
                    </a:cubicBezTo>
                    <a:cubicBezTo>
                      <a:pt x="819" y="1081"/>
                      <a:pt x="816" y="978"/>
                      <a:pt x="816" y="944"/>
                    </a:cubicBezTo>
                    <a:cubicBezTo>
                      <a:pt x="816" y="910"/>
                      <a:pt x="809" y="788"/>
                      <a:pt x="788" y="727"/>
                    </a:cubicBezTo>
                    <a:cubicBezTo>
                      <a:pt x="781" y="706"/>
                      <a:pt x="749" y="593"/>
                      <a:pt x="709" y="556"/>
                    </a:cubicBezTo>
                    <a:cubicBezTo>
                      <a:pt x="704" y="533"/>
                      <a:pt x="647" y="433"/>
                      <a:pt x="540" y="431"/>
                    </a:cubicBezTo>
                    <a:cubicBezTo>
                      <a:pt x="568" y="420"/>
                      <a:pt x="584" y="422"/>
                      <a:pt x="610" y="420"/>
                    </a:cubicBezTo>
                    <a:cubicBezTo>
                      <a:pt x="636" y="418"/>
                      <a:pt x="643" y="297"/>
                      <a:pt x="607" y="293"/>
                    </a:cubicBezTo>
                    <a:cubicBezTo>
                      <a:pt x="571" y="289"/>
                      <a:pt x="404" y="311"/>
                      <a:pt x="381" y="322"/>
                    </a:cubicBezTo>
                    <a:cubicBezTo>
                      <a:pt x="383" y="301"/>
                      <a:pt x="411" y="271"/>
                      <a:pt x="424" y="275"/>
                    </a:cubicBezTo>
                    <a:cubicBezTo>
                      <a:pt x="425" y="280"/>
                      <a:pt x="427" y="286"/>
                      <a:pt x="428" y="292"/>
                    </a:cubicBezTo>
                    <a:cubicBezTo>
                      <a:pt x="432" y="312"/>
                      <a:pt x="562" y="281"/>
                      <a:pt x="555" y="242"/>
                    </a:cubicBezTo>
                    <a:cubicBezTo>
                      <a:pt x="541" y="158"/>
                      <a:pt x="479" y="133"/>
                      <a:pt x="467" y="122"/>
                    </a:cubicBezTo>
                    <a:cubicBezTo>
                      <a:pt x="453" y="110"/>
                      <a:pt x="463" y="48"/>
                      <a:pt x="463" y="41"/>
                    </a:cubicBezTo>
                    <a:cubicBezTo>
                      <a:pt x="463" y="25"/>
                      <a:pt x="419" y="24"/>
                      <a:pt x="412" y="31"/>
                    </a:cubicBezTo>
                    <a:cubicBezTo>
                      <a:pt x="416" y="7"/>
                      <a:pt x="357" y="0"/>
                      <a:pt x="355" y="23"/>
                    </a:cubicBezTo>
                    <a:cubicBezTo>
                      <a:pt x="351" y="52"/>
                      <a:pt x="351" y="66"/>
                      <a:pt x="350" y="92"/>
                    </a:cubicBezTo>
                    <a:cubicBezTo>
                      <a:pt x="348" y="84"/>
                      <a:pt x="339" y="62"/>
                      <a:pt x="335" y="51"/>
                    </a:cubicBezTo>
                    <a:cubicBezTo>
                      <a:pt x="327" y="29"/>
                      <a:pt x="259" y="62"/>
                      <a:pt x="266" y="78"/>
                    </a:cubicBezTo>
                    <a:cubicBezTo>
                      <a:pt x="276" y="104"/>
                      <a:pt x="296" y="142"/>
                      <a:pt x="286" y="164"/>
                    </a:cubicBezTo>
                    <a:cubicBezTo>
                      <a:pt x="276" y="186"/>
                      <a:pt x="248" y="209"/>
                      <a:pt x="239" y="243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"/>
              <p:cNvSpPr>
                <a:spLocks noChangeAspect="1"/>
              </p:cNvSpPr>
              <p:nvPr/>
            </p:nvSpPr>
            <p:spPr bwMode="auto">
              <a:xfrm>
                <a:off x="3134" y="1817"/>
                <a:ext cx="32" cy="258"/>
              </a:xfrm>
              <a:custGeom>
                <a:avLst/>
                <a:gdLst>
                  <a:gd name="T0" fmla="*/ 5 w 15"/>
                  <a:gd name="T1" fmla="*/ 0 h 121"/>
                  <a:gd name="T2" fmla="*/ 0 w 15"/>
                  <a:gd name="T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121">
                    <a:moveTo>
                      <a:pt x="5" y="0"/>
                    </a:moveTo>
                    <a:cubicBezTo>
                      <a:pt x="15" y="44"/>
                      <a:pt x="8" y="107"/>
                      <a:pt x="0" y="121"/>
                    </a:cubicBezTo>
                  </a:path>
                </a:pathLst>
              </a:custGeom>
              <a:grpFill/>
              <a:ln w="12700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7"/>
              <p:cNvSpPr>
                <a:spLocks noChangeAspect="1"/>
              </p:cNvSpPr>
              <p:nvPr/>
            </p:nvSpPr>
            <p:spPr bwMode="auto">
              <a:xfrm>
                <a:off x="2772" y="1690"/>
                <a:ext cx="53" cy="400"/>
              </a:xfrm>
              <a:custGeom>
                <a:avLst/>
                <a:gdLst>
                  <a:gd name="T0" fmla="*/ 22 w 25"/>
                  <a:gd name="T1" fmla="*/ 0 h 188"/>
                  <a:gd name="T2" fmla="*/ 13 w 25"/>
                  <a:gd name="T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5" h="188">
                    <a:moveTo>
                      <a:pt x="22" y="0"/>
                    </a:moveTo>
                    <a:cubicBezTo>
                      <a:pt x="0" y="61"/>
                      <a:pt x="25" y="157"/>
                      <a:pt x="13" y="188"/>
                    </a:cubicBezTo>
                  </a:path>
                </a:pathLst>
              </a:custGeom>
              <a:grpFill/>
              <a:ln w="12700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8"/>
              <p:cNvSpPr>
                <a:spLocks noChangeAspect="1"/>
              </p:cNvSpPr>
              <p:nvPr/>
            </p:nvSpPr>
            <p:spPr bwMode="auto">
              <a:xfrm>
                <a:off x="3149" y="2033"/>
                <a:ext cx="368" cy="159"/>
              </a:xfrm>
              <a:custGeom>
                <a:avLst/>
                <a:gdLst>
                  <a:gd name="T0" fmla="*/ 0 w 173"/>
                  <a:gd name="T1" fmla="*/ 0 h 75"/>
                  <a:gd name="T2" fmla="*/ 32 w 173"/>
                  <a:gd name="T3" fmla="*/ 18 h 75"/>
                  <a:gd name="T4" fmla="*/ 173 w 173"/>
                  <a:gd name="T5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" h="75">
                    <a:moveTo>
                      <a:pt x="0" y="0"/>
                    </a:moveTo>
                    <a:cubicBezTo>
                      <a:pt x="8" y="16"/>
                      <a:pt x="26" y="19"/>
                      <a:pt x="32" y="18"/>
                    </a:cubicBezTo>
                    <a:cubicBezTo>
                      <a:pt x="42" y="50"/>
                      <a:pt x="146" y="47"/>
                      <a:pt x="173" y="75"/>
                    </a:cubicBezTo>
                  </a:path>
                </a:pathLst>
              </a:custGeom>
              <a:grpFill/>
              <a:ln w="12700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9"/>
              <p:cNvSpPr>
                <a:spLocks noChangeAspect="1"/>
              </p:cNvSpPr>
              <p:nvPr/>
            </p:nvSpPr>
            <p:spPr bwMode="auto">
              <a:xfrm>
                <a:off x="2187" y="1937"/>
                <a:ext cx="118" cy="172"/>
              </a:xfrm>
              <a:custGeom>
                <a:avLst/>
                <a:gdLst>
                  <a:gd name="T0" fmla="*/ 0 w 55"/>
                  <a:gd name="T1" fmla="*/ 81 h 81"/>
                  <a:gd name="T2" fmla="*/ 55 w 55"/>
                  <a:gd name="T3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5" h="81">
                    <a:moveTo>
                      <a:pt x="0" y="81"/>
                    </a:moveTo>
                    <a:cubicBezTo>
                      <a:pt x="11" y="46"/>
                      <a:pt x="39" y="46"/>
                      <a:pt x="55" y="0"/>
                    </a:cubicBezTo>
                  </a:path>
                </a:pathLst>
              </a:custGeom>
              <a:grpFill/>
              <a:ln w="12700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0"/>
              <p:cNvSpPr>
                <a:spLocks noChangeAspect="1"/>
              </p:cNvSpPr>
              <p:nvPr/>
            </p:nvSpPr>
            <p:spPr bwMode="auto">
              <a:xfrm>
                <a:off x="2270" y="1997"/>
                <a:ext cx="487" cy="965"/>
              </a:xfrm>
              <a:custGeom>
                <a:avLst/>
                <a:gdLst>
                  <a:gd name="T0" fmla="*/ 45 w 228"/>
                  <a:gd name="T1" fmla="*/ 0 h 453"/>
                  <a:gd name="T2" fmla="*/ 143 w 228"/>
                  <a:gd name="T3" fmla="*/ 27 h 453"/>
                  <a:gd name="T4" fmla="*/ 184 w 228"/>
                  <a:gd name="T5" fmla="*/ 98 h 453"/>
                  <a:gd name="T6" fmla="*/ 86 w 228"/>
                  <a:gd name="T7" fmla="*/ 214 h 453"/>
                  <a:gd name="T8" fmla="*/ 34 w 228"/>
                  <a:gd name="T9" fmla="*/ 312 h 453"/>
                  <a:gd name="T10" fmla="*/ 17 w 228"/>
                  <a:gd name="T11" fmla="*/ 453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8" h="453">
                    <a:moveTo>
                      <a:pt x="45" y="0"/>
                    </a:moveTo>
                    <a:cubicBezTo>
                      <a:pt x="66" y="39"/>
                      <a:pt x="99" y="42"/>
                      <a:pt x="143" y="27"/>
                    </a:cubicBezTo>
                    <a:cubicBezTo>
                      <a:pt x="171" y="17"/>
                      <a:pt x="228" y="26"/>
                      <a:pt x="184" y="98"/>
                    </a:cubicBezTo>
                    <a:cubicBezTo>
                      <a:pt x="164" y="131"/>
                      <a:pt x="121" y="194"/>
                      <a:pt x="86" y="214"/>
                    </a:cubicBezTo>
                    <a:cubicBezTo>
                      <a:pt x="76" y="265"/>
                      <a:pt x="48" y="307"/>
                      <a:pt x="34" y="312"/>
                    </a:cubicBezTo>
                    <a:cubicBezTo>
                      <a:pt x="37" y="346"/>
                      <a:pt x="0" y="395"/>
                      <a:pt x="17" y="453"/>
                    </a:cubicBezTo>
                  </a:path>
                </a:pathLst>
              </a:custGeom>
              <a:grpFill/>
              <a:ln w="12700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1"/>
              <p:cNvSpPr>
                <a:spLocks noChangeAspect="1"/>
              </p:cNvSpPr>
              <p:nvPr/>
            </p:nvSpPr>
            <p:spPr bwMode="auto">
              <a:xfrm>
                <a:off x="2422" y="1526"/>
                <a:ext cx="97" cy="545"/>
              </a:xfrm>
              <a:custGeom>
                <a:avLst/>
                <a:gdLst>
                  <a:gd name="T0" fmla="*/ 44 w 45"/>
                  <a:gd name="T1" fmla="*/ 0 h 256"/>
                  <a:gd name="T2" fmla="*/ 45 w 45"/>
                  <a:gd name="T3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5" h="256">
                    <a:moveTo>
                      <a:pt x="44" y="0"/>
                    </a:moveTo>
                    <a:cubicBezTo>
                      <a:pt x="0" y="91"/>
                      <a:pt x="31" y="236"/>
                      <a:pt x="45" y="256"/>
                    </a:cubicBezTo>
                  </a:path>
                </a:pathLst>
              </a:custGeom>
              <a:grpFill/>
              <a:ln w="12700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2"/>
              <p:cNvSpPr>
                <a:spLocks noChangeAspect="1"/>
              </p:cNvSpPr>
              <p:nvPr/>
            </p:nvSpPr>
            <p:spPr bwMode="auto">
              <a:xfrm>
                <a:off x="2870" y="1074"/>
                <a:ext cx="15" cy="187"/>
              </a:xfrm>
              <a:custGeom>
                <a:avLst/>
                <a:gdLst>
                  <a:gd name="T0" fmla="*/ 7 w 7"/>
                  <a:gd name="T1" fmla="*/ 0 h 88"/>
                  <a:gd name="T2" fmla="*/ 4 w 7"/>
                  <a:gd name="T3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88">
                    <a:moveTo>
                      <a:pt x="7" y="0"/>
                    </a:moveTo>
                    <a:cubicBezTo>
                      <a:pt x="5" y="24"/>
                      <a:pt x="0" y="76"/>
                      <a:pt x="4" y="88"/>
                    </a:cubicBezTo>
                  </a:path>
                </a:pathLst>
              </a:custGeom>
              <a:grpFill/>
              <a:ln w="12700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3"/>
              <p:cNvSpPr>
                <a:spLocks noChangeAspect="1"/>
              </p:cNvSpPr>
              <p:nvPr/>
            </p:nvSpPr>
            <p:spPr bwMode="auto">
              <a:xfrm>
                <a:off x="2727" y="1199"/>
                <a:ext cx="92" cy="166"/>
              </a:xfrm>
              <a:custGeom>
                <a:avLst/>
                <a:gdLst>
                  <a:gd name="T0" fmla="*/ 12 w 43"/>
                  <a:gd name="T1" fmla="*/ 0 h 78"/>
                  <a:gd name="T2" fmla="*/ 0 w 43"/>
                  <a:gd name="T3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3" h="78">
                    <a:moveTo>
                      <a:pt x="12" y="0"/>
                    </a:moveTo>
                    <a:cubicBezTo>
                      <a:pt x="20" y="25"/>
                      <a:pt x="43" y="66"/>
                      <a:pt x="0" y="78"/>
                    </a:cubicBezTo>
                  </a:path>
                </a:pathLst>
              </a:custGeom>
              <a:grpFill/>
              <a:ln w="12700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4"/>
              <p:cNvSpPr>
                <a:spLocks noChangeAspect="1"/>
              </p:cNvSpPr>
              <p:nvPr/>
            </p:nvSpPr>
            <p:spPr bwMode="auto">
              <a:xfrm>
                <a:off x="2574" y="1112"/>
                <a:ext cx="145" cy="87"/>
              </a:xfrm>
              <a:custGeom>
                <a:avLst/>
                <a:gdLst>
                  <a:gd name="T0" fmla="*/ 0 w 68"/>
                  <a:gd name="T1" fmla="*/ 27 h 41"/>
                  <a:gd name="T2" fmla="*/ 68 w 68"/>
                  <a:gd name="T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8" h="41">
                    <a:moveTo>
                      <a:pt x="0" y="27"/>
                    </a:moveTo>
                    <a:cubicBezTo>
                      <a:pt x="12" y="41"/>
                      <a:pt x="68" y="11"/>
                      <a:pt x="68" y="0"/>
                    </a:cubicBezTo>
                  </a:path>
                </a:pathLst>
              </a:custGeom>
              <a:grpFill/>
              <a:ln w="12700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5"/>
              <p:cNvSpPr>
                <a:spLocks noChangeAspect="1"/>
              </p:cNvSpPr>
              <p:nvPr/>
            </p:nvSpPr>
            <p:spPr bwMode="auto">
              <a:xfrm>
                <a:off x="2898" y="1585"/>
                <a:ext cx="51" cy="11"/>
              </a:xfrm>
              <a:custGeom>
                <a:avLst/>
                <a:gdLst>
                  <a:gd name="T0" fmla="*/ 0 w 24"/>
                  <a:gd name="T1" fmla="*/ 4 h 5"/>
                  <a:gd name="T2" fmla="*/ 24 w 24"/>
                  <a:gd name="T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4" h="5">
                    <a:moveTo>
                      <a:pt x="0" y="4"/>
                    </a:moveTo>
                    <a:cubicBezTo>
                      <a:pt x="17" y="0"/>
                      <a:pt x="23" y="4"/>
                      <a:pt x="24" y="5"/>
                    </a:cubicBezTo>
                  </a:path>
                </a:pathLst>
              </a:custGeom>
              <a:grpFill/>
              <a:ln w="12700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2573327" y="4325277"/>
              <a:ext cx="1583767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Freeze-clamped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2189371" y="4877506"/>
              <a:ext cx="0" cy="490451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4" name="TextBox 53"/>
            <p:cNvSpPr txBox="1"/>
            <p:nvPr/>
          </p:nvSpPr>
          <p:spPr>
            <a:xfrm>
              <a:off x="1198402" y="5367957"/>
              <a:ext cx="1995739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000000"/>
                  </a:solidFill>
                  <a:sym typeface="Helvetica Light"/>
                </a:rPr>
                <a:t>Metabolite extraction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H="1">
              <a:off x="1911420" y="5716770"/>
              <a:ext cx="248870" cy="43003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2241520" y="5716770"/>
              <a:ext cx="230747" cy="43003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9" name="TextBox 58"/>
            <p:cNvSpPr txBox="1"/>
            <p:nvPr/>
          </p:nvSpPr>
          <p:spPr>
            <a:xfrm>
              <a:off x="1344915" y="6146800"/>
              <a:ext cx="628377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NMR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253681" y="6158561"/>
              <a:ext cx="756617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IC-MS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113E741-7B6D-482C-B481-6CEB116BC959}"/>
              </a:ext>
            </a:extLst>
          </p:cNvPr>
          <p:cNvSpPr txBox="1"/>
          <p:nvPr/>
        </p:nvSpPr>
        <p:spPr>
          <a:xfrm>
            <a:off x="7759427" y="27823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PFK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50D56B8-F6CC-47C0-B917-1B59280908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5" r="12714" b="31516"/>
          <a:stretch/>
        </p:blipFill>
        <p:spPr>
          <a:xfrm>
            <a:off x="5007188" y="1044808"/>
            <a:ext cx="1373330" cy="184420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163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E1BA4A51-7522-4EC4-8EEC-F72F6E2AD716}"/>
              </a:ext>
            </a:extLst>
          </p:cNvPr>
          <p:cNvGrpSpPr/>
          <p:nvPr/>
        </p:nvGrpSpPr>
        <p:grpSpPr>
          <a:xfrm>
            <a:off x="17190181" y="-46112"/>
            <a:ext cx="1902561" cy="2508069"/>
            <a:chOff x="2530085" y="644434"/>
            <a:chExt cx="6121006" cy="2508069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803627C-5037-4376-9D0B-FEC181687DAA}"/>
                </a:ext>
              </a:extLst>
            </p:cNvPr>
            <p:cNvSpPr/>
            <p:nvPr/>
          </p:nvSpPr>
          <p:spPr>
            <a:xfrm>
              <a:off x="2563534" y="644434"/>
              <a:ext cx="6066662" cy="2351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B9C9AAE3-C3A1-41EF-8293-9E769F7BF60E}"/>
                </a:ext>
              </a:extLst>
            </p:cNvPr>
            <p:cNvSpPr/>
            <p:nvPr/>
          </p:nvSpPr>
          <p:spPr>
            <a:xfrm rot="10800000">
              <a:off x="2654099" y="863936"/>
              <a:ext cx="5897719" cy="574764"/>
            </a:xfrm>
            <a:prstGeom prst="arc">
              <a:avLst>
                <a:gd name="adj1" fmla="val 10873538"/>
                <a:gd name="adj2" fmla="val 2155942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165BBE8D-B47B-4F24-A914-C5FCDBF7DD22}"/>
                </a:ext>
              </a:extLst>
            </p:cNvPr>
            <p:cNvSpPr/>
            <p:nvPr/>
          </p:nvSpPr>
          <p:spPr>
            <a:xfrm rot="10800000">
              <a:off x="3169921" y="1438700"/>
              <a:ext cx="4813738" cy="574764"/>
            </a:xfrm>
            <a:prstGeom prst="arc">
              <a:avLst>
                <a:gd name="adj1" fmla="val 10940085"/>
                <a:gd name="adj2" fmla="val 21413873"/>
              </a:avLst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9319D85-991A-4999-B13B-7C4F01D9FB85}"/>
                </a:ext>
              </a:extLst>
            </p:cNvPr>
            <p:cNvSpPr/>
            <p:nvPr/>
          </p:nvSpPr>
          <p:spPr>
            <a:xfrm>
              <a:off x="2530085" y="757646"/>
              <a:ext cx="3053792" cy="2394857"/>
            </a:xfrm>
            <a:custGeom>
              <a:avLst/>
              <a:gdLst>
                <a:gd name="connsiteX0" fmla="*/ 38946 w 3053792"/>
                <a:gd name="connsiteY0" fmla="*/ 0 h 2394857"/>
                <a:gd name="connsiteX1" fmla="*/ 126031 w 3053792"/>
                <a:gd name="connsiteY1" fmla="*/ 418011 h 2394857"/>
                <a:gd name="connsiteX2" fmla="*/ 1083974 w 3053792"/>
                <a:gd name="connsiteY2" fmla="*/ 1219200 h 2394857"/>
                <a:gd name="connsiteX3" fmla="*/ 2773437 w 3053792"/>
                <a:gd name="connsiteY3" fmla="*/ 1506583 h 2394857"/>
                <a:gd name="connsiteX4" fmla="*/ 3034694 w 3053792"/>
                <a:gd name="connsiteY4" fmla="*/ 2394857 h 239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3792" h="2394857">
                  <a:moveTo>
                    <a:pt x="38946" y="0"/>
                  </a:moveTo>
                  <a:cubicBezTo>
                    <a:pt x="-4597" y="107405"/>
                    <a:pt x="-48140" y="214811"/>
                    <a:pt x="126031" y="418011"/>
                  </a:cubicBezTo>
                  <a:cubicBezTo>
                    <a:pt x="300202" y="621211"/>
                    <a:pt x="642740" y="1037771"/>
                    <a:pt x="1083974" y="1219200"/>
                  </a:cubicBezTo>
                  <a:cubicBezTo>
                    <a:pt x="1525208" y="1400629"/>
                    <a:pt x="2448317" y="1310640"/>
                    <a:pt x="2773437" y="1506583"/>
                  </a:cubicBezTo>
                  <a:cubicBezTo>
                    <a:pt x="3098557" y="1702526"/>
                    <a:pt x="3066625" y="2048691"/>
                    <a:pt x="3034694" y="239485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6C296B6-17AC-4029-9E02-FE607F5FEA54}"/>
                </a:ext>
              </a:extLst>
            </p:cNvPr>
            <p:cNvSpPr/>
            <p:nvPr/>
          </p:nvSpPr>
          <p:spPr>
            <a:xfrm flipH="1">
              <a:off x="5626034" y="757646"/>
              <a:ext cx="3025057" cy="2394857"/>
            </a:xfrm>
            <a:custGeom>
              <a:avLst/>
              <a:gdLst>
                <a:gd name="connsiteX0" fmla="*/ 38946 w 3053792"/>
                <a:gd name="connsiteY0" fmla="*/ 0 h 2394857"/>
                <a:gd name="connsiteX1" fmla="*/ 126031 w 3053792"/>
                <a:gd name="connsiteY1" fmla="*/ 418011 h 2394857"/>
                <a:gd name="connsiteX2" fmla="*/ 1083974 w 3053792"/>
                <a:gd name="connsiteY2" fmla="*/ 1219200 h 2394857"/>
                <a:gd name="connsiteX3" fmla="*/ 2773437 w 3053792"/>
                <a:gd name="connsiteY3" fmla="*/ 1506583 h 2394857"/>
                <a:gd name="connsiteX4" fmla="*/ 3034694 w 3053792"/>
                <a:gd name="connsiteY4" fmla="*/ 2394857 h 239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3792" h="2394857">
                  <a:moveTo>
                    <a:pt x="38946" y="0"/>
                  </a:moveTo>
                  <a:cubicBezTo>
                    <a:pt x="-4597" y="107405"/>
                    <a:pt x="-48140" y="214811"/>
                    <a:pt x="126031" y="418011"/>
                  </a:cubicBezTo>
                  <a:cubicBezTo>
                    <a:pt x="300202" y="621211"/>
                    <a:pt x="642740" y="1037771"/>
                    <a:pt x="1083974" y="1219200"/>
                  </a:cubicBezTo>
                  <a:cubicBezTo>
                    <a:pt x="1525208" y="1400629"/>
                    <a:pt x="2448317" y="1310640"/>
                    <a:pt x="2773437" y="1506583"/>
                  </a:cubicBezTo>
                  <a:cubicBezTo>
                    <a:pt x="3098557" y="1702526"/>
                    <a:pt x="3066625" y="2048691"/>
                    <a:pt x="3034694" y="2394857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60A6F1A-FEBB-4960-94F5-E447984CC6EE}"/>
                </a:ext>
              </a:extLst>
            </p:cNvPr>
            <p:cNvSpPr/>
            <p:nvPr/>
          </p:nvSpPr>
          <p:spPr>
            <a:xfrm>
              <a:off x="5573486" y="2821583"/>
              <a:ext cx="60960" cy="0"/>
            </a:xfrm>
            <a:custGeom>
              <a:avLst/>
              <a:gdLst>
                <a:gd name="connsiteX0" fmla="*/ 0 w 60960"/>
                <a:gd name="connsiteY0" fmla="*/ 0 h 0"/>
                <a:gd name="connsiteX1" fmla="*/ 60960 w 6096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960">
                  <a:moveTo>
                    <a:pt x="0" y="0"/>
                  </a:moveTo>
                  <a:lnTo>
                    <a:pt x="6096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8B75704-B6C7-401C-A69A-186AC974CB9B}"/>
              </a:ext>
            </a:extLst>
          </p:cNvPr>
          <p:cNvSpPr txBox="1"/>
          <p:nvPr/>
        </p:nvSpPr>
        <p:spPr>
          <a:xfrm>
            <a:off x="1463032" y="1055120"/>
            <a:ext cx="24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E584AB9E-B756-4F12-94F3-6B2132159C38}"/>
              </a:ext>
            </a:extLst>
          </p:cNvPr>
          <p:cNvGrpSpPr/>
          <p:nvPr/>
        </p:nvGrpSpPr>
        <p:grpSpPr>
          <a:xfrm>
            <a:off x="438437" y="733854"/>
            <a:ext cx="3583619" cy="6086133"/>
            <a:chOff x="438437" y="733854"/>
            <a:chExt cx="3583619" cy="60861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975D2A9-9136-4090-8E15-D5DA94D5D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40" y="750624"/>
              <a:ext cx="1837985" cy="152704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31F6571-1A58-42D0-A606-D8E3350B5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863" y="733854"/>
              <a:ext cx="1746776" cy="15270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DD7DFD4-CC3C-448B-AE0E-68D8D516F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437" y="2274391"/>
              <a:ext cx="1970652" cy="152704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8F2EBA1-B548-402F-82EC-4602DE9F7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1" y="3840140"/>
              <a:ext cx="1879442" cy="152704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686701-9B6B-4BE7-97B6-987237F8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612" y="3847188"/>
              <a:ext cx="1879444" cy="152704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3431826-3302-4887-AFBE-C9FB0302B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427" y="5292939"/>
              <a:ext cx="1837986" cy="152704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835DD43-608D-457D-A6FF-21C8ABA73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477" y="5277891"/>
              <a:ext cx="1929194" cy="1527048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154D6ABA-A77B-4541-96EA-E1786761C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029" y="2252332"/>
              <a:ext cx="1746777" cy="1527048"/>
            </a:xfrm>
            <a:prstGeom prst="rect">
              <a:avLst/>
            </a:prstGeom>
          </p:spPr>
        </p:pic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AEAF77D3-492D-44E7-8D8E-7DC6D7241208}"/>
                </a:ext>
              </a:extLst>
            </p:cNvPr>
            <p:cNvSpPr txBox="1"/>
            <p:nvPr/>
          </p:nvSpPr>
          <p:spPr>
            <a:xfrm>
              <a:off x="1361026" y="733854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G6P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9C8725C8-C613-4A2A-888F-FC72EA280205}"/>
                </a:ext>
              </a:extLst>
            </p:cNvPr>
            <p:cNvSpPr txBox="1"/>
            <p:nvPr/>
          </p:nvSpPr>
          <p:spPr>
            <a:xfrm>
              <a:off x="2898191" y="737075"/>
              <a:ext cx="5132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F6P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91B11B-3F48-4BF7-87BA-5C1B442DCDB6}"/>
                </a:ext>
              </a:extLst>
            </p:cNvPr>
            <p:cNvSpPr txBox="1"/>
            <p:nvPr/>
          </p:nvSpPr>
          <p:spPr>
            <a:xfrm>
              <a:off x="1303511" y="2323360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F16BP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016688E2-4E7E-49E3-8996-D4B7310D45D3}"/>
                </a:ext>
              </a:extLst>
            </p:cNvPr>
            <p:cNvSpPr txBox="1"/>
            <p:nvPr/>
          </p:nvSpPr>
          <p:spPr>
            <a:xfrm>
              <a:off x="2814068" y="2266868"/>
              <a:ext cx="8819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1,3-BPG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C27B0246-188E-4FC9-B99B-35EA2AE8A3DB}"/>
                </a:ext>
              </a:extLst>
            </p:cNvPr>
            <p:cNvSpPr txBox="1"/>
            <p:nvPr/>
          </p:nvSpPr>
          <p:spPr>
            <a:xfrm>
              <a:off x="1218945" y="3776529"/>
              <a:ext cx="9525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3PG/2PG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A7F3A1E3-7731-42DA-A384-6310A04500DC}"/>
                </a:ext>
              </a:extLst>
            </p:cNvPr>
            <p:cNvSpPr txBox="1"/>
            <p:nvPr/>
          </p:nvSpPr>
          <p:spPr>
            <a:xfrm>
              <a:off x="2958854" y="3758909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PEP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BEDA5C59-6617-4AC6-A3F1-4B33C52735A9}"/>
                </a:ext>
              </a:extLst>
            </p:cNvPr>
            <p:cNvSpPr txBox="1"/>
            <p:nvPr/>
          </p:nvSpPr>
          <p:spPr>
            <a:xfrm>
              <a:off x="1395490" y="5341907"/>
              <a:ext cx="4748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Pyr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A2F12745-959F-414B-BC51-1CD282EDD01A}"/>
                </a:ext>
              </a:extLst>
            </p:cNvPr>
            <p:cNvSpPr txBox="1"/>
            <p:nvPr/>
          </p:nvSpPr>
          <p:spPr>
            <a:xfrm>
              <a:off x="2945315" y="5309239"/>
              <a:ext cx="4924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Lac</a:t>
              </a:r>
            </a:p>
          </p:txBody>
        </p:sp>
      </p:grpSp>
      <p:sp>
        <p:nvSpPr>
          <p:cNvPr id="186" name="TextBox 185">
            <a:extLst>
              <a:ext uri="{FF2B5EF4-FFF2-40B4-BE49-F238E27FC236}">
                <a16:creationId xmlns:a16="http://schemas.microsoft.com/office/drawing/2014/main" id="{2D6355AA-86D5-4966-9836-81E7327AA35A}"/>
              </a:ext>
            </a:extLst>
          </p:cNvPr>
          <p:cNvSpPr txBox="1"/>
          <p:nvPr/>
        </p:nvSpPr>
        <p:spPr>
          <a:xfrm>
            <a:off x="2034605" y="2833"/>
            <a:ext cx="859209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PFK influences amphibolic metabolite abundance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564681BA-CDDF-4A60-BB26-D80D4328BD4F}"/>
              </a:ext>
            </a:extLst>
          </p:cNvPr>
          <p:cNvSpPr txBox="1"/>
          <p:nvPr/>
        </p:nvSpPr>
        <p:spPr>
          <a:xfrm>
            <a:off x="3012685" y="927994"/>
            <a:ext cx="24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EA58C2-8C86-43EA-959F-F7CBBA62863C}"/>
              </a:ext>
            </a:extLst>
          </p:cNvPr>
          <p:cNvGrpSpPr/>
          <p:nvPr/>
        </p:nvGrpSpPr>
        <p:grpSpPr>
          <a:xfrm>
            <a:off x="3910515" y="1409479"/>
            <a:ext cx="2767424" cy="4311863"/>
            <a:chOff x="3910515" y="728541"/>
            <a:chExt cx="2767424" cy="4311863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85292D0C-C6F2-433F-B028-FBD12A4F6508}"/>
                </a:ext>
              </a:extLst>
            </p:cNvPr>
            <p:cNvGrpSpPr/>
            <p:nvPr/>
          </p:nvGrpSpPr>
          <p:grpSpPr>
            <a:xfrm>
              <a:off x="3910515" y="1394652"/>
              <a:ext cx="2767424" cy="3167830"/>
              <a:chOff x="4244245" y="1734422"/>
              <a:chExt cx="2767424" cy="316783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B16DDB-36BC-43EA-9A8E-5541FF2AC616}"/>
                  </a:ext>
                </a:extLst>
              </p:cNvPr>
              <p:cNvSpPr txBox="1"/>
              <p:nvPr/>
            </p:nvSpPr>
            <p:spPr>
              <a:xfrm>
                <a:off x="4836165" y="1872518"/>
                <a:ext cx="7734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G6P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46374F-176C-4044-A3EE-8BC2597AF1BE}"/>
                  </a:ext>
                </a:extLst>
              </p:cNvPr>
              <p:cNvSpPr txBox="1"/>
              <p:nvPr/>
            </p:nvSpPr>
            <p:spPr>
              <a:xfrm>
                <a:off x="4653584" y="3553926"/>
                <a:ext cx="10711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3-PG/2-PG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3F2CEF-8DE3-4D18-8AE9-EACB9EA139CB}"/>
                  </a:ext>
                </a:extLst>
              </p:cNvPr>
              <p:cNvSpPr txBox="1"/>
              <p:nvPr/>
            </p:nvSpPr>
            <p:spPr>
              <a:xfrm>
                <a:off x="4808703" y="2590167"/>
                <a:ext cx="7328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F16BP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D522B4-9157-43EB-B985-E0CD1B690A12}"/>
                  </a:ext>
                </a:extLst>
              </p:cNvPr>
              <p:cNvSpPr txBox="1"/>
              <p:nvPr/>
            </p:nvSpPr>
            <p:spPr>
              <a:xfrm>
                <a:off x="4893716" y="2300083"/>
                <a:ext cx="7734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F6P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CA2440E1-ED34-47DA-9749-A3D548996048}"/>
                  </a:ext>
                </a:extLst>
              </p:cNvPr>
              <p:cNvSpPr txBox="1"/>
              <p:nvPr/>
            </p:nvSpPr>
            <p:spPr>
              <a:xfrm>
                <a:off x="5114010" y="3773990"/>
                <a:ext cx="5453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PEP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C2B76222-F615-4711-92B6-974AFC2BE9FB}"/>
                  </a:ext>
                </a:extLst>
              </p:cNvPr>
              <p:cNvSpPr txBox="1"/>
              <p:nvPr/>
            </p:nvSpPr>
            <p:spPr>
              <a:xfrm>
                <a:off x="4768898" y="3935010"/>
                <a:ext cx="4539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Pyr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D2BE62D5-3AE4-4C58-8F33-47085BD9E969}"/>
                  </a:ext>
                </a:extLst>
              </p:cNvPr>
              <p:cNvSpPr txBox="1"/>
              <p:nvPr/>
            </p:nvSpPr>
            <p:spPr>
              <a:xfrm>
                <a:off x="4244245" y="4302935"/>
                <a:ext cx="4732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Lac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673D4240-45C8-4E56-BBAD-B0F1AF51C2EC}"/>
                  </a:ext>
                </a:extLst>
              </p:cNvPr>
              <p:cNvSpPr txBox="1"/>
              <p:nvPr/>
            </p:nvSpPr>
            <p:spPr>
              <a:xfrm>
                <a:off x="4552714" y="2963182"/>
                <a:ext cx="111440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GAP/DHAP</a:t>
                </a:r>
              </a:p>
              <a:p>
                <a:pPr algn="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1,3-BPG</a:t>
                </a:r>
              </a:p>
            </p:txBody>
          </p: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182EA5C2-EC76-45EE-8CA3-23F542E527CA}"/>
                  </a:ext>
                </a:extLst>
              </p:cNvPr>
              <p:cNvGrpSpPr/>
              <p:nvPr/>
            </p:nvGrpSpPr>
            <p:grpSpPr>
              <a:xfrm>
                <a:off x="4588289" y="1734422"/>
                <a:ext cx="2423380" cy="3167830"/>
                <a:chOff x="4026821" y="1736528"/>
                <a:chExt cx="2423380" cy="3167830"/>
              </a:xfrm>
            </p:grpSpPr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61E29CDA-CECB-4343-9BF2-852D30E4B236}"/>
                    </a:ext>
                  </a:extLst>
                </p:cNvPr>
                <p:cNvGrpSpPr/>
                <p:nvPr/>
              </p:nvGrpSpPr>
              <p:grpSpPr>
                <a:xfrm>
                  <a:off x="4867928" y="1736528"/>
                  <a:ext cx="621770" cy="1609365"/>
                  <a:chOff x="4867928" y="1736528"/>
                  <a:chExt cx="621770" cy="1609365"/>
                </a:xfrm>
              </p:grpSpPr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CE880FA0-B399-4C0E-BE01-8A3A23432CF4}"/>
                      </a:ext>
                    </a:extLst>
                  </p:cNvPr>
                  <p:cNvGrpSpPr/>
                  <p:nvPr/>
                </p:nvGrpSpPr>
                <p:grpSpPr>
                  <a:xfrm>
                    <a:off x="4872921" y="1736528"/>
                    <a:ext cx="610785" cy="1609365"/>
                    <a:chOff x="2563534" y="644434"/>
                    <a:chExt cx="6066662" cy="2177149"/>
                  </a:xfrm>
                </p:grpSpPr>
                <p:sp>
                  <p:nvSpPr>
                    <p:cNvPr id="2" name="Oval 1">
                      <a:extLst>
                        <a:ext uri="{FF2B5EF4-FFF2-40B4-BE49-F238E27FC236}">
                          <a16:creationId xmlns:a16="http://schemas.microsoft.com/office/drawing/2014/main" id="{E831C975-6654-495D-90D5-E85B78E483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3534" y="644434"/>
                      <a:ext cx="6066662" cy="23513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" name="Arc 9">
                      <a:extLst>
                        <a:ext uri="{FF2B5EF4-FFF2-40B4-BE49-F238E27FC236}">
                          <a16:creationId xmlns:a16="http://schemas.microsoft.com/office/drawing/2014/main" id="{BBC3D452-6CB6-4C93-ACA3-51A97F9C34C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654089" y="863937"/>
                      <a:ext cx="5915250" cy="574764"/>
                    </a:xfrm>
                    <a:prstGeom prst="arc">
                      <a:avLst>
                        <a:gd name="adj1" fmla="val 11156311"/>
                        <a:gd name="adj2" fmla="val 21559420"/>
                      </a:avLst>
                    </a:prstGeom>
                    <a:ln w="63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" name="Arc 12">
                      <a:extLst>
                        <a:ext uri="{FF2B5EF4-FFF2-40B4-BE49-F238E27FC236}">
                          <a16:creationId xmlns:a16="http://schemas.microsoft.com/office/drawing/2014/main" id="{04CC5634-66F6-476D-91E4-24570056B44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3175688" y="1409662"/>
                      <a:ext cx="4813739" cy="574764"/>
                    </a:xfrm>
                    <a:prstGeom prst="arc">
                      <a:avLst>
                        <a:gd name="adj1" fmla="val 11017731"/>
                        <a:gd name="adj2" fmla="val 21142651"/>
                      </a:avLst>
                    </a:prstGeom>
                    <a:ln w="63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" name="Freeform: Shape 42">
                      <a:extLst>
                        <a:ext uri="{FF2B5EF4-FFF2-40B4-BE49-F238E27FC236}">
                          <a16:creationId xmlns:a16="http://schemas.microsoft.com/office/drawing/2014/main" id="{6455454C-67C6-473A-809D-4F7440F896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3486" y="2821583"/>
                      <a:ext cx="60960" cy="0"/>
                    </a:xfrm>
                    <a:custGeom>
                      <a:avLst/>
                      <a:gdLst>
                        <a:gd name="connsiteX0" fmla="*/ 0 w 60960"/>
                        <a:gd name="connsiteY0" fmla="*/ 0 h 0"/>
                        <a:gd name="connsiteX1" fmla="*/ 60960 w 60960"/>
                        <a:gd name="connsiteY1" fmla="*/ 0 h 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0960">
                          <a:moveTo>
                            <a:pt x="0" y="0"/>
                          </a:moveTo>
                          <a:lnTo>
                            <a:pt x="60960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2" name="Group 111">
                    <a:extLst>
                      <a:ext uri="{FF2B5EF4-FFF2-40B4-BE49-F238E27FC236}">
                        <a16:creationId xmlns:a16="http://schemas.microsoft.com/office/drawing/2014/main" id="{B3FD602E-D031-43FA-B18E-7795FEDFF004}"/>
                      </a:ext>
                    </a:extLst>
                  </p:cNvPr>
                  <p:cNvGrpSpPr/>
                  <p:nvPr/>
                </p:nvGrpSpPr>
                <p:grpSpPr>
                  <a:xfrm>
                    <a:off x="4867928" y="1811440"/>
                    <a:ext cx="621770" cy="1003727"/>
                    <a:chOff x="4867928" y="1811440"/>
                    <a:chExt cx="621770" cy="1003727"/>
                  </a:xfrm>
                </p:grpSpPr>
                <p:sp>
                  <p:nvSpPr>
                    <p:cNvPr id="107" name="Freeform: Shape 106">
                      <a:extLst>
                        <a:ext uri="{FF2B5EF4-FFF2-40B4-BE49-F238E27FC236}">
                          <a16:creationId xmlns:a16="http://schemas.microsoft.com/office/drawing/2014/main" id="{18E0F5C4-B0FC-4EA9-B921-E1739501C2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7928" y="1816100"/>
                      <a:ext cx="279400" cy="999067"/>
                    </a:xfrm>
                    <a:custGeom>
                      <a:avLst/>
                      <a:gdLst>
                        <a:gd name="connsiteX0" fmla="*/ 0 w 279400"/>
                        <a:gd name="connsiteY0" fmla="*/ 0 h 999067"/>
                        <a:gd name="connsiteX1" fmla="*/ 21166 w 279400"/>
                        <a:gd name="connsiteY1" fmla="*/ 469900 h 999067"/>
                        <a:gd name="connsiteX2" fmla="*/ 84666 w 279400"/>
                        <a:gd name="connsiteY2" fmla="*/ 842433 h 999067"/>
                        <a:gd name="connsiteX3" fmla="*/ 139700 w 279400"/>
                        <a:gd name="connsiteY3" fmla="*/ 931333 h 999067"/>
                        <a:gd name="connsiteX4" fmla="*/ 279400 w 279400"/>
                        <a:gd name="connsiteY4" fmla="*/ 999067 h 9990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9400" h="999067">
                          <a:moveTo>
                            <a:pt x="0" y="0"/>
                          </a:moveTo>
                          <a:cubicBezTo>
                            <a:pt x="3527" y="164747"/>
                            <a:pt x="7055" y="329495"/>
                            <a:pt x="21166" y="469900"/>
                          </a:cubicBezTo>
                          <a:cubicBezTo>
                            <a:pt x="35277" y="610305"/>
                            <a:pt x="64910" y="765528"/>
                            <a:pt x="84666" y="842433"/>
                          </a:cubicBezTo>
                          <a:cubicBezTo>
                            <a:pt x="104422" y="919339"/>
                            <a:pt x="107244" y="905227"/>
                            <a:pt x="139700" y="931333"/>
                          </a:cubicBezTo>
                          <a:cubicBezTo>
                            <a:pt x="172156" y="957439"/>
                            <a:pt x="225778" y="978253"/>
                            <a:pt x="279400" y="999067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10" name="Freeform: Shape 109">
                      <a:extLst>
                        <a:ext uri="{FF2B5EF4-FFF2-40B4-BE49-F238E27FC236}">
                          <a16:creationId xmlns:a16="http://schemas.microsoft.com/office/drawing/2014/main" id="{CBCD2AAC-3C68-4559-B470-2914CF5E13F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73361" y="1811440"/>
                      <a:ext cx="316337" cy="999067"/>
                    </a:xfrm>
                    <a:custGeom>
                      <a:avLst/>
                      <a:gdLst>
                        <a:gd name="connsiteX0" fmla="*/ 0 w 279400"/>
                        <a:gd name="connsiteY0" fmla="*/ 0 h 999067"/>
                        <a:gd name="connsiteX1" fmla="*/ 21166 w 279400"/>
                        <a:gd name="connsiteY1" fmla="*/ 469900 h 999067"/>
                        <a:gd name="connsiteX2" fmla="*/ 84666 w 279400"/>
                        <a:gd name="connsiteY2" fmla="*/ 842433 h 999067"/>
                        <a:gd name="connsiteX3" fmla="*/ 139700 w 279400"/>
                        <a:gd name="connsiteY3" fmla="*/ 931333 h 999067"/>
                        <a:gd name="connsiteX4" fmla="*/ 279400 w 279400"/>
                        <a:gd name="connsiteY4" fmla="*/ 999067 h 9990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9400" h="999067">
                          <a:moveTo>
                            <a:pt x="0" y="0"/>
                          </a:moveTo>
                          <a:cubicBezTo>
                            <a:pt x="3527" y="164747"/>
                            <a:pt x="7055" y="329495"/>
                            <a:pt x="21166" y="469900"/>
                          </a:cubicBezTo>
                          <a:cubicBezTo>
                            <a:pt x="35277" y="610305"/>
                            <a:pt x="64910" y="765528"/>
                            <a:pt x="84666" y="842433"/>
                          </a:cubicBezTo>
                          <a:cubicBezTo>
                            <a:pt x="104422" y="919339"/>
                            <a:pt x="107244" y="905227"/>
                            <a:pt x="139700" y="931333"/>
                          </a:cubicBezTo>
                          <a:cubicBezTo>
                            <a:pt x="172156" y="957439"/>
                            <a:pt x="225778" y="978253"/>
                            <a:pt x="279400" y="999067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A1B67F5B-AD9C-460E-B9B7-A66B7AE9B0C9}"/>
                    </a:ext>
                  </a:extLst>
                </p:cNvPr>
                <p:cNvGrpSpPr/>
                <p:nvPr/>
              </p:nvGrpSpPr>
              <p:grpSpPr>
                <a:xfrm>
                  <a:off x="4026821" y="2805992"/>
                  <a:ext cx="2423380" cy="2098366"/>
                  <a:chOff x="4026821" y="2805992"/>
                  <a:chExt cx="2423380" cy="2098366"/>
                </a:xfrm>
              </p:grpSpPr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44303211-866C-472E-9C1E-5B0318E5F2A8}"/>
                      </a:ext>
                    </a:extLst>
                  </p:cNvPr>
                  <p:cNvSpPr/>
                  <p:nvPr/>
                </p:nvSpPr>
                <p:spPr>
                  <a:xfrm>
                    <a:off x="4475545" y="3547732"/>
                    <a:ext cx="672029" cy="756207"/>
                  </a:xfrm>
                  <a:custGeom>
                    <a:avLst/>
                    <a:gdLst>
                      <a:gd name="connsiteX0" fmla="*/ 2995749 w 3004542"/>
                      <a:gd name="connsiteY0" fmla="*/ 0 h 2307772"/>
                      <a:gd name="connsiteX1" fmla="*/ 2943497 w 3004542"/>
                      <a:gd name="connsiteY1" fmla="*/ 383177 h 2307772"/>
                      <a:gd name="connsiteX2" fmla="*/ 2943497 w 3004542"/>
                      <a:gd name="connsiteY2" fmla="*/ 583475 h 2307772"/>
                      <a:gd name="connsiteX3" fmla="*/ 2978332 w 3004542"/>
                      <a:gd name="connsiteY3" fmla="*/ 801189 h 2307772"/>
                      <a:gd name="connsiteX4" fmla="*/ 3004457 w 3004542"/>
                      <a:gd name="connsiteY4" fmla="*/ 957943 h 2307772"/>
                      <a:gd name="connsiteX5" fmla="*/ 2969623 w 3004542"/>
                      <a:gd name="connsiteY5" fmla="*/ 1201783 h 2307772"/>
                      <a:gd name="connsiteX6" fmla="*/ 2847703 w 3004542"/>
                      <a:gd name="connsiteY6" fmla="*/ 1332412 h 2307772"/>
                      <a:gd name="connsiteX7" fmla="*/ 2534194 w 3004542"/>
                      <a:gd name="connsiteY7" fmla="*/ 1489166 h 2307772"/>
                      <a:gd name="connsiteX8" fmla="*/ 2272937 w 3004542"/>
                      <a:gd name="connsiteY8" fmla="*/ 1602377 h 2307772"/>
                      <a:gd name="connsiteX9" fmla="*/ 1985554 w 3004542"/>
                      <a:gd name="connsiteY9" fmla="*/ 1689463 h 2307772"/>
                      <a:gd name="connsiteX10" fmla="*/ 1759132 w 3004542"/>
                      <a:gd name="connsiteY10" fmla="*/ 1733006 h 2307772"/>
                      <a:gd name="connsiteX11" fmla="*/ 1323703 w 3004542"/>
                      <a:gd name="connsiteY11" fmla="*/ 1802675 h 2307772"/>
                      <a:gd name="connsiteX12" fmla="*/ 618309 w 3004542"/>
                      <a:gd name="connsiteY12" fmla="*/ 1933303 h 2307772"/>
                      <a:gd name="connsiteX13" fmla="*/ 0 w 3004542"/>
                      <a:gd name="connsiteY13" fmla="*/ 2307772 h 2307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04542" h="2307772">
                        <a:moveTo>
                          <a:pt x="2995749" y="0"/>
                        </a:moveTo>
                        <a:cubicBezTo>
                          <a:pt x="2973977" y="142965"/>
                          <a:pt x="2952206" y="285931"/>
                          <a:pt x="2943497" y="383177"/>
                        </a:cubicBezTo>
                        <a:cubicBezTo>
                          <a:pt x="2934788" y="480423"/>
                          <a:pt x="2937691" y="513806"/>
                          <a:pt x="2943497" y="583475"/>
                        </a:cubicBezTo>
                        <a:cubicBezTo>
                          <a:pt x="2949303" y="653144"/>
                          <a:pt x="2968172" y="738778"/>
                          <a:pt x="2978332" y="801189"/>
                        </a:cubicBezTo>
                        <a:cubicBezTo>
                          <a:pt x="2988492" y="863600"/>
                          <a:pt x="3005909" y="891177"/>
                          <a:pt x="3004457" y="957943"/>
                        </a:cubicBezTo>
                        <a:cubicBezTo>
                          <a:pt x="3003006" y="1024709"/>
                          <a:pt x="2995749" y="1139372"/>
                          <a:pt x="2969623" y="1201783"/>
                        </a:cubicBezTo>
                        <a:cubicBezTo>
                          <a:pt x="2943497" y="1264194"/>
                          <a:pt x="2920274" y="1284515"/>
                          <a:pt x="2847703" y="1332412"/>
                        </a:cubicBezTo>
                        <a:cubicBezTo>
                          <a:pt x="2775132" y="1380309"/>
                          <a:pt x="2629988" y="1444172"/>
                          <a:pt x="2534194" y="1489166"/>
                        </a:cubicBezTo>
                        <a:cubicBezTo>
                          <a:pt x="2438400" y="1534160"/>
                          <a:pt x="2364377" y="1568994"/>
                          <a:pt x="2272937" y="1602377"/>
                        </a:cubicBezTo>
                        <a:cubicBezTo>
                          <a:pt x="2181497" y="1635760"/>
                          <a:pt x="2071188" y="1667692"/>
                          <a:pt x="1985554" y="1689463"/>
                        </a:cubicBezTo>
                        <a:cubicBezTo>
                          <a:pt x="1899920" y="1711234"/>
                          <a:pt x="1869441" y="1714137"/>
                          <a:pt x="1759132" y="1733006"/>
                        </a:cubicBezTo>
                        <a:cubicBezTo>
                          <a:pt x="1648823" y="1751875"/>
                          <a:pt x="1323703" y="1802675"/>
                          <a:pt x="1323703" y="1802675"/>
                        </a:cubicBezTo>
                        <a:cubicBezTo>
                          <a:pt x="1133566" y="1836058"/>
                          <a:pt x="838926" y="1849120"/>
                          <a:pt x="618309" y="1933303"/>
                        </a:cubicBezTo>
                        <a:cubicBezTo>
                          <a:pt x="397692" y="2017486"/>
                          <a:pt x="198846" y="2162629"/>
                          <a:pt x="0" y="2307772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8F135EFB-FD5A-48BB-B033-E1E832110266}"/>
                      </a:ext>
                    </a:extLst>
                  </p:cNvPr>
                  <p:cNvSpPr/>
                  <p:nvPr/>
                </p:nvSpPr>
                <p:spPr>
                  <a:xfrm flipH="1">
                    <a:off x="5180160" y="3533414"/>
                    <a:ext cx="782119" cy="786308"/>
                  </a:xfrm>
                  <a:custGeom>
                    <a:avLst/>
                    <a:gdLst>
                      <a:gd name="connsiteX0" fmla="*/ 2995749 w 3004542"/>
                      <a:gd name="connsiteY0" fmla="*/ 0 h 2307772"/>
                      <a:gd name="connsiteX1" fmla="*/ 2943497 w 3004542"/>
                      <a:gd name="connsiteY1" fmla="*/ 383177 h 2307772"/>
                      <a:gd name="connsiteX2" fmla="*/ 2943497 w 3004542"/>
                      <a:gd name="connsiteY2" fmla="*/ 583475 h 2307772"/>
                      <a:gd name="connsiteX3" fmla="*/ 2978332 w 3004542"/>
                      <a:gd name="connsiteY3" fmla="*/ 801189 h 2307772"/>
                      <a:gd name="connsiteX4" fmla="*/ 3004457 w 3004542"/>
                      <a:gd name="connsiteY4" fmla="*/ 957943 h 2307772"/>
                      <a:gd name="connsiteX5" fmla="*/ 2969623 w 3004542"/>
                      <a:gd name="connsiteY5" fmla="*/ 1201783 h 2307772"/>
                      <a:gd name="connsiteX6" fmla="*/ 2847703 w 3004542"/>
                      <a:gd name="connsiteY6" fmla="*/ 1332412 h 2307772"/>
                      <a:gd name="connsiteX7" fmla="*/ 2534194 w 3004542"/>
                      <a:gd name="connsiteY7" fmla="*/ 1489166 h 2307772"/>
                      <a:gd name="connsiteX8" fmla="*/ 2272937 w 3004542"/>
                      <a:gd name="connsiteY8" fmla="*/ 1602377 h 2307772"/>
                      <a:gd name="connsiteX9" fmla="*/ 1985554 w 3004542"/>
                      <a:gd name="connsiteY9" fmla="*/ 1689463 h 2307772"/>
                      <a:gd name="connsiteX10" fmla="*/ 1759132 w 3004542"/>
                      <a:gd name="connsiteY10" fmla="*/ 1733006 h 2307772"/>
                      <a:gd name="connsiteX11" fmla="*/ 1323703 w 3004542"/>
                      <a:gd name="connsiteY11" fmla="*/ 1802675 h 2307772"/>
                      <a:gd name="connsiteX12" fmla="*/ 618309 w 3004542"/>
                      <a:gd name="connsiteY12" fmla="*/ 1933303 h 2307772"/>
                      <a:gd name="connsiteX13" fmla="*/ 0 w 3004542"/>
                      <a:gd name="connsiteY13" fmla="*/ 2307772 h 2307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04542" h="2307772">
                        <a:moveTo>
                          <a:pt x="2995749" y="0"/>
                        </a:moveTo>
                        <a:cubicBezTo>
                          <a:pt x="2973977" y="142965"/>
                          <a:pt x="2952206" y="285931"/>
                          <a:pt x="2943497" y="383177"/>
                        </a:cubicBezTo>
                        <a:cubicBezTo>
                          <a:pt x="2934788" y="480423"/>
                          <a:pt x="2937691" y="513806"/>
                          <a:pt x="2943497" y="583475"/>
                        </a:cubicBezTo>
                        <a:cubicBezTo>
                          <a:pt x="2949303" y="653144"/>
                          <a:pt x="2968172" y="738778"/>
                          <a:pt x="2978332" y="801189"/>
                        </a:cubicBezTo>
                        <a:cubicBezTo>
                          <a:pt x="2988492" y="863600"/>
                          <a:pt x="3005909" y="891177"/>
                          <a:pt x="3004457" y="957943"/>
                        </a:cubicBezTo>
                        <a:cubicBezTo>
                          <a:pt x="3003006" y="1024709"/>
                          <a:pt x="2995749" y="1139372"/>
                          <a:pt x="2969623" y="1201783"/>
                        </a:cubicBezTo>
                        <a:cubicBezTo>
                          <a:pt x="2943497" y="1264194"/>
                          <a:pt x="2920274" y="1284515"/>
                          <a:pt x="2847703" y="1332412"/>
                        </a:cubicBezTo>
                        <a:cubicBezTo>
                          <a:pt x="2775132" y="1380309"/>
                          <a:pt x="2629988" y="1444172"/>
                          <a:pt x="2534194" y="1489166"/>
                        </a:cubicBezTo>
                        <a:cubicBezTo>
                          <a:pt x="2438400" y="1534160"/>
                          <a:pt x="2364377" y="1568994"/>
                          <a:pt x="2272937" y="1602377"/>
                        </a:cubicBezTo>
                        <a:cubicBezTo>
                          <a:pt x="2181497" y="1635760"/>
                          <a:pt x="2071188" y="1667692"/>
                          <a:pt x="1985554" y="1689463"/>
                        </a:cubicBezTo>
                        <a:cubicBezTo>
                          <a:pt x="1899920" y="1711234"/>
                          <a:pt x="1869441" y="1714137"/>
                          <a:pt x="1759132" y="1733006"/>
                        </a:cubicBezTo>
                        <a:cubicBezTo>
                          <a:pt x="1648823" y="1751875"/>
                          <a:pt x="1323703" y="1802675"/>
                          <a:pt x="1323703" y="1802675"/>
                        </a:cubicBezTo>
                        <a:cubicBezTo>
                          <a:pt x="1133566" y="1836058"/>
                          <a:pt x="838926" y="1849120"/>
                          <a:pt x="618309" y="1933303"/>
                        </a:cubicBezTo>
                        <a:cubicBezTo>
                          <a:pt x="397692" y="2017486"/>
                          <a:pt x="198846" y="2162629"/>
                          <a:pt x="0" y="2307772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4047ADFC-7A90-470A-93B8-E4D41325ED3C}"/>
                      </a:ext>
                    </a:extLst>
                  </p:cNvPr>
                  <p:cNvSpPr/>
                  <p:nvPr/>
                </p:nvSpPr>
                <p:spPr>
                  <a:xfrm>
                    <a:off x="4026821" y="4310406"/>
                    <a:ext cx="440828" cy="437746"/>
                  </a:xfrm>
                  <a:custGeom>
                    <a:avLst/>
                    <a:gdLst>
                      <a:gd name="connsiteX0" fmla="*/ 2490651 w 2490651"/>
                      <a:gd name="connsiteY0" fmla="*/ 0 h 592183"/>
                      <a:gd name="connsiteX1" fmla="*/ 1349828 w 2490651"/>
                      <a:gd name="connsiteY1" fmla="*/ 139337 h 592183"/>
                      <a:gd name="connsiteX2" fmla="*/ 322217 w 2490651"/>
                      <a:gd name="connsiteY2" fmla="*/ 330926 h 592183"/>
                      <a:gd name="connsiteX3" fmla="*/ 0 w 2490651"/>
                      <a:gd name="connsiteY3" fmla="*/ 592183 h 592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90651" h="592183">
                        <a:moveTo>
                          <a:pt x="2490651" y="0"/>
                        </a:moveTo>
                        <a:cubicBezTo>
                          <a:pt x="2100942" y="42091"/>
                          <a:pt x="1711234" y="84183"/>
                          <a:pt x="1349828" y="139337"/>
                        </a:cubicBezTo>
                        <a:cubicBezTo>
                          <a:pt x="988422" y="194491"/>
                          <a:pt x="547188" y="255452"/>
                          <a:pt x="322217" y="330926"/>
                        </a:cubicBezTo>
                        <a:cubicBezTo>
                          <a:pt x="97246" y="406400"/>
                          <a:pt x="48623" y="499291"/>
                          <a:pt x="0" y="592183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3CE16CC3-D01D-4D93-B38A-D69814A4F707}"/>
                      </a:ext>
                    </a:extLst>
                  </p:cNvPr>
                  <p:cNvSpPr/>
                  <p:nvPr/>
                </p:nvSpPr>
                <p:spPr>
                  <a:xfrm flipH="1">
                    <a:off x="5962279" y="4319721"/>
                    <a:ext cx="487922" cy="434481"/>
                  </a:xfrm>
                  <a:custGeom>
                    <a:avLst/>
                    <a:gdLst>
                      <a:gd name="connsiteX0" fmla="*/ 2490651 w 2490651"/>
                      <a:gd name="connsiteY0" fmla="*/ 0 h 592183"/>
                      <a:gd name="connsiteX1" fmla="*/ 1349828 w 2490651"/>
                      <a:gd name="connsiteY1" fmla="*/ 139337 h 592183"/>
                      <a:gd name="connsiteX2" fmla="*/ 322217 w 2490651"/>
                      <a:gd name="connsiteY2" fmla="*/ 330926 h 592183"/>
                      <a:gd name="connsiteX3" fmla="*/ 0 w 2490651"/>
                      <a:gd name="connsiteY3" fmla="*/ 592183 h 592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90651" h="592183">
                        <a:moveTo>
                          <a:pt x="2490651" y="0"/>
                        </a:moveTo>
                        <a:cubicBezTo>
                          <a:pt x="2100942" y="42091"/>
                          <a:pt x="1711234" y="84183"/>
                          <a:pt x="1349828" y="139337"/>
                        </a:cubicBezTo>
                        <a:cubicBezTo>
                          <a:pt x="988422" y="194491"/>
                          <a:pt x="547188" y="255452"/>
                          <a:pt x="322217" y="330926"/>
                        </a:cubicBezTo>
                        <a:cubicBezTo>
                          <a:pt x="97246" y="406400"/>
                          <a:pt x="48623" y="499291"/>
                          <a:pt x="0" y="592183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Arc 38">
                    <a:extLst>
                      <a:ext uri="{FF2B5EF4-FFF2-40B4-BE49-F238E27FC236}">
                        <a16:creationId xmlns:a16="http://schemas.microsoft.com/office/drawing/2014/main" id="{6F90767F-6A33-43CF-A206-7BEE2133BD0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4472927" y="4162360"/>
                    <a:ext cx="1506679" cy="296091"/>
                  </a:xfrm>
                  <a:prstGeom prst="arc">
                    <a:avLst>
                      <a:gd name="adj1" fmla="val 10917057"/>
                      <a:gd name="adj2" fmla="val 21524862"/>
                    </a:avLst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Arc 40">
                    <a:extLst>
                      <a:ext uri="{FF2B5EF4-FFF2-40B4-BE49-F238E27FC236}">
                        <a16:creationId xmlns:a16="http://schemas.microsoft.com/office/drawing/2014/main" id="{7271CDAB-3362-42DD-963E-1C7B299D4D6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068909" y="3523066"/>
                    <a:ext cx="360844" cy="2401740"/>
                  </a:xfrm>
                  <a:prstGeom prst="arc">
                    <a:avLst>
                      <a:gd name="adj1" fmla="val 16272193"/>
                      <a:gd name="adj2" fmla="val 5385101"/>
                    </a:avLst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BE8BCF3D-6EEB-4775-BAF3-578BCF4CB62B}"/>
                      </a:ext>
                    </a:extLst>
                  </p:cNvPr>
                  <p:cNvSpPr/>
                  <p:nvPr/>
                </p:nvSpPr>
                <p:spPr>
                  <a:xfrm>
                    <a:off x="5081613" y="2810507"/>
                    <a:ext cx="65055" cy="746739"/>
                  </a:xfrm>
                  <a:custGeom>
                    <a:avLst/>
                    <a:gdLst>
                      <a:gd name="connsiteX0" fmla="*/ 186267 w 186267"/>
                      <a:gd name="connsiteY0" fmla="*/ 0 h 228600"/>
                      <a:gd name="connsiteX1" fmla="*/ 0 w 186267"/>
                      <a:gd name="connsiteY1" fmla="*/ 118533 h 228600"/>
                      <a:gd name="connsiteX2" fmla="*/ 186267 w 186267"/>
                      <a:gd name="connsiteY2" fmla="*/ 228600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6267" h="228600">
                        <a:moveTo>
                          <a:pt x="186267" y="0"/>
                        </a:moveTo>
                        <a:cubicBezTo>
                          <a:pt x="93133" y="40216"/>
                          <a:pt x="0" y="80433"/>
                          <a:pt x="0" y="118533"/>
                        </a:cubicBezTo>
                        <a:cubicBezTo>
                          <a:pt x="0" y="156633"/>
                          <a:pt x="93133" y="192616"/>
                          <a:pt x="186267" y="228600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B5A59CCA-8E69-447A-AE7E-CDF71A0B9FF9}"/>
                      </a:ext>
                    </a:extLst>
                  </p:cNvPr>
                  <p:cNvSpPr/>
                  <p:nvPr/>
                </p:nvSpPr>
                <p:spPr>
                  <a:xfrm flipH="1">
                    <a:off x="5179819" y="2805992"/>
                    <a:ext cx="46814" cy="746739"/>
                  </a:xfrm>
                  <a:custGeom>
                    <a:avLst/>
                    <a:gdLst>
                      <a:gd name="connsiteX0" fmla="*/ 186267 w 186267"/>
                      <a:gd name="connsiteY0" fmla="*/ 0 h 228600"/>
                      <a:gd name="connsiteX1" fmla="*/ 0 w 186267"/>
                      <a:gd name="connsiteY1" fmla="*/ 118533 h 228600"/>
                      <a:gd name="connsiteX2" fmla="*/ 186267 w 186267"/>
                      <a:gd name="connsiteY2" fmla="*/ 228600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6267" h="228600">
                        <a:moveTo>
                          <a:pt x="186267" y="0"/>
                        </a:moveTo>
                        <a:cubicBezTo>
                          <a:pt x="93133" y="40216"/>
                          <a:pt x="0" y="80433"/>
                          <a:pt x="0" y="118533"/>
                        </a:cubicBezTo>
                        <a:cubicBezTo>
                          <a:pt x="0" y="156633"/>
                          <a:pt x="93133" y="192616"/>
                          <a:pt x="186267" y="228600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A853D799-E273-48A4-8A47-1FAC39413D89}"/>
                </a:ext>
              </a:extLst>
            </p:cNvPr>
            <p:cNvSpPr txBox="1"/>
            <p:nvPr/>
          </p:nvSpPr>
          <p:spPr>
            <a:xfrm>
              <a:off x="5235366" y="4671072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  <a:endParaRPr lang="en-US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37D32FE-CA6C-4608-A82F-0DD0EC27A00C}"/>
                </a:ext>
              </a:extLst>
            </p:cNvPr>
            <p:cNvGrpSpPr/>
            <p:nvPr/>
          </p:nvGrpSpPr>
          <p:grpSpPr>
            <a:xfrm>
              <a:off x="4875455" y="728541"/>
              <a:ext cx="1031051" cy="616905"/>
              <a:chOff x="4875455" y="728541"/>
              <a:chExt cx="1031051" cy="616905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886E01-A96B-4BB5-9706-C8A0C26A4BF9}"/>
                  </a:ext>
                </a:extLst>
              </p:cNvPr>
              <p:cNvSpPr txBox="1"/>
              <p:nvPr/>
            </p:nvSpPr>
            <p:spPr>
              <a:xfrm>
                <a:off x="4875455" y="728541"/>
                <a:ext cx="1031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Glucose</a:t>
                </a:r>
              </a:p>
            </p:txBody>
          </p: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0258BF4E-792A-4203-9A99-1EF0772A8506}"/>
                  </a:ext>
                </a:extLst>
              </p:cNvPr>
              <p:cNvCxnSpPr/>
              <p:nvPr/>
            </p:nvCxnSpPr>
            <p:spPr>
              <a:xfrm>
                <a:off x="5374406" y="1055120"/>
                <a:ext cx="0" cy="2903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CA1FB2-0A94-42BF-B2C2-94C7CCE76375}"/>
              </a:ext>
            </a:extLst>
          </p:cNvPr>
          <p:cNvGrpSpPr/>
          <p:nvPr/>
        </p:nvGrpSpPr>
        <p:grpSpPr>
          <a:xfrm>
            <a:off x="7112076" y="1426359"/>
            <a:ext cx="2423380" cy="4350263"/>
            <a:chOff x="7112076" y="745421"/>
            <a:chExt cx="2423380" cy="4350263"/>
          </a:xfrm>
        </p:grpSpPr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EB07C712-9DF3-444D-8DC5-60ECA74CE38B}"/>
                </a:ext>
              </a:extLst>
            </p:cNvPr>
            <p:cNvGrpSpPr/>
            <p:nvPr/>
          </p:nvGrpSpPr>
          <p:grpSpPr>
            <a:xfrm>
              <a:off x="7112076" y="1394652"/>
              <a:ext cx="2423380" cy="3179111"/>
              <a:chOff x="7113828" y="1734422"/>
              <a:chExt cx="2423380" cy="3179111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9A1C7DAC-EFF4-4092-8449-13BB1A9E0B8B}"/>
                  </a:ext>
                </a:extLst>
              </p:cNvPr>
              <p:cNvGrpSpPr/>
              <p:nvPr/>
            </p:nvGrpSpPr>
            <p:grpSpPr>
              <a:xfrm>
                <a:off x="7377191" y="1734422"/>
                <a:ext cx="1855656" cy="1609364"/>
                <a:chOff x="7672702" y="5211098"/>
                <a:chExt cx="1855656" cy="1609364"/>
              </a:xfrm>
            </p:grpSpPr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7A2E1656-D765-4FF7-A9B5-3ADE1BEFDF56}"/>
                    </a:ext>
                  </a:extLst>
                </p:cNvPr>
                <p:cNvGrpSpPr/>
                <p:nvPr/>
              </p:nvGrpSpPr>
              <p:grpSpPr>
                <a:xfrm>
                  <a:off x="7672702" y="5211098"/>
                  <a:ext cx="1854381" cy="1609364"/>
                  <a:chOff x="2458663" y="644435"/>
                  <a:chExt cx="6171537" cy="2177148"/>
                </a:xfrm>
              </p:grpSpPr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41EA632D-40AA-427B-B048-765EEE8AA602}"/>
                      </a:ext>
                    </a:extLst>
                  </p:cNvPr>
                  <p:cNvSpPr/>
                  <p:nvPr/>
                </p:nvSpPr>
                <p:spPr>
                  <a:xfrm>
                    <a:off x="2458673" y="644435"/>
                    <a:ext cx="6171527" cy="21950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" name="Arc 123">
                    <a:extLst>
                      <a:ext uri="{FF2B5EF4-FFF2-40B4-BE49-F238E27FC236}">
                        <a16:creationId xmlns:a16="http://schemas.microsoft.com/office/drawing/2014/main" id="{75282ED6-4823-4800-AC4F-FAECB952242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58663" y="874817"/>
                    <a:ext cx="6171530" cy="563885"/>
                  </a:xfrm>
                  <a:prstGeom prst="arc">
                    <a:avLst>
                      <a:gd name="adj1" fmla="val 11082777"/>
                      <a:gd name="adj2" fmla="val 21372342"/>
                    </a:avLst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Arc 124">
                    <a:extLst>
                      <a:ext uri="{FF2B5EF4-FFF2-40B4-BE49-F238E27FC236}">
                        <a16:creationId xmlns:a16="http://schemas.microsoft.com/office/drawing/2014/main" id="{3CFD8A93-6FFF-491A-B73C-91BB37AB103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975075" y="1409661"/>
                    <a:ext cx="5014352" cy="574764"/>
                  </a:xfrm>
                  <a:prstGeom prst="arc">
                    <a:avLst>
                      <a:gd name="adj1" fmla="val 11160008"/>
                      <a:gd name="adj2" fmla="val 21273964"/>
                    </a:avLst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1070D893-7D60-4F3D-833D-C30BDEC5E491}"/>
                      </a:ext>
                    </a:extLst>
                  </p:cNvPr>
                  <p:cNvSpPr/>
                  <p:nvPr/>
                </p:nvSpPr>
                <p:spPr>
                  <a:xfrm>
                    <a:off x="5573486" y="2821583"/>
                    <a:ext cx="60960" cy="0"/>
                  </a:xfrm>
                  <a:custGeom>
                    <a:avLst/>
                    <a:gdLst>
                      <a:gd name="connsiteX0" fmla="*/ 0 w 60960"/>
                      <a:gd name="connsiteY0" fmla="*/ 0 h 0"/>
                      <a:gd name="connsiteX1" fmla="*/ 60960 w 60960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0960">
                        <a:moveTo>
                          <a:pt x="0" y="0"/>
                        </a:moveTo>
                        <a:lnTo>
                          <a:pt x="6096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0D1853A9-6F44-4874-B67D-3DD166D617EE}"/>
                    </a:ext>
                  </a:extLst>
                </p:cNvPr>
                <p:cNvGrpSpPr/>
                <p:nvPr/>
              </p:nvGrpSpPr>
              <p:grpSpPr>
                <a:xfrm>
                  <a:off x="7672704" y="5286009"/>
                  <a:ext cx="1855654" cy="1003727"/>
                  <a:chOff x="4867928" y="1811440"/>
                  <a:chExt cx="621770" cy="1003727"/>
                </a:xfrm>
              </p:grpSpPr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BD06930F-995E-4B20-8BB5-E4D238AD9687}"/>
                      </a:ext>
                    </a:extLst>
                  </p:cNvPr>
                  <p:cNvSpPr/>
                  <p:nvPr/>
                </p:nvSpPr>
                <p:spPr>
                  <a:xfrm>
                    <a:off x="4867928" y="1816100"/>
                    <a:ext cx="279400" cy="999067"/>
                  </a:xfrm>
                  <a:custGeom>
                    <a:avLst/>
                    <a:gdLst>
                      <a:gd name="connsiteX0" fmla="*/ 0 w 279400"/>
                      <a:gd name="connsiteY0" fmla="*/ 0 h 999067"/>
                      <a:gd name="connsiteX1" fmla="*/ 21166 w 279400"/>
                      <a:gd name="connsiteY1" fmla="*/ 469900 h 999067"/>
                      <a:gd name="connsiteX2" fmla="*/ 84666 w 279400"/>
                      <a:gd name="connsiteY2" fmla="*/ 842433 h 999067"/>
                      <a:gd name="connsiteX3" fmla="*/ 139700 w 279400"/>
                      <a:gd name="connsiteY3" fmla="*/ 931333 h 999067"/>
                      <a:gd name="connsiteX4" fmla="*/ 279400 w 279400"/>
                      <a:gd name="connsiteY4" fmla="*/ 999067 h 999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9400" h="999067">
                        <a:moveTo>
                          <a:pt x="0" y="0"/>
                        </a:moveTo>
                        <a:cubicBezTo>
                          <a:pt x="3527" y="164747"/>
                          <a:pt x="7055" y="329495"/>
                          <a:pt x="21166" y="469900"/>
                        </a:cubicBezTo>
                        <a:cubicBezTo>
                          <a:pt x="35277" y="610305"/>
                          <a:pt x="64910" y="765528"/>
                          <a:pt x="84666" y="842433"/>
                        </a:cubicBezTo>
                        <a:cubicBezTo>
                          <a:pt x="104422" y="919339"/>
                          <a:pt x="107244" y="905227"/>
                          <a:pt x="139700" y="931333"/>
                        </a:cubicBezTo>
                        <a:cubicBezTo>
                          <a:pt x="172156" y="957439"/>
                          <a:pt x="225778" y="978253"/>
                          <a:pt x="279400" y="99906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BB37F45C-6AD7-40A5-BA8A-7E191DDE72EB}"/>
                      </a:ext>
                    </a:extLst>
                  </p:cNvPr>
                  <p:cNvSpPr/>
                  <p:nvPr/>
                </p:nvSpPr>
                <p:spPr>
                  <a:xfrm flipH="1">
                    <a:off x="5173361" y="1811440"/>
                    <a:ext cx="316337" cy="999067"/>
                  </a:xfrm>
                  <a:custGeom>
                    <a:avLst/>
                    <a:gdLst>
                      <a:gd name="connsiteX0" fmla="*/ 0 w 279400"/>
                      <a:gd name="connsiteY0" fmla="*/ 0 h 999067"/>
                      <a:gd name="connsiteX1" fmla="*/ 21166 w 279400"/>
                      <a:gd name="connsiteY1" fmla="*/ 469900 h 999067"/>
                      <a:gd name="connsiteX2" fmla="*/ 84666 w 279400"/>
                      <a:gd name="connsiteY2" fmla="*/ 842433 h 999067"/>
                      <a:gd name="connsiteX3" fmla="*/ 139700 w 279400"/>
                      <a:gd name="connsiteY3" fmla="*/ 931333 h 999067"/>
                      <a:gd name="connsiteX4" fmla="*/ 279400 w 279400"/>
                      <a:gd name="connsiteY4" fmla="*/ 999067 h 999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9400" h="999067">
                        <a:moveTo>
                          <a:pt x="0" y="0"/>
                        </a:moveTo>
                        <a:cubicBezTo>
                          <a:pt x="3527" y="164747"/>
                          <a:pt x="7055" y="329495"/>
                          <a:pt x="21166" y="469900"/>
                        </a:cubicBezTo>
                        <a:cubicBezTo>
                          <a:pt x="35277" y="610305"/>
                          <a:pt x="64910" y="765528"/>
                          <a:pt x="84666" y="842433"/>
                        </a:cubicBezTo>
                        <a:cubicBezTo>
                          <a:pt x="104422" y="919339"/>
                          <a:pt x="107244" y="905227"/>
                          <a:pt x="139700" y="931333"/>
                        </a:cubicBezTo>
                        <a:cubicBezTo>
                          <a:pt x="172156" y="957439"/>
                          <a:pt x="225778" y="978253"/>
                          <a:pt x="279400" y="99906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DEC4DE07-EADE-48EB-86A9-A75AAF5D712F}"/>
                  </a:ext>
                </a:extLst>
              </p:cNvPr>
              <p:cNvGrpSpPr/>
              <p:nvPr/>
            </p:nvGrpSpPr>
            <p:grpSpPr>
              <a:xfrm>
                <a:off x="7113828" y="2815167"/>
                <a:ext cx="2423380" cy="2098366"/>
                <a:chOff x="4026821" y="2805992"/>
                <a:chExt cx="2423380" cy="2098366"/>
              </a:xfrm>
            </p:grpSpPr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6475A468-681A-43CB-8EFC-5588528820AC}"/>
                    </a:ext>
                  </a:extLst>
                </p:cNvPr>
                <p:cNvSpPr/>
                <p:nvPr/>
              </p:nvSpPr>
              <p:spPr>
                <a:xfrm>
                  <a:off x="4475545" y="3547732"/>
                  <a:ext cx="672029" cy="756207"/>
                </a:xfrm>
                <a:custGeom>
                  <a:avLst/>
                  <a:gdLst>
                    <a:gd name="connsiteX0" fmla="*/ 2995749 w 3004542"/>
                    <a:gd name="connsiteY0" fmla="*/ 0 h 2307772"/>
                    <a:gd name="connsiteX1" fmla="*/ 2943497 w 3004542"/>
                    <a:gd name="connsiteY1" fmla="*/ 383177 h 2307772"/>
                    <a:gd name="connsiteX2" fmla="*/ 2943497 w 3004542"/>
                    <a:gd name="connsiteY2" fmla="*/ 583475 h 2307772"/>
                    <a:gd name="connsiteX3" fmla="*/ 2978332 w 3004542"/>
                    <a:gd name="connsiteY3" fmla="*/ 801189 h 2307772"/>
                    <a:gd name="connsiteX4" fmla="*/ 3004457 w 3004542"/>
                    <a:gd name="connsiteY4" fmla="*/ 957943 h 2307772"/>
                    <a:gd name="connsiteX5" fmla="*/ 2969623 w 3004542"/>
                    <a:gd name="connsiteY5" fmla="*/ 1201783 h 2307772"/>
                    <a:gd name="connsiteX6" fmla="*/ 2847703 w 3004542"/>
                    <a:gd name="connsiteY6" fmla="*/ 1332412 h 2307772"/>
                    <a:gd name="connsiteX7" fmla="*/ 2534194 w 3004542"/>
                    <a:gd name="connsiteY7" fmla="*/ 1489166 h 2307772"/>
                    <a:gd name="connsiteX8" fmla="*/ 2272937 w 3004542"/>
                    <a:gd name="connsiteY8" fmla="*/ 1602377 h 2307772"/>
                    <a:gd name="connsiteX9" fmla="*/ 1985554 w 3004542"/>
                    <a:gd name="connsiteY9" fmla="*/ 1689463 h 2307772"/>
                    <a:gd name="connsiteX10" fmla="*/ 1759132 w 3004542"/>
                    <a:gd name="connsiteY10" fmla="*/ 1733006 h 2307772"/>
                    <a:gd name="connsiteX11" fmla="*/ 1323703 w 3004542"/>
                    <a:gd name="connsiteY11" fmla="*/ 1802675 h 2307772"/>
                    <a:gd name="connsiteX12" fmla="*/ 618309 w 3004542"/>
                    <a:gd name="connsiteY12" fmla="*/ 1933303 h 2307772"/>
                    <a:gd name="connsiteX13" fmla="*/ 0 w 3004542"/>
                    <a:gd name="connsiteY13" fmla="*/ 2307772 h 2307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04542" h="2307772">
                      <a:moveTo>
                        <a:pt x="2995749" y="0"/>
                      </a:moveTo>
                      <a:cubicBezTo>
                        <a:pt x="2973977" y="142965"/>
                        <a:pt x="2952206" y="285931"/>
                        <a:pt x="2943497" y="383177"/>
                      </a:cubicBezTo>
                      <a:cubicBezTo>
                        <a:pt x="2934788" y="480423"/>
                        <a:pt x="2937691" y="513806"/>
                        <a:pt x="2943497" y="583475"/>
                      </a:cubicBezTo>
                      <a:cubicBezTo>
                        <a:pt x="2949303" y="653144"/>
                        <a:pt x="2968172" y="738778"/>
                        <a:pt x="2978332" y="801189"/>
                      </a:cubicBezTo>
                      <a:cubicBezTo>
                        <a:pt x="2988492" y="863600"/>
                        <a:pt x="3005909" y="891177"/>
                        <a:pt x="3004457" y="957943"/>
                      </a:cubicBezTo>
                      <a:cubicBezTo>
                        <a:pt x="3003006" y="1024709"/>
                        <a:pt x="2995749" y="1139372"/>
                        <a:pt x="2969623" y="1201783"/>
                      </a:cubicBezTo>
                      <a:cubicBezTo>
                        <a:pt x="2943497" y="1264194"/>
                        <a:pt x="2920274" y="1284515"/>
                        <a:pt x="2847703" y="1332412"/>
                      </a:cubicBezTo>
                      <a:cubicBezTo>
                        <a:pt x="2775132" y="1380309"/>
                        <a:pt x="2629988" y="1444172"/>
                        <a:pt x="2534194" y="1489166"/>
                      </a:cubicBezTo>
                      <a:cubicBezTo>
                        <a:pt x="2438400" y="1534160"/>
                        <a:pt x="2364377" y="1568994"/>
                        <a:pt x="2272937" y="1602377"/>
                      </a:cubicBezTo>
                      <a:cubicBezTo>
                        <a:pt x="2181497" y="1635760"/>
                        <a:pt x="2071188" y="1667692"/>
                        <a:pt x="1985554" y="1689463"/>
                      </a:cubicBezTo>
                      <a:cubicBezTo>
                        <a:pt x="1899920" y="1711234"/>
                        <a:pt x="1869441" y="1714137"/>
                        <a:pt x="1759132" y="1733006"/>
                      </a:cubicBezTo>
                      <a:cubicBezTo>
                        <a:pt x="1648823" y="1751875"/>
                        <a:pt x="1323703" y="1802675"/>
                        <a:pt x="1323703" y="1802675"/>
                      </a:cubicBezTo>
                      <a:cubicBezTo>
                        <a:pt x="1133566" y="1836058"/>
                        <a:pt x="838926" y="1849120"/>
                        <a:pt x="618309" y="1933303"/>
                      </a:cubicBezTo>
                      <a:cubicBezTo>
                        <a:pt x="397692" y="2017486"/>
                        <a:pt x="198846" y="2162629"/>
                        <a:pt x="0" y="2307772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32F3AF44-94FC-4A2E-88D2-B63AB4524591}"/>
                    </a:ext>
                  </a:extLst>
                </p:cNvPr>
                <p:cNvSpPr/>
                <p:nvPr/>
              </p:nvSpPr>
              <p:spPr>
                <a:xfrm flipH="1">
                  <a:off x="5180160" y="3533414"/>
                  <a:ext cx="782119" cy="786308"/>
                </a:xfrm>
                <a:custGeom>
                  <a:avLst/>
                  <a:gdLst>
                    <a:gd name="connsiteX0" fmla="*/ 2995749 w 3004542"/>
                    <a:gd name="connsiteY0" fmla="*/ 0 h 2307772"/>
                    <a:gd name="connsiteX1" fmla="*/ 2943497 w 3004542"/>
                    <a:gd name="connsiteY1" fmla="*/ 383177 h 2307772"/>
                    <a:gd name="connsiteX2" fmla="*/ 2943497 w 3004542"/>
                    <a:gd name="connsiteY2" fmla="*/ 583475 h 2307772"/>
                    <a:gd name="connsiteX3" fmla="*/ 2978332 w 3004542"/>
                    <a:gd name="connsiteY3" fmla="*/ 801189 h 2307772"/>
                    <a:gd name="connsiteX4" fmla="*/ 3004457 w 3004542"/>
                    <a:gd name="connsiteY4" fmla="*/ 957943 h 2307772"/>
                    <a:gd name="connsiteX5" fmla="*/ 2969623 w 3004542"/>
                    <a:gd name="connsiteY5" fmla="*/ 1201783 h 2307772"/>
                    <a:gd name="connsiteX6" fmla="*/ 2847703 w 3004542"/>
                    <a:gd name="connsiteY6" fmla="*/ 1332412 h 2307772"/>
                    <a:gd name="connsiteX7" fmla="*/ 2534194 w 3004542"/>
                    <a:gd name="connsiteY7" fmla="*/ 1489166 h 2307772"/>
                    <a:gd name="connsiteX8" fmla="*/ 2272937 w 3004542"/>
                    <a:gd name="connsiteY8" fmla="*/ 1602377 h 2307772"/>
                    <a:gd name="connsiteX9" fmla="*/ 1985554 w 3004542"/>
                    <a:gd name="connsiteY9" fmla="*/ 1689463 h 2307772"/>
                    <a:gd name="connsiteX10" fmla="*/ 1759132 w 3004542"/>
                    <a:gd name="connsiteY10" fmla="*/ 1733006 h 2307772"/>
                    <a:gd name="connsiteX11" fmla="*/ 1323703 w 3004542"/>
                    <a:gd name="connsiteY11" fmla="*/ 1802675 h 2307772"/>
                    <a:gd name="connsiteX12" fmla="*/ 618309 w 3004542"/>
                    <a:gd name="connsiteY12" fmla="*/ 1933303 h 2307772"/>
                    <a:gd name="connsiteX13" fmla="*/ 0 w 3004542"/>
                    <a:gd name="connsiteY13" fmla="*/ 2307772 h 2307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04542" h="2307772">
                      <a:moveTo>
                        <a:pt x="2995749" y="0"/>
                      </a:moveTo>
                      <a:cubicBezTo>
                        <a:pt x="2973977" y="142965"/>
                        <a:pt x="2952206" y="285931"/>
                        <a:pt x="2943497" y="383177"/>
                      </a:cubicBezTo>
                      <a:cubicBezTo>
                        <a:pt x="2934788" y="480423"/>
                        <a:pt x="2937691" y="513806"/>
                        <a:pt x="2943497" y="583475"/>
                      </a:cubicBezTo>
                      <a:cubicBezTo>
                        <a:pt x="2949303" y="653144"/>
                        <a:pt x="2968172" y="738778"/>
                        <a:pt x="2978332" y="801189"/>
                      </a:cubicBezTo>
                      <a:cubicBezTo>
                        <a:pt x="2988492" y="863600"/>
                        <a:pt x="3005909" y="891177"/>
                        <a:pt x="3004457" y="957943"/>
                      </a:cubicBezTo>
                      <a:cubicBezTo>
                        <a:pt x="3003006" y="1024709"/>
                        <a:pt x="2995749" y="1139372"/>
                        <a:pt x="2969623" y="1201783"/>
                      </a:cubicBezTo>
                      <a:cubicBezTo>
                        <a:pt x="2943497" y="1264194"/>
                        <a:pt x="2920274" y="1284515"/>
                        <a:pt x="2847703" y="1332412"/>
                      </a:cubicBezTo>
                      <a:cubicBezTo>
                        <a:pt x="2775132" y="1380309"/>
                        <a:pt x="2629988" y="1444172"/>
                        <a:pt x="2534194" y="1489166"/>
                      </a:cubicBezTo>
                      <a:cubicBezTo>
                        <a:pt x="2438400" y="1534160"/>
                        <a:pt x="2364377" y="1568994"/>
                        <a:pt x="2272937" y="1602377"/>
                      </a:cubicBezTo>
                      <a:cubicBezTo>
                        <a:pt x="2181497" y="1635760"/>
                        <a:pt x="2071188" y="1667692"/>
                        <a:pt x="1985554" y="1689463"/>
                      </a:cubicBezTo>
                      <a:cubicBezTo>
                        <a:pt x="1899920" y="1711234"/>
                        <a:pt x="1869441" y="1714137"/>
                        <a:pt x="1759132" y="1733006"/>
                      </a:cubicBezTo>
                      <a:cubicBezTo>
                        <a:pt x="1648823" y="1751875"/>
                        <a:pt x="1323703" y="1802675"/>
                        <a:pt x="1323703" y="1802675"/>
                      </a:cubicBezTo>
                      <a:cubicBezTo>
                        <a:pt x="1133566" y="1836058"/>
                        <a:pt x="838926" y="1849120"/>
                        <a:pt x="618309" y="1933303"/>
                      </a:cubicBezTo>
                      <a:cubicBezTo>
                        <a:pt x="397692" y="2017486"/>
                        <a:pt x="198846" y="2162629"/>
                        <a:pt x="0" y="2307772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D422E55A-C962-435E-AEA7-35AEA50E1BDA}"/>
                    </a:ext>
                  </a:extLst>
                </p:cNvPr>
                <p:cNvSpPr/>
                <p:nvPr/>
              </p:nvSpPr>
              <p:spPr>
                <a:xfrm>
                  <a:off x="4026821" y="4310406"/>
                  <a:ext cx="440828" cy="437746"/>
                </a:xfrm>
                <a:custGeom>
                  <a:avLst/>
                  <a:gdLst>
                    <a:gd name="connsiteX0" fmla="*/ 2490651 w 2490651"/>
                    <a:gd name="connsiteY0" fmla="*/ 0 h 592183"/>
                    <a:gd name="connsiteX1" fmla="*/ 1349828 w 2490651"/>
                    <a:gd name="connsiteY1" fmla="*/ 139337 h 592183"/>
                    <a:gd name="connsiteX2" fmla="*/ 322217 w 2490651"/>
                    <a:gd name="connsiteY2" fmla="*/ 330926 h 592183"/>
                    <a:gd name="connsiteX3" fmla="*/ 0 w 2490651"/>
                    <a:gd name="connsiteY3" fmla="*/ 592183 h 59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90651" h="592183">
                      <a:moveTo>
                        <a:pt x="2490651" y="0"/>
                      </a:moveTo>
                      <a:cubicBezTo>
                        <a:pt x="2100942" y="42091"/>
                        <a:pt x="1711234" y="84183"/>
                        <a:pt x="1349828" y="139337"/>
                      </a:cubicBezTo>
                      <a:cubicBezTo>
                        <a:pt x="988422" y="194491"/>
                        <a:pt x="547188" y="255452"/>
                        <a:pt x="322217" y="330926"/>
                      </a:cubicBezTo>
                      <a:cubicBezTo>
                        <a:pt x="97246" y="406400"/>
                        <a:pt x="48623" y="499291"/>
                        <a:pt x="0" y="592183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A45ED39C-8B98-4501-B1F3-1E0F462AD00A}"/>
                    </a:ext>
                  </a:extLst>
                </p:cNvPr>
                <p:cNvSpPr/>
                <p:nvPr/>
              </p:nvSpPr>
              <p:spPr>
                <a:xfrm flipH="1">
                  <a:off x="5962279" y="4319721"/>
                  <a:ext cx="487922" cy="434481"/>
                </a:xfrm>
                <a:custGeom>
                  <a:avLst/>
                  <a:gdLst>
                    <a:gd name="connsiteX0" fmla="*/ 2490651 w 2490651"/>
                    <a:gd name="connsiteY0" fmla="*/ 0 h 592183"/>
                    <a:gd name="connsiteX1" fmla="*/ 1349828 w 2490651"/>
                    <a:gd name="connsiteY1" fmla="*/ 139337 h 592183"/>
                    <a:gd name="connsiteX2" fmla="*/ 322217 w 2490651"/>
                    <a:gd name="connsiteY2" fmla="*/ 330926 h 592183"/>
                    <a:gd name="connsiteX3" fmla="*/ 0 w 2490651"/>
                    <a:gd name="connsiteY3" fmla="*/ 592183 h 59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90651" h="592183">
                      <a:moveTo>
                        <a:pt x="2490651" y="0"/>
                      </a:moveTo>
                      <a:cubicBezTo>
                        <a:pt x="2100942" y="42091"/>
                        <a:pt x="1711234" y="84183"/>
                        <a:pt x="1349828" y="139337"/>
                      </a:cubicBezTo>
                      <a:cubicBezTo>
                        <a:pt x="988422" y="194491"/>
                        <a:pt x="547188" y="255452"/>
                        <a:pt x="322217" y="330926"/>
                      </a:cubicBezTo>
                      <a:cubicBezTo>
                        <a:pt x="97246" y="406400"/>
                        <a:pt x="48623" y="499291"/>
                        <a:pt x="0" y="592183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Arc 135">
                  <a:extLst>
                    <a:ext uri="{FF2B5EF4-FFF2-40B4-BE49-F238E27FC236}">
                      <a16:creationId xmlns:a16="http://schemas.microsoft.com/office/drawing/2014/main" id="{BA44AAAA-40CD-4391-A99B-6A1828FDD20A}"/>
                    </a:ext>
                  </a:extLst>
                </p:cNvPr>
                <p:cNvSpPr/>
                <p:nvPr/>
              </p:nvSpPr>
              <p:spPr>
                <a:xfrm rot="10800000">
                  <a:off x="4472927" y="4162360"/>
                  <a:ext cx="1506679" cy="296091"/>
                </a:xfrm>
                <a:prstGeom prst="arc">
                  <a:avLst>
                    <a:gd name="adj1" fmla="val 10917057"/>
                    <a:gd name="adj2" fmla="val 21524862"/>
                  </a:avLst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Arc 136">
                  <a:extLst>
                    <a:ext uri="{FF2B5EF4-FFF2-40B4-BE49-F238E27FC236}">
                      <a16:creationId xmlns:a16="http://schemas.microsoft.com/office/drawing/2014/main" id="{CFF6C9A0-B555-404B-8630-1978A3E71D6B}"/>
                    </a:ext>
                  </a:extLst>
                </p:cNvPr>
                <p:cNvSpPr/>
                <p:nvPr/>
              </p:nvSpPr>
              <p:spPr>
                <a:xfrm rot="5400000">
                  <a:off x="5068909" y="3523066"/>
                  <a:ext cx="360844" cy="2401740"/>
                </a:xfrm>
                <a:prstGeom prst="arc">
                  <a:avLst>
                    <a:gd name="adj1" fmla="val 16272193"/>
                    <a:gd name="adj2" fmla="val 5385101"/>
                  </a:avLst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33540B5F-CEE1-4E1F-8E85-C700D80EDE1E}"/>
                    </a:ext>
                  </a:extLst>
                </p:cNvPr>
                <p:cNvSpPr/>
                <p:nvPr/>
              </p:nvSpPr>
              <p:spPr>
                <a:xfrm>
                  <a:off x="5081613" y="2810507"/>
                  <a:ext cx="65055" cy="746739"/>
                </a:xfrm>
                <a:custGeom>
                  <a:avLst/>
                  <a:gdLst>
                    <a:gd name="connsiteX0" fmla="*/ 186267 w 186267"/>
                    <a:gd name="connsiteY0" fmla="*/ 0 h 228600"/>
                    <a:gd name="connsiteX1" fmla="*/ 0 w 186267"/>
                    <a:gd name="connsiteY1" fmla="*/ 118533 h 228600"/>
                    <a:gd name="connsiteX2" fmla="*/ 186267 w 186267"/>
                    <a:gd name="connsiteY2" fmla="*/ 2286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6267" h="228600">
                      <a:moveTo>
                        <a:pt x="186267" y="0"/>
                      </a:moveTo>
                      <a:cubicBezTo>
                        <a:pt x="93133" y="40216"/>
                        <a:pt x="0" y="80433"/>
                        <a:pt x="0" y="118533"/>
                      </a:cubicBezTo>
                      <a:cubicBezTo>
                        <a:pt x="0" y="156633"/>
                        <a:pt x="93133" y="192616"/>
                        <a:pt x="186267" y="228600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4EE921CB-141E-47D7-B381-17B77A1B9A7B}"/>
                    </a:ext>
                  </a:extLst>
                </p:cNvPr>
                <p:cNvSpPr/>
                <p:nvPr/>
              </p:nvSpPr>
              <p:spPr>
                <a:xfrm flipH="1">
                  <a:off x="5179819" y="2805992"/>
                  <a:ext cx="46814" cy="746739"/>
                </a:xfrm>
                <a:custGeom>
                  <a:avLst/>
                  <a:gdLst>
                    <a:gd name="connsiteX0" fmla="*/ 186267 w 186267"/>
                    <a:gd name="connsiteY0" fmla="*/ 0 h 228600"/>
                    <a:gd name="connsiteX1" fmla="*/ 0 w 186267"/>
                    <a:gd name="connsiteY1" fmla="*/ 118533 h 228600"/>
                    <a:gd name="connsiteX2" fmla="*/ 186267 w 186267"/>
                    <a:gd name="connsiteY2" fmla="*/ 2286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6267" h="228600">
                      <a:moveTo>
                        <a:pt x="186267" y="0"/>
                      </a:moveTo>
                      <a:cubicBezTo>
                        <a:pt x="93133" y="40216"/>
                        <a:pt x="0" y="80433"/>
                        <a:pt x="0" y="118533"/>
                      </a:cubicBezTo>
                      <a:cubicBezTo>
                        <a:pt x="0" y="156633"/>
                        <a:pt x="93133" y="192616"/>
                        <a:pt x="186267" y="228600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FEE73003-45D0-4813-A08C-509566678DE3}"/>
                </a:ext>
              </a:extLst>
            </p:cNvPr>
            <p:cNvGrpSpPr/>
            <p:nvPr/>
          </p:nvGrpSpPr>
          <p:grpSpPr>
            <a:xfrm>
              <a:off x="7736163" y="745421"/>
              <a:ext cx="1031051" cy="616905"/>
              <a:chOff x="4875455" y="728541"/>
              <a:chExt cx="1031051" cy="616905"/>
            </a:xfrm>
          </p:grpSpPr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CE47740E-7F3F-448B-BBCD-73893F461435}"/>
                  </a:ext>
                </a:extLst>
              </p:cNvPr>
              <p:cNvSpPr txBox="1"/>
              <p:nvPr/>
            </p:nvSpPr>
            <p:spPr>
              <a:xfrm>
                <a:off x="4875455" y="728541"/>
                <a:ext cx="1031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Glucose</a:t>
                </a:r>
              </a:p>
            </p:txBody>
          </p: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52472815-36EB-4071-A7A5-B0CC203AA084}"/>
                  </a:ext>
                </a:extLst>
              </p:cNvPr>
              <p:cNvCxnSpPr/>
              <p:nvPr/>
            </p:nvCxnSpPr>
            <p:spPr>
              <a:xfrm>
                <a:off x="5374406" y="1055120"/>
                <a:ext cx="0" cy="2903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5A88F4-0EA8-473B-A943-A715CE8B6DFE}"/>
                </a:ext>
              </a:extLst>
            </p:cNvPr>
            <p:cNvSpPr/>
            <p:nvPr/>
          </p:nvSpPr>
          <p:spPr>
            <a:xfrm>
              <a:off x="7896814" y="4726352"/>
              <a:ext cx="9444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Glyco</a:t>
              </a:r>
              <a:r>
                <a:rPr lang="en-US" baseline="30000" dirty="0" err="1">
                  <a:latin typeface="Arial" panose="020B0604020202020204" pitchFamily="34" charset="0"/>
                  <a:cs typeface="Arial" panose="020B0604020202020204" pitchFamily="34" charset="0"/>
                </a:rPr>
                <a:t>Lo</a:t>
              </a:r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B94526-97B8-4AB3-A8D7-57168A5EB0E1}"/>
              </a:ext>
            </a:extLst>
          </p:cNvPr>
          <p:cNvGrpSpPr/>
          <p:nvPr/>
        </p:nvGrpSpPr>
        <p:grpSpPr>
          <a:xfrm>
            <a:off x="9664728" y="1367169"/>
            <a:ext cx="2423380" cy="4348121"/>
            <a:chOff x="9664728" y="686231"/>
            <a:chExt cx="2423380" cy="4348121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329D5D6-531A-4FF8-9BA6-38F27845663D}"/>
                </a:ext>
              </a:extLst>
            </p:cNvPr>
            <p:cNvGrpSpPr/>
            <p:nvPr/>
          </p:nvGrpSpPr>
          <p:grpSpPr>
            <a:xfrm>
              <a:off x="9664728" y="1388199"/>
              <a:ext cx="2423380" cy="3168918"/>
              <a:chOff x="9666480" y="1727969"/>
              <a:chExt cx="2423380" cy="3168918"/>
            </a:xfrm>
          </p:grpSpPr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243AE097-922E-454F-BA96-733C9A7732E5}"/>
                  </a:ext>
                </a:extLst>
              </p:cNvPr>
              <p:cNvGrpSpPr/>
              <p:nvPr/>
            </p:nvGrpSpPr>
            <p:grpSpPr>
              <a:xfrm>
                <a:off x="10546696" y="1727969"/>
                <a:ext cx="539571" cy="1609365"/>
                <a:chOff x="4867928" y="1736528"/>
                <a:chExt cx="621770" cy="1609365"/>
              </a:xfrm>
            </p:grpSpPr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CA372965-DBA7-40FB-87D7-1EAAE324084B}"/>
                    </a:ext>
                  </a:extLst>
                </p:cNvPr>
                <p:cNvGrpSpPr/>
                <p:nvPr/>
              </p:nvGrpSpPr>
              <p:grpSpPr>
                <a:xfrm>
                  <a:off x="4872921" y="1736528"/>
                  <a:ext cx="610785" cy="1609365"/>
                  <a:chOff x="2563534" y="644434"/>
                  <a:chExt cx="6066662" cy="2177149"/>
                </a:xfrm>
              </p:grpSpPr>
              <p:sp>
                <p:nvSpPr>
                  <p:cNvPr id="166" name="Oval 165">
                    <a:extLst>
                      <a:ext uri="{FF2B5EF4-FFF2-40B4-BE49-F238E27FC236}">
                        <a16:creationId xmlns:a16="http://schemas.microsoft.com/office/drawing/2014/main" id="{2EDF0D0B-CF04-4956-B15B-4D16F434E2F4}"/>
                      </a:ext>
                    </a:extLst>
                  </p:cNvPr>
                  <p:cNvSpPr/>
                  <p:nvPr/>
                </p:nvSpPr>
                <p:spPr>
                  <a:xfrm>
                    <a:off x="2563534" y="644434"/>
                    <a:ext cx="6066662" cy="235132"/>
                  </a:xfrm>
                  <a:prstGeom prst="ellipse">
                    <a:avLst/>
                  </a:prstGeom>
                  <a:solidFill>
                    <a:srgbClr val="0000FF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" name="Arc 166">
                    <a:extLst>
                      <a:ext uri="{FF2B5EF4-FFF2-40B4-BE49-F238E27FC236}">
                        <a16:creationId xmlns:a16="http://schemas.microsoft.com/office/drawing/2014/main" id="{734A7CB0-40BC-44C9-9569-60D203BFFA4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54089" y="863937"/>
                    <a:ext cx="5915250" cy="574764"/>
                  </a:xfrm>
                  <a:prstGeom prst="arc">
                    <a:avLst>
                      <a:gd name="adj1" fmla="val 11156311"/>
                      <a:gd name="adj2" fmla="val 21559420"/>
                    </a:avLst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Arc 167">
                    <a:extLst>
                      <a:ext uri="{FF2B5EF4-FFF2-40B4-BE49-F238E27FC236}">
                        <a16:creationId xmlns:a16="http://schemas.microsoft.com/office/drawing/2014/main" id="{A0E71D74-8C74-47BC-A8EA-957A71AF6FB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175688" y="1409662"/>
                    <a:ext cx="4813739" cy="574764"/>
                  </a:xfrm>
                  <a:prstGeom prst="arc">
                    <a:avLst>
                      <a:gd name="adj1" fmla="val 11017731"/>
                      <a:gd name="adj2" fmla="val 21142651"/>
                    </a:avLst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6374C818-C516-45B0-9100-C9B9C18FB9A3}"/>
                      </a:ext>
                    </a:extLst>
                  </p:cNvPr>
                  <p:cNvSpPr/>
                  <p:nvPr/>
                </p:nvSpPr>
                <p:spPr>
                  <a:xfrm>
                    <a:off x="5573486" y="2821583"/>
                    <a:ext cx="60960" cy="0"/>
                  </a:xfrm>
                  <a:custGeom>
                    <a:avLst/>
                    <a:gdLst>
                      <a:gd name="connsiteX0" fmla="*/ 0 w 60960"/>
                      <a:gd name="connsiteY0" fmla="*/ 0 h 0"/>
                      <a:gd name="connsiteX1" fmla="*/ 60960 w 60960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0960">
                        <a:moveTo>
                          <a:pt x="0" y="0"/>
                        </a:moveTo>
                        <a:lnTo>
                          <a:pt x="6096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7D858711-BA04-4DEC-9787-7BD3296D88F1}"/>
                    </a:ext>
                  </a:extLst>
                </p:cNvPr>
                <p:cNvGrpSpPr/>
                <p:nvPr/>
              </p:nvGrpSpPr>
              <p:grpSpPr>
                <a:xfrm>
                  <a:off x="4867928" y="1811440"/>
                  <a:ext cx="621770" cy="1003727"/>
                  <a:chOff x="4867928" y="1811440"/>
                  <a:chExt cx="621770" cy="1003727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F0304B54-2B6A-4360-B61A-9DB575A6205F}"/>
                      </a:ext>
                    </a:extLst>
                  </p:cNvPr>
                  <p:cNvSpPr/>
                  <p:nvPr/>
                </p:nvSpPr>
                <p:spPr>
                  <a:xfrm>
                    <a:off x="4867928" y="1816100"/>
                    <a:ext cx="279400" cy="999067"/>
                  </a:xfrm>
                  <a:custGeom>
                    <a:avLst/>
                    <a:gdLst>
                      <a:gd name="connsiteX0" fmla="*/ 0 w 279400"/>
                      <a:gd name="connsiteY0" fmla="*/ 0 h 999067"/>
                      <a:gd name="connsiteX1" fmla="*/ 21166 w 279400"/>
                      <a:gd name="connsiteY1" fmla="*/ 469900 h 999067"/>
                      <a:gd name="connsiteX2" fmla="*/ 84666 w 279400"/>
                      <a:gd name="connsiteY2" fmla="*/ 842433 h 999067"/>
                      <a:gd name="connsiteX3" fmla="*/ 139700 w 279400"/>
                      <a:gd name="connsiteY3" fmla="*/ 931333 h 999067"/>
                      <a:gd name="connsiteX4" fmla="*/ 279400 w 279400"/>
                      <a:gd name="connsiteY4" fmla="*/ 999067 h 999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9400" h="999067">
                        <a:moveTo>
                          <a:pt x="0" y="0"/>
                        </a:moveTo>
                        <a:cubicBezTo>
                          <a:pt x="3527" y="164747"/>
                          <a:pt x="7055" y="329495"/>
                          <a:pt x="21166" y="469900"/>
                        </a:cubicBezTo>
                        <a:cubicBezTo>
                          <a:pt x="35277" y="610305"/>
                          <a:pt x="64910" y="765528"/>
                          <a:pt x="84666" y="842433"/>
                        </a:cubicBezTo>
                        <a:cubicBezTo>
                          <a:pt x="104422" y="919339"/>
                          <a:pt x="107244" y="905227"/>
                          <a:pt x="139700" y="931333"/>
                        </a:cubicBezTo>
                        <a:cubicBezTo>
                          <a:pt x="172156" y="957439"/>
                          <a:pt x="225778" y="978253"/>
                          <a:pt x="279400" y="99906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8A69B63E-6AB2-49D8-8A95-3F3031FA071D}"/>
                      </a:ext>
                    </a:extLst>
                  </p:cNvPr>
                  <p:cNvSpPr/>
                  <p:nvPr/>
                </p:nvSpPr>
                <p:spPr>
                  <a:xfrm flipH="1">
                    <a:off x="5173361" y="1811440"/>
                    <a:ext cx="316337" cy="999067"/>
                  </a:xfrm>
                  <a:custGeom>
                    <a:avLst/>
                    <a:gdLst>
                      <a:gd name="connsiteX0" fmla="*/ 0 w 279400"/>
                      <a:gd name="connsiteY0" fmla="*/ 0 h 999067"/>
                      <a:gd name="connsiteX1" fmla="*/ 21166 w 279400"/>
                      <a:gd name="connsiteY1" fmla="*/ 469900 h 999067"/>
                      <a:gd name="connsiteX2" fmla="*/ 84666 w 279400"/>
                      <a:gd name="connsiteY2" fmla="*/ 842433 h 999067"/>
                      <a:gd name="connsiteX3" fmla="*/ 139700 w 279400"/>
                      <a:gd name="connsiteY3" fmla="*/ 931333 h 999067"/>
                      <a:gd name="connsiteX4" fmla="*/ 279400 w 279400"/>
                      <a:gd name="connsiteY4" fmla="*/ 999067 h 999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9400" h="999067">
                        <a:moveTo>
                          <a:pt x="0" y="0"/>
                        </a:moveTo>
                        <a:cubicBezTo>
                          <a:pt x="3527" y="164747"/>
                          <a:pt x="7055" y="329495"/>
                          <a:pt x="21166" y="469900"/>
                        </a:cubicBezTo>
                        <a:cubicBezTo>
                          <a:pt x="35277" y="610305"/>
                          <a:pt x="64910" y="765528"/>
                          <a:pt x="84666" y="842433"/>
                        </a:cubicBezTo>
                        <a:cubicBezTo>
                          <a:pt x="104422" y="919339"/>
                          <a:pt x="107244" y="905227"/>
                          <a:pt x="139700" y="931333"/>
                        </a:cubicBezTo>
                        <a:cubicBezTo>
                          <a:pt x="172156" y="957439"/>
                          <a:pt x="225778" y="978253"/>
                          <a:pt x="279400" y="99906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E84817D2-42F7-4549-BB3A-5D4AF9B7CB2C}"/>
                  </a:ext>
                </a:extLst>
              </p:cNvPr>
              <p:cNvGrpSpPr/>
              <p:nvPr/>
            </p:nvGrpSpPr>
            <p:grpSpPr>
              <a:xfrm>
                <a:off x="9666480" y="2798521"/>
                <a:ext cx="2423380" cy="2098366"/>
                <a:chOff x="4026821" y="2805992"/>
                <a:chExt cx="2423380" cy="2098366"/>
              </a:xfrm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98B9E302-2AEC-411F-821B-47786011DA23}"/>
                    </a:ext>
                  </a:extLst>
                </p:cNvPr>
                <p:cNvSpPr/>
                <p:nvPr/>
              </p:nvSpPr>
              <p:spPr>
                <a:xfrm>
                  <a:off x="4475545" y="3547732"/>
                  <a:ext cx="672029" cy="756207"/>
                </a:xfrm>
                <a:custGeom>
                  <a:avLst/>
                  <a:gdLst>
                    <a:gd name="connsiteX0" fmla="*/ 2995749 w 3004542"/>
                    <a:gd name="connsiteY0" fmla="*/ 0 h 2307772"/>
                    <a:gd name="connsiteX1" fmla="*/ 2943497 w 3004542"/>
                    <a:gd name="connsiteY1" fmla="*/ 383177 h 2307772"/>
                    <a:gd name="connsiteX2" fmla="*/ 2943497 w 3004542"/>
                    <a:gd name="connsiteY2" fmla="*/ 583475 h 2307772"/>
                    <a:gd name="connsiteX3" fmla="*/ 2978332 w 3004542"/>
                    <a:gd name="connsiteY3" fmla="*/ 801189 h 2307772"/>
                    <a:gd name="connsiteX4" fmla="*/ 3004457 w 3004542"/>
                    <a:gd name="connsiteY4" fmla="*/ 957943 h 2307772"/>
                    <a:gd name="connsiteX5" fmla="*/ 2969623 w 3004542"/>
                    <a:gd name="connsiteY5" fmla="*/ 1201783 h 2307772"/>
                    <a:gd name="connsiteX6" fmla="*/ 2847703 w 3004542"/>
                    <a:gd name="connsiteY6" fmla="*/ 1332412 h 2307772"/>
                    <a:gd name="connsiteX7" fmla="*/ 2534194 w 3004542"/>
                    <a:gd name="connsiteY7" fmla="*/ 1489166 h 2307772"/>
                    <a:gd name="connsiteX8" fmla="*/ 2272937 w 3004542"/>
                    <a:gd name="connsiteY8" fmla="*/ 1602377 h 2307772"/>
                    <a:gd name="connsiteX9" fmla="*/ 1985554 w 3004542"/>
                    <a:gd name="connsiteY9" fmla="*/ 1689463 h 2307772"/>
                    <a:gd name="connsiteX10" fmla="*/ 1759132 w 3004542"/>
                    <a:gd name="connsiteY10" fmla="*/ 1733006 h 2307772"/>
                    <a:gd name="connsiteX11" fmla="*/ 1323703 w 3004542"/>
                    <a:gd name="connsiteY11" fmla="*/ 1802675 h 2307772"/>
                    <a:gd name="connsiteX12" fmla="*/ 618309 w 3004542"/>
                    <a:gd name="connsiteY12" fmla="*/ 1933303 h 2307772"/>
                    <a:gd name="connsiteX13" fmla="*/ 0 w 3004542"/>
                    <a:gd name="connsiteY13" fmla="*/ 2307772 h 2307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04542" h="2307772">
                      <a:moveTo>
                        <a:pt x="2995749" y="0"/>
                      </a:moveTo>
                      <a:cubicBezTo>
                        <a:pt x="2973977" y="142965"/>
                        <a:pt x="2952206" y="285931"/>
                        <a:pt x="2943497" y="383177"/>
                      </a:cubicBezTo>
                      <a:cubicBezTo>
                        <a:pt x="2934788" y="480423"/>
                        <a:pt x="2937691" y="513806"/>
                        <a:pt x="2943497" y="583475"/>
                      </a:cubicBezTo>
                      <a:cubicBezTo>
                        <a:pt x="2949303" y="653144"/>
                        <a:pt x="2968172" y="738778"/>
                        <a:pt x="2978332" y="801189"/>
                      </a:cubicBezTo>
                      <a:cubicBezTo>
                        <a:pt x="2988492" y="863600"/>
                        <a:pt x="3005909" y="891177"/>
                        <a:pt x="3004457" y="957943"/>
                      </a:cubicBezTo>
                      <a:cubicBezTo>
                        <a:pt x="3003006" y="1024709"/>
                        <a:pt x="2995749" y="1139372"/>
                        <a:pt x="2969623" y="1201783"/>
                      </a:cubicBezTo>
                      <a:cubicBezTo>
                        <a:pt x="2943497" y="1264194"/>
                        <a:pt x="2920274" y="1284515"/>
                        <a:pt x="2847703" y="1332412"/>
                      </a:cubicBezTo>
                      <a:cubicBezTo>
                        <a:pt x="2775132" y="1380309"/>
                        <a:pt x="2629988" y="1444172"/>
                        <a:pt x="2534194" y="1489166"/>
                      </a:cubicBezTo>
                      <a:cubicBezTo>
                        <a:pt x="2438400" y="1534160"/>
                        <a:pt x="2364377" y="1568994"/>
                        <a:pt x="2272937" y="1602377"/>
                      </a:cubicBezTo>
                      <a:cubicBezTo>
                        <a:pt x="2181497" y="1635760"/>
                        <a:pt x="2071188" y="1667692"/>
                        <a:pt x="1985554" y="1689463"/>
                      </a:cubicBezTo>
                      <a:cubicBezTo>
                        <a:pt x="1899920" y="1711234"/>
                        <a:pt x="1869441" y="1714137"/>
                        <a:pt x="1759132" y="1733006"/>
                      </a:cubicBezTo>
                      <a:cubicBezTo>
                        <a:pt x="1648823" y="1751875"/>
                        <a:pt x="1323703" y="1802675"/>
                        <a:pt x="1323703" y="1802675"/>
                      </a:cubicBezTo>
                      <a:cubicBezTo>
                        <a:pt x="1133566" y="1836058"/>
                        <a:pt x="838926" y="1849120"/>
                        <a:pt x="618309" y="1933303"/>
                      </a:cubicBezTo>
                      <a:cubicBezTo>
                        <a:pt x="397692" y="2017486"/>
                        <a:pt x="198846" y="2162629"/>
                        <a:pt x="0" y="2307772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ED9E4C07-1034-4836-AB99-EEFFFFFB87F8}"/>
                    </a:ext>
                  </a:extLst>
                </p:cNvPr>
                <p:cNvSpPr/>
                <p:nvPr/>
              </p:nvSpPr>
              <p:spPr>
                <a:xfrm flipH="1">
                  <a:off x="5180160" y="3533414"/>
                  <a:ext cx="782119" cy="786308"/>
                </a:xfrm>
                <a:custGeom>
                  <a:avLst/>
                  <a:gdLst>
                    <a:gd name="connsiteX0" fmla="*/ 2995749 w 3004542"/>
                    <a:gd name="connsiteY0" fmla="*/ 0 h 2307772"/>
                    <a:gd name="connsiteX1" fmla="*/ 2943497 w 3004542"/>
                    <a:gd name="connsiteY1" fmla="*/ 383177 h 2307772"/>
                    <a:gd name="connsiteX2" fmla="*/ 2943497 w 3004542"/>
                    <a:gd name="connsiteY2" fmla="*/ 583475 h 2307772"/>
                    <a:gd name="connsiteX3" fmla="*/ 2978332 w 3004542"/>
                    <a:gd name="connsiteY3" fmla="*/ 801189 h 2307772"/>
                    <a:gd name="connsiteX4" fmla="*/ 3004457 w 3004542"/>
                    <a:gd name="connsiteY4" fmla="*/ 957943 h 2307772"/>
                    <a:gd name="connsiteX5" fmla="*/ 2969623 w 3004542"/>
                    <a:gd name="connsiteY5" fmla="*/ 1201783 h 2307772"/>
                    <a:gd name="connsiteX6" fmla="*/ 2847703 w 3004542"/>
                    <a:gd name="connsiteY6" fmla="*/ 1332412 h 2307772"/>
                    <a:gd name="connsiteX7" fmla="*/ 2534194 w 3004542"/>
                    <a:gd name="connsiteY7" fmla="*/ 1489166 h 2307772"/>
                    <a:gd name="connsiteX8" fmla="*/ 2272937 w 3004542"/>
                    <a:gd name="connsiteY8" fmla="*/ 1602377 h 2307772"/>
                    <a:gd name="connsiteX9" fmla="*/ 1985554 w 3004542"/>
                    <a:gd name="connsiteY9" fmla="*/ 1689463 h 2307772"/>
                    <a:gd name="connsiteX10" fmla="*/ 1759132 w 3004542"/>
                    <a:gd name="connsiteY10" fmla="*/ 1733006 h 2307772"/>
                    <a:gd name="connsiteX11" fmla="*/ 1323703 w 3004542"/>
                    <a:gd name="connsiteY11" fmla="*/ 1802675 h 2307772"/>
                    <a:gd name="connsiteX12" fmla="*/ 618309 w 3004542"/>
                    <a:gd name="connsiteY12" fmla="*/ 1933303 h 2307772"/>
                    <a:gd name="connsiteX13" fmla="*/ 0 w 3004542"/>
                    <a:gd name="connsiteY13" fmla="*/ 2307772 h 2307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04542" h="2307772">
                      <a:moveTo>
                        <a:pt x="2995749" y="0"/>
                      </a:moveTo>
                      <a:cubicBezTo>
                        <a:pt x="2973977" y="142965"/>
                        <a:pt x="2952206" y="285931"/>
                        <a:pt x="2943497" y="383177"/>
                      </a:cubicBezTo>
                      <a:cubicBezTo>
                        <a:pt x="2934788" y="480423"/>
                        <a:pt x="2937691" y="513806"/>
                        <a:pt x="2943497" y="583475"/>
                      </a:cubicBezTo>
                      <a:cubicBezTo>
                        <a:pt x="2949303" y="653144"/>
                        <a:pt x="2968172" y="738778"/>
                        <a:pt x="2978332" y="801189"/>
                      </a:cubicBezTo>
                      <a:cubicBezTo>
                        <a:pt x="2988492" y="863600"/>
                        <a:pt x="3005909" y="891177"/>
                        <a:pt x="3004457" y="957943"/>
                      </a:cubicBezTo>
                      <a:cubicBezTo>
                        <a:pt x="3003006" y="1024709"/>
                        <a:pt x="2995749" y="1139372"/>
                        <a:pt x="2969623" y="1201783"/>
                      </a:cubicBezTo>
                      <a:cubicBezTo>
                        <a:pt x="2943497" y="1264194"/>
                        <a:pt x="2920274" y="1284515"/>
                        <a:pt x="2847703" y="1332412"/>
                      </a:cubicBezTo>
                      <a:cubicBezTo>
                        <a:pt x="2775132" y="1380309"/>
                        <a:pt x="2629988" y="1444172"/>
                        <a:pt x="2534194" y="1489166"/>
                      </a:cubicBezTo>
                      <a:cubicBezTo>
                        <a:pt x="2438400" y="1534160"/>
                        <a:pt x="2364377" y="1568994"/>
                        <a:pt x="2272937" y="1602377"/>
                      </a:cubicBezTo>
                      <a:cubicBezTo>
                        <a:pt x="2181497" y="1635760"/>
                        <a:pt x="2071188" y="1667692"/>
                        <a:pt x="1985554" y="1689463"/>
                      </a:cubicBezTo>
                      <a:cubicBezTo>
                        <a:pt x="1899920" y="1711234"/>
                        <a:pt x="1869441" y="1714137"/>
                        <a:pt x="1759132" y="1733006"/>
                      </a:cubicBezTo>
                      <a:cubicBezTo>
                        <a:pt x="1648823" y="1751875"/>
                        <a:pt x="1323703" y="1802675"/>
                        <a:pt x="1323703" y="1802675"/>
                      </a:cubicBezTo>
                      <a:cubicBezTo>
                        <a:pt x="1133566" y="1836058"/>
                        <a:pt x="838926" y="1849120"/>
                        <a:pt x="618309" y="1933303"/>
                      </a:cubicBezTo>
                      <a:cubicBezTo>
                        <a:pt x="397692" y="2017486"/>
                        <a:pt x="198846" y="2162629"/>
                        <a:pt x="0" y="2307772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787549A2-E0DA-45D3-AB31-911397A6FD4C}"/>
                    </a:ext>
                  </a:extLst>
                </p:cNvPr>
                <p:cNvSpPr/>
                <p:nvPr/>
              </p:nvSpPr>
              <p:spPr>
                <a:xfrm>
                  <a:off x="4026821" y="4310406"/>
                  <a:ext cx="440828" cy="437746"/>
                </a:xfrm>
                <a:custGeom>
                  <a:avLst/>
                  <a:gdLst>
                    <a:gd name="connsiteX0" fmla="*/ 2490651 w 2490651"/>
                    <a:gd name="connsiteY0" fmla="*/ 0 h 592183"/>
                    <a:gd name="connsiteX1" fmla="*/ 1349828 w 2490651"/>
                    <a:gd name="connsiteY1" fmla="*/ 139337 h 592183"/>
                    <a:gd name="connsiteX2" fmla="*/ 322217 w 2490651"/>
                    <a:gd name="connsiteY2" fmla="*/ 330926 h 592183"/>
                    <a:gd name="connsiteX3" fmla="*/ 0 w 2490651"/>
                    <a:gd name="connsiteY3" fmla="*/ 592183 h 59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90651" h="592183">
                      <a:moveTo>
                        <a:pt x="2490651" y="0"/>
                      </a:moveTo>
                      <a:cubicBezTo>
                        <a:pt x="2100942" y="42091"/>
                        <a:pt x="1711234" y="84183"/>
                        <a:pt x="1349828" y="139337"/>
                      </a:cubicBezTo>
                      <a:cubicBezTo>
                        <a:pt x="988422" y="194491"/>
                        <a:pt x="547188" y="255452"/>
                        <a:pt x="322217" y="330926"/>
                      </a:cubicBezTo>
                      <a:cubicBezTo>
                        <a:pt x="97246" y="406400"/>
                        <a:pt x="48623" y="499291"/>
                        <a:pt x="0" y="592183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5A92C0DA-CE1C-4F31-A0D7-7539725A4DBC}"/>
                    </a:ext>
                  </a:extLst>
                </p:cNvPr>
                <p:cNvSpPr/>
                <p:nvPr/>
              </p:nvSpPr>
              <p:spPr>
                <a:xfrm flipH="1">
                  <a:off x="5962279" y="4319721"/>
                  <a:ext cx="487922" cy="434481"/>
                </a:xfrm>
                <a:custGeom>
                  <a:avLst/>
                  <a:gdLst>
                    <a:gd name="connsiteX0" fmla="*/ 2490651 w 2490651"/>
                    <a:gd name="connsiteY0" fmla="*/ 0 h 592183"/>
                    <a:gd name="connsiteX1" fmla="*/ 1349828 w 2490651"/>
                    <a:gd name="connsiteY1" fmla="*/ 139337 h 592183"/>
                    <a:gd name="connsiteX2" fmla="*/ 322217 w 2490651"/>
                    <a:gd name="connsiteY2" fmla="*/ 330926 h 592183"/>
                    <a:gd name="connsiteX3" fmla="*/ 0 w 2490651"/>
                    <a:gd name="connsiteY3" fmla="*/ 592183 h 59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90651" h="592183">
                      <a:moveTo>
                        <a:pt x="2490651" y="0"/>
                      </a:moveTo>
                      <a:cubicBezTo>
                        <a:pt x="2100942" y="42091"/>
                        <a:pt x="1711234" y="84183"/>
                        <a:pt x="1349828" y="139337"/>
                      </a:cubicBezTo>
                      <a:cubicBezTo>
                        <a:pt x="988422" y="194491"/>
                        <a:pt x="547188" y="255452"/>
                        <a:pt x="322217" y="330926"/>
                      </a:cubicBezTo>
                      <a:cubicBezTo>
                        <a:pt x="97246" y="406400"/>
                        <a:pt x="48623" y="499291"/>
                        <a:pt x="0" y="592183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Arc 157">
                  <a:extLst>
                    <a:ext uri="{FF2B5EF4-FFF2-40B4-BE49-F238E27FC236}">
                      <a16:creationId xmlns:a16="http://schemas.microsoft.com/office/drawing/2014/main" id="{1D5A0CD3-F78D-4AED-9577-F9BE2803A00F}"/>
                    </a:ext>
                  </a:extLst>
                </p:cNvPr>
                <p:cNvSpPr/>
                <p:nvPr/>
              </p:nvSpPr>
              <p:spPr>
                <a:xfrm rot="10800000">
                  <a:off x="4472927" y="4162360"/>
                  <a:ext cx="1506679" cy="296091"/>
                </a:xfrm>
                <a:prstGeom prst="arc">
                  <a:avLst>
                    <a:gd name="adj1" fmla="val 10917057"/>
                    <a:gd name="adj2" fmla="val 21524862"/>
                  </a:avLst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Arc 158">
                  <a:extLst>
                    <a:ext uri="{FF2B5EF4-FFF2-40B4-BE49-F238E27FC236}">
                      <a16:creationId xmlns:a16="http://schemas.microsoft.com/office/drawing/2014/main" id="{8A844778-C0AF-4D6F-B899-086C866DF39B}"/>
                    </a:ext>
                  </a:extLst>
                </p:cNvPr>
                <p:cNvSpPr/>
                <p:nvPr/>
              </p:nvSpPr>
              <p:spPr>
                <a:xfrm rot="5400000">
                  <a:off x="5068909" y="3523066"/>
                  <a:ext cx="360844" cy="2401740"/>
                </a:xfrm>
                <a:prstGeom prst="arc">
                  <a:avLst>
                    <a:gd name="adj1" fmla="val 16272193"/>
                    <a:gd name="adj2" fmla="val 5385101"/>
                  </a:avLst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9B60DD75-85BC-4B0F-B994-21FCE560BF5C}"/>
                    </a:ext>
                  </a:extLst>
                </p:cNvPr>
                <p:cNvSpPr/>
                <p:nvPr/>
              </p:nvSpPr>
              <p:spPr>
                <a:xfrm>
                  <a:off x="5081613" y="2810507"/>
                  <a:ext cx="65055" cy="746739"/>
                </a:xfrm>
                <a:custGeom>
                  <a:avLst/>
                  <a:gdLst>
                    <a:gd name="connsiteX0" fmla="*/ 186267 w 186267"/>
                    <a:gd name="connsiteY0" fmla="*/ 0 h 228600"/>
                    <a:gd name="connsiteX1" fmla="*/ 0 w 186267"/>
                    <a:gd name="connsiteY1" fmla="*/ 118533 h 228600"/>
                    <a:gd name="connsiteX2" fmla="*/ 186267 w 186267"/>
                    <a:gd name="connsiteY2" fmla="*/ 2286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6267" h="228600">
                      <a:moveTo>
                        <a:pt x="186267" y="0"/>
                      </a:moveTo>
                      <a:cubicBezTo>
                        <a:pt x="93133" y="40216"/>
                        <a:pt x="0" y="80433"/>
                        <a:pt x="0" y="118533"/>
                      </a:cubicBezTo>
                      <a:cubicBezTo>
                        <a:pt x="0" y="156633"/>
                        <a:pt x="93133" y="192616"/>
                        <a:pt x="186267" y="228600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A6E3C3E2-18A5-4718-A548-16DEEE1AA8A2}"/>
                    </a:ext>
                  </a:extLst>
                </p:cNvPr>
                <p:cNvSpPr/>
                <p:nvPr/>
              </p:nvSpPr>
              <p:spPr>
                <a:xfrm flipH="1">
                  <a:off x="5179819" y="2805992"/>
                  <a:ext cx="46814" cy="746739"/>
                </a:xfrm>
                <a:custGeom>
                  <a:avLst/>
                  <a:gdLst>
                    <a:gd name="connsiteX0" fmla="*/ 186267 w 186267"/>
                    <a:gd name="connsiteY0" fmla="*/ 0 h 228600"/>
                    <a:gd name="connsiteX1" fmla="*/ 0 w 186267"/>
                    <a:gd name="connsiteY1" fmla="*/ 118533 h 228600"/>
                    <a:gd name="connsiteX2" fmla="*/ 186267 w 186267"/>
                    <a:gd name="connsiteY2" fmla="*/ 2286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6267" h="228600">
                      <a:moveTo>
                        <a:pt x="186267" y="0"/>
                      </a:moveTo>
                      <a:cubicBezTo>
                        <a:pt x="93133" y="40216"/>
                        <a:pt x="0" y="80433"/>
                        <a:pt x="0" y="118533"/>
                      </a:cubicBezTo>
                      <a:cubicBezTo>
                        <a:pt x="0" y="156633"/>
                        <a:pt x="93133" y="192616"/>
                        <a:pt x="186267" y="228600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3F151E1A-9EB9-4591-89A4-27C36E44335F}"/>
                </a:ext>
              </a:extLst>
            </p:cNvPr>
            <p:cNvGrpSpPr/>
            <p:nvPr/>
          </p:nvGrpSpPr>
          <p:grpSpPr>
            <a:xfrm>
              <a:off x="10306040" y="686231"/>
              <a:ext cx="1031051" cy="616905"/>
              <a:chOff x="4875455" y="728541"/>
              <a:chExt cx="1031051" cy="616905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5E5C05B5-B4AF-42D4-A35B-338AF6CF15FE}"/>
                  </a:ext>
                </a:extLst>
              </p:cNvPr>
              <p:cNvSpPr txBox="1"/>
              <p:nvPr/>
            </p:nvSpPr>
            <p:spPr>
              <a:xfrm>
                <a:off x="4875455" y="728541"/>
                <a:ext cx="1031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Glucose</a:t>
                </a:r>
              </a:p>
            </p:txBody>
          </p: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4ECC2E17-C9A7-4275-9F70-D434509FDBA8}"/>
                  </a:ext>
                </a:extLst>
              </p:cNvPr>
              <p:cNvCxnSpPr/>
              <p:nvPr/>
            </p:nvCxnSpPr>
            <p:spPr>
              <a:xfrm>
                <a:off x="5374406" y="1055120"/>
                <a:ext cx="0" cy="2903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F6AF73-E6C6-42F0-8E7C-E63621302FA3}"/>
                </a:ext>
              </a:extLst>
            </p:cNvPr>
            <p:cNvSpPr/>
            <p:nvPr/>
          </p:nvSpPr>
          <p:spPr>
            <a:xfrm>
              <a:off x="10544944" y="4665020"/>
              <a:ext cx="9188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Glyco</a:t>
              </a:r>
              <a:r>
                <a:rPr lang="en-US" baseline="30000" dirty="0" err="1">
                  <a:latin typeface="Arial" panose="020B0604020202020204" pitchFamily="34" charset="0"/>
                  <a:cs typeface="Arial" panose="020B0604020202020204" pitchFamily="34" charset="0"/>
                </a:rPr>
                <a:t>Hi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144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8282" y="39018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Areas of research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160101" y="730705"/>
            <a:ext cx="7408985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450885" y="1033704"/>
            <a:ext cx="7118201" cy="5645572"/>
            <a:chOff x="1245870" y="1166708"/>
            <a:chExt cx="7118201" cy="5645572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3108960" y="2320290"/>
              <a:ext cx="543264" cy="4457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1245870" y="1193378"/>
              <a:ext cx="2035417" cy="145542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>
              <a:glow rad="101600">
                <a:srgbClr val="C00000">
                  <a:alpha val="6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Metabolic regulation of heart failure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5372100" y="2186941"/>
              <a:ext cx="548640" cy="4351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5814204" y="1166708"/>
              <a:ext cx="2549867" cy="145542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>
              <a:glow rad="101600">
                <a:srgbClr val="C00000"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Metabolic mechanisms of myocardial repair and regeneration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547746" y="4743450"/>
              <a:ext cx="0" cy="6057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2835395" y="5356860"/>
              <a:ext cx="3438914" cy="145542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>
              <a:glow rad="101600">
                <a:srgbClr val="C00000"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Metabolic regulation of exercise-induced benefits to cardiovascular health</a:t>
              </a:r>
            </a:p>
          </p:txBody>
        </p:sp>
        <p:pic>
          <p:nvPicPr>
            <p:cNvPr id="13" name="Picture 2" descr="http://robozzle.com/igoro/211px-CoeurHumain_svg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965" y="1704974"/>
              <a:ext cx="2009775" cy="3038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4" descr="https://upload.wikimedia.org/wikipedia/commons/5/5a/D-glucose-chain-3D-bal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699" y="2633056"/>
            <a:ext cx="2861056" cy="158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70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3475482" y="3635772"/>
            <a:ext cx="1457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Purine synthesis pathway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1D248C0-AADB-7C4F-B912-A259D840EB0B}"/>
              </a:ext>
            </a:extLst>
          </p:cNvPr>
          <p:cNvGrpSpPr/>
          <p:nvPr/>
        </p:nvGrpSpPr>
        <p:grpSpPr>
          <a:xfrm>
            <a:off x="683280" y="3112577"/>
            <a:ext cx="1057294" cy="784830"/>
            <a:chOff x="8546719" y="-14384"/>
            <a:chExt cx="1057294" cy="784830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2C6D7F0-5B6A-1449-B75D-5C4306D06910}"/>
                </a:ext>
              </a:extLst>
            </p:cNvPr>
            <p:cNvSpPr txBox="1"/>
            <p:nvPr/>
          </p:nvSpPr>
          <p:spPr>
            <a:xfrm>
              <a:off x="8715516" y="-14384"/>
              <a:ext cx="875561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latin typeface="Arial"/>
                  <a:cs typeface="Arial"/>
                </a:rPr>
                <a:t>WT</a:t>
              </a:r>
            </a:p>
            <a:p>
              <a:r>
                <a:rPr lang="en-US" sz="1500" b="1" dirty="0" err="1">
                  <a:solidFill>
                    <a:srgbClr val="FF0000"/>
                  </a:solidFill>
                  <a:latin typeface="Arial"/>
                  <a:cs typeface="Arial"/>
                </a:rPr>
                <a:t>Glyco</a:t>
              </a:r>
              <a:r>
                <a:rPr lang="en-US" sz="1500" b="1" baseline="30000" dirty="0" err="1">
                  <a:solidFill>
                    <a:srgbClr val="FF0000"/>
                  </a:solidFill>
                  <a:latin typeface="Arial"/>
                  <a:cs typeface="Arial"/>
                </a:rPr>
                <a:t>Lo</a:t>
              </a:r>
              <a:endParaRPr lang="en-US" sz="1500" b="1" baseline="30000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r>
                <a:rPr lang="en-US" sz="1500" b="1" dirty="0" err="1">
                  <a:solidFill>
                    <a:srgbClr val="0432FF"/>
                  </a:solidFill>
                  <a:latin typeface="Arial"/>
                  <a:cs typeface="Arial"/>
                </a:rPr>
                <a:t>Glyco</a:t>
              </a:r>
              <a:r>
                <a:rPr lang="en-US" sz="1500" b="1" baseline="30000" dirty="0" err="1">
                  <a:solidFill>
                    <a:srgbClr val="0432FF"/>
                  </a:solidFill>
                  <a:latin typeface="Arial"/>
                  <a:cs typeface="Arial"/>
                </a:rPr>
                <a:t>Hi</a:t>
              </a:r>
              <a:endParaRPr lang="en-US" sz="1500" b="1" baseline="30000" dirty="0">
                <a:solidFill>
                  <a:srgbClr val="0432FF"/>
                </a:solidFill>
                <a:latin typeface="Arial"/>
                <a:cs typeface="Arial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7BF1C12-564E-A443-9E90-788F65CDA982}"/>
                </a:ext>
              </a:extLst>
            </p:cNvPr>
            <p:cNvSpPr/>
            <p:nvPr/>
          </p:nvSpPr>
          <p:spPr>
            <a:xfrm>
              <a:off x="8610727" y="84537"/>
              <a:ext cx="117602" cy="11760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C3C0F30-2741-7149-81C2-7BDC4592F1E8}"/>
                </a:ext>
              </a:extLst>
            </p:cNvPr>
            <p:cNvSpPr/>
            <p:nvPr/>
          </p:nvSpPr>
          <p:spPr>
            <a:xfrm>
              <a:off x="8610727" y="310089"/>
              <a:ext cx="117602" cy="11760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746BF6E-9325-CD43-BB22-D78DD542037F}"/>
                </a:ext>
              </a:extLst>
            </p:cNvPr>
            <p:cNvSpPr/>
            <p:nvPr/>
          </p:nvSpPr>
          <p:spPr>
            <a:xfrm>
              <a:off x="8610727" y="544785"/>
              <a:ext cx="117602" cy="117602"/>
            </a:xfrm>
            <a:prstGeom prst="rect">
              <a:avLst/>
            </a:prstGeom>
            <a:solidFill>
              <a:srgbClr val="0432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E92CE9A-237F-4F4A-B3A4-0A92EB42B243}"/>
                </a:ext>
              </a:extLst>
            </p:cNvPr>
            <p:cNvSpPr/>
            <p:nvPr/>
          </p:nvSpPr>
          <p:spPr>
            <a:xfrm>
              <a:off x="8546719" y="6263"/>
              <a:ext cx="1057294" cy="7276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333487" y="95609"/>
            <a:ext cx="11638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SIRM reveals PFK-dependent metabolic channeling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203799" y="842081"/>
            <a:ext cx="8184637" cy="2119278"/>
            <a:chOff x="3203799" y="842081"/>
            <a:chExt cx="8184637" cy="2119278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287BF53-9CC8-9246-9347-7F06A2E75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3799" y="1318445"/>
              <a:ext cx="2001245" cy="1642914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4B89B31-71F8-074E-8529-69833E6C7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3925" y="1374905"/>
              <a:ext cx="1932469" cy="1586453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12A1A34-6B9E-7E42-921E-702B556A0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5275" y="1386238"/>
              <a:ext cx="1918664" cy="157512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43734D9-72CB-E34C-9930-3C78D9157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32820" y="1431313"/>
              <a:ext cx="1855616" cy="152336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683134" y="842081"/>
              <a:ext cx="3095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Pentose phosphate pathway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3627116" y="1240059"/>
              <a:ext cx="7656316" cy="19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5367375" y="3057514"/>
            <a:ext cx="1902851" cy="3711437"/>
            <a:chOff x="5367375" y="3057514"/>
            <a:chExt cx="1902851" cy="371143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A628D65-F19D-B94D-A50B-BAAF1800F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67375" y="5190818"/>
              <a:ext cx="1902851" cy="1578133"/>
            </a:xfrm>
            <a:prstGeom prst="rect">
              <a:avLst/>
            </a:prstGeom>
          </p:spPr>
        </p:pic>
        <p:cxnSp>
          <p:nvCxnSpPr>
            <p:cNvPr id="67" name="Straight Arrow Connector 66"/>
            <p:cNvCxnSpPr/>
            <p:nvPr/>
          </p:nvCxnSpPr>
          <p:spPr>
            <a:xfrm>
              <a:off x="6519949" y="3057514"/>
              <a:ext cx="0" cy="3385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6EF40A7-7804-F04E-B794-265101511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24088" y="3406467"/>
              <a:ext cx="1806906" cy="1483373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6553201" y="4888961"/>
              <a:ext cx="0" cy="338554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7331909" y="5192805"/>
            <a:ext cx="1992227" cy="1584743"/>
            <a:chOff x="7331909" y="5192805"/>
            <a:chExt cx="1992227" cy="1584743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69ED33F-2776-1248-AA6E-FC6326551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5275" y="5192805"/>
              <a:ext cx="1868861" cy="1584743"/>
            </a:xfrm>
            <a:prstGeom prst="rect">
              <a:avLst/>
            </a:prstGeom>
          </p:spPr>
        </p:pic>
        <p:cxnSp>
          <p:nvCxnSpPr>
            <p:cNvPr id="22" name="Straight Arrow Connector 21"/>
            <p:cNvCxnSpPr/>
            <p:nvPr/>
          </p:nvCxnSpPr>
          <p:spPr>
            <a:xfrm>
              <a:off x="7331909" y="5926571"/>
              <a:ext cx="246731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7781782" y="3178008"/>
            <a:ext cx="4190190" cy="3424250"/>
            <a:chOff x="7781782" y="3178008"/>
            <a:chExt cx="4190190" cy="3424250"/>
          </a:xfrm>
        </p:grpSpPr>
        <p:pic>
          <p:nvPicPr>
            <p:cNvPr id="1028" name="Picture 4" descr="MMDB ID 90115 PDB ID 3AQV AMP-activated protein kinas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6209" y="4808251"/>
              <a:ext cx="1745763" cy="1357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Aminoimidazole carboxamide ribonucleotide.sv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781782" y="3178008"/>
              <a:ext cx="2163581" cy="1600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8014997" y="3292455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AICAR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0728171" y="6232926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AMPK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9440207" y="4249850"/>
              <a:ext cx="934077" cy="7159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3224932" y="5200575"/>
            <a:ext cx="2091712" cy="1584744"/>
            <a:chOff x="3224932" y="5200575"/>
            <a:chExt cx="2091712" cy="1584744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1012B9E-56FC-1A44-99A9-72417713C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24932" y="5200575"/>
              <a:ext cx="1868861" cy="1584744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 flipH="1">
              <a:off x="5093444" y="5926571"/>
              <a:ext cx="223200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39346" y="1149168"/>
            <a:ext cx="3301836" cy="4777403"/>
            <a:chOff x="39346" y="1149168"/>
            <a:chExt cx="3301836" cy="4777403"/>
          </a:xfrm>
        </p:grpSpPr>
        <p:grpSp>
          <p:nvGrpSpPr>
            <p:cNvPr id="60" name="Group 59"/>
            <p:cNvGrpSpPr/>
            <p:nvPr/>
          </p:nvGrpSpPr>
          <p:grpSpPr>
            <a:xfrm>
              <a:off x="1986837" y="1149168"/>
              <a:ext cx="1354345" cy="4777403"/>
              <a:chOff x="767637" y="1060499"/>
              <a:chExt cx="1354345" cy="477740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942109" y="1060499"/>
                <a:ext cx="9364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Glucose</a:t>
                </a:r>
              </a:p>
            </p:txBody>
          </p:sp>
          <p:cxnSp>
            <p:nvCxnSpPr>
              <p:cNvPr id="3" name="Straight Arrow Connector 2"/>
              <p:cNvCxnSpPr/>
              <p:nvPr/>
            </p:nvCxnSpPr>
            <p:spPr>
              <a:xfrm>
                <a:off x="1299558" y="1434090"/>
                <a:ext cx="0" cy="2992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Straight Arrow Connector 3"/>
              <p:cNvCxnSpPr/>
              <p:nvPr/>
            </p:nvCxnSpPr>
            <p:spPr>
              <a:xfrm>
                <a:off x="1476894" y="1436861"/>
                <a:ext cx="0" cy="2992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/>
              <p:cNvSpPr txBox="1"/>
              <p:nvPr/>
            </p:nvSpPr>
            <p:spPr>
              <a:xfrm>
                <a:off x="1112828" y="1755264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G6P</a:t>
                </a: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1397970" y="2093818"/>
                <a:ext cx="0" cy="27432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1125527" y="2388415"/>
                <a:ext cx="5597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F6P</a:t>
                </a:r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>
                <a:off x="1310640" y="2692083"/>
                <a:ext cx="0" cy="2992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1487976" y="2694854"/>
                <a:ext cx="0" cy="2992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942109" y="3021566"/>
                <a:ext cx="10054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F-1,6-BP</a:t>
                </a: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1405411" y="3360120"/>
                <a:ext cx="0" cy="27432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767637" y="3670214"/>
                <a:ext cx="13543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GAP / DHAP</a:t>
                </a: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1397970" y="4008768"/>
                <a:ext cx="0" cy="27432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1104237" y="4292432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3PG</a:t>
                </a: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1405411" y="4619436"/>
                <a:ext cx="0" cy="27432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1112550" y="4877130"/>
                <a:ext cx="5934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PEP</a:t>
                </a: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>
                <a:off x="1397970" y="5211088"/>
                <a:ext cx="0" cy="2992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908319" y="5499348"/>
                <a:ext cx="9941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Pyruvate</a:t>
                </a:r>
              </a:p>
            </p:txBody>
          </p:sp>
          <p:cxnSp>
            <p:nvCxnSpPr>
              <p:cNvPr id="37" name="Straight Arrow Connector 36"/>
              <p:cNvCxnSpPr/>
              <p:nvPr/>
            </p:nvCxnSpPr>
            <p:spPr>
              <a:xfrm>
                <a:off x="1678696" y="1930589"/>
                <a:ext cx="31458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D864F7D-6F02-F646-A710-57C8E17D8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346" y="1291823"/>
              <a:ext cx="1982790" cy="162776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120878" y="2621497"/>
              <a:ext cx="421590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*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" t="6867"/>
          <a:stretch/>
        </p:blipFill>
        <p:spPr>
          <a:xfrm>
            <a:off x="8272491" y="3190416"/>
            <a:ext cx="3010941" cy="181404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BDC9CDB-56C3-4616-A4EB-C9399FB4455E}"/>
              </a:ext>
            </a:extLst>
          </p:cNvPr>
          <p:cNvGrpSpPr/>
          <p:nvPr/>
        </p:nvGrpSpPr>
        <p:grpSpPr>
          <a:xfrm>
            <a:off x="165463" y="1268834"/>
            <a:ext cx="7304862" cy="5618579"/>
            <a:chOff x="165463" y="1268834"/>
            <a:chExt cx="7304862" cy="561857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A656E5D-584C-4E85-B0EA-7E069D1AF638}"/>
                </a:ext>
              </a:extLst>
            </p:cNvPr>
            <p:cNvSpPr/>
            <p:nvPr/>
          </p:nvSpPr>
          <p:spPr>
            <a:xfrm>
              <a:off x="165463" y="1268834"/>
              <a:ext cx="7289809" cy="1796648"/>
            </a:xfrm>
            <a:prstGeom prst="rect">
              <a:avLst/>
            </a:prstGeom>
            <a:solidFill>
              <a:srgbClr val="FF000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285E299-342F-4F6C-A6CB-647E52CFC310}"/>
                </a:ext>
              </a:extLst>
            </p:cNvPr>
            <p:cNvSpPr/>
            <p:nvPr/>
          </p:nvSpPr>
          <p:spPr>
            <a:xfrm rot="5400000">
              <a:off x="4535753" y="3952841"/>
              <a:ext cx="3822907" cy="2046237"/>
            </a:xfrm>
            <a:prstGeom prst="rect">
              <a:avLst/>
            </a:prstGeom>
            <a:solidFill>
              <a:srgbClr val="FF000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005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5D8F6DD-0549-476D-AF08-7B68D9AB0E11}"/>
              </a:ext>
            </a:extLst>
          </p:cNvPr>
          <p:cNvSpPr txBox="1"/>
          <p:nvPr/>
        </p:nvSpPr>
        <p:spPr>
          <a:xfrm>
            <a:off x="700132" y="2578661"/>
            <a:ext cx="773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G6P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A51439-294B-415F-9E16-3891B4FE600C}"/>
              </a:ext>
            </a:extLst>
          </p:cNvPr>
          <p:cNvSpPr txBox="1"/>
          <p:nvPr/>
        </p:nvSpPr>
        <p:spPr>
          <a:xfrm>
            <a:off x="1091318" y="4162631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3-PG/2-PG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8CF407-EE24-425A-AA19-0FC2693D2361}"/>
              </a:ext>
            </a:extLst>
          </p:cNvPr>
          <p:cNvSpPr txBox="1"/>
          <p:nvPr/>
        </p:nvSpPr>
        <p:spPr>
          <a:xfrm>
            <a:off x="1062878" y="3335669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F16BP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CC8835-E930-41D9-992E-3B8309E7D019}"/>
              </a:ext>
            </a:extLst>
          </p:cNvPr>
          <p:cNvSpPr txBox="1"/>
          <p:nvPr/>
        </p:nvSpPr>
        <p:spPr>
          <a:xfrm>
            <a:off x="866583" y="2995167"/>
            <a:ext cx="773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F6P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F2F7AE-FD8D-4AA7-9B48-3AB800C73084}"/>
              </a:ext>
            </a:extLst>
          </p:cNvPr>
          <p:cNvSpPr txBox="1"/>
          <p:nvPr/>
        </p:nvSpPr>
        <p:spPr>
          <a:xfrm>
            <a:off x="1662455" y="4427763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447051-CD74-4A5B-A273-DAD3E6C86911}"/>
              </a:ext>
            </a:extLst>
          </p:cNvPr>
          <p:cNvSpPr txBox="1"/>
          <p:nvPr/>
        </p:nvSpPr>
        <p:spPr>
          <a:xfrm>
            <a:off x="1283904" y="4651556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Pyr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026472-727B-4806-8A5E-9A60167C93B6}"/>
              </a:ext>
            </a:extLst>
          </p:cNvPr>
          <p:cNvSpPr txBox="1"/>
          <p:nvPr/>
        </p:nvSpPr>
        <p:spPr>
          <a:xfrm>
            <a:off x="820460" y="4930675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50223-DFD2-40E5-9688-54734DEB45C1}"/>
              </a:ext>
            </a:extLst>
          </p:cNvPr>
          <p:cNvSpPr txBox="1"/>
          <p:nvPr/>
        </p:nvSpPr>
        <p:spPr>
          <a:xfrm>
            <a:off x="1037564" y="3669941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GAP/DHAP</a:t>
            </a:r>
          </a:p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1,3-BPG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201CD63-1538-461A-BF37-0E1193D65153}"/>
              </a:ext>
            </a:extLst>
          </p:cNvPr>
          <p:cNvGrpSpPr/>
          <p:nvPr/>
        </p:nvGrpSpPr>
        <p:grpSpPr>
          <a:xfrm>
            <a:off x="1086802" y="1807549"/>
            <a:ext cx="2423380" cy="4322605"/>
            <a:chOff x="7112076" y="773079"/>
            <a:chExt cx="2423380" cy="432260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0A47793-9E05-48B4-9FF3-FA4485278F85}"/>
                </a:ext>
              </a:extLst>
            </p:cNvPr>
            <p:cNvGrpSpPr/>
            <p:nvPr/>
          </p:nvGrpSpPr>
          <p:grpSpPr>
            <a:xfrm>
              <a:off x="7112076" y="1394652"/>
              <a:ext cx="2423380" cy="3179111"/>
              <a:chOff x="7113828" y="1734422"/>
              <a:chExt cx="2423380" cy="3179111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51809B2B-16D3-4C38-A6BE-17963CF93232}"/>
                  </a:ext>
                </a:extLst>
              </p:cNvPr>
              <p:cNvGrpSpPr/>
              <p:nvPr/>
            </p:nvGrpSpPr>
            <p:grpSpPr>
              <a:xfrm>
                <a:off x="7377191" y="1734422"/>
                <a:ext cx="1855656" cy="1609364"/>
                <a:chOff x="7672702" y="5211098"/>
                <a:chExt cx="1855656" cy="1609364"/>
              </a:xfrm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74F7D2E6-9FAC-4B70-9765-59AA471B32D8}"/>
                    </a:ext>
                  </a:extLst>
                </p:cNvPr>
                <p:cNvGrpSpPr/>
                <p:nvPr/>
              </p:nvGrpSpPr>
              <p:grpSpPr>
                <a:xfrm>
                  <a:off x="7672702" y="5211098"/>
                  <a:ext cx="1854381" cy="1609364"/>
                  <a:chOff x="2458663" y="644435"/>
                  <a:chExt cx="6171537" cy="2177148"/>
                </a:xfrm>
              </p:grpSpPr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FF9B12E8-302B-4BA6-9449-8DD05050F481}"/>
                      </a:ext>
                    </a:extLst>
                  </p:cNvPr>
                  <p:cNvSpPr/>
                  <p:nvPr/>
                </p:nvSpPr>
                <p:spPr>
                  <a:xfrm>
                    <a:off x="2458673" y="644435"/>
                    <a:ext cx="6171527" cy="21950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" name="Arc 65">
                    <a:extLst>
                      <a:ext uri="{FF2B5EF4-FFF2-40B4-BE49-F238E27FC236}">
                        <a16:creationId xmlns:a16="http://schemas.microsoft.com/office/drawing/2014/main" id="{2D5EBC5F-1109-466D-98DB-A74DE3B38CA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58663" y="874817"/>
                    <a:ext cx="6171530" cy="563885"/>
                  </a:xfrm>
                  <a:prstGeom prst="arc">
                    <a:avLst>
                      <a:gd name="adj1" fmla="val 11082777"/>
                      <a:gd name="adj2" fmla="val 21372342"/>
                    </a:avLst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Arc 66">
                    <a:extLst>
                      <a:ext uri="{FF2B5EF4-FFF2-40B4-BE49-F238E27FC236}">
                        <a16:creationId xmlns:a16="http://schemas.microsoft.com/office/drawing/2014/main" id="{F9F05552-3CF3-4A58-B46F-430A6979373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975075" y="1409661"/>
                    <a:ext cx="5014352" cy="574764"/>
                  </a:xfrm>
                  <a:prstGeom prst="arc">
                    <a:avLst>
                      <a:gd name="adj1" fmla="val 11160008"/>
                      <a:gd name="adj2" fmla="val 21273964"/>
                    </a:avLst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EEFC9DEB-05FB-460F-98D0-BDAA79F46250}"/>
                      </a:ext>
                    </a:extLst>
                  </p:cNvPr>
                  <p:cNvSpPr/>
                  <p:nvPr/>
                </p:nvSpPr>
                <p:spPr>
                  <a:xfrm>
                    <a:off x="5573486" y="2821583"/>
                    <a:ext cx="60960" cy="0"/>
                  </a:xfrm>
                  <a:custGeom>
                    <a:avLst/>
                    <a:gdLst>
                      <a:gd name="connsiteX0" fmla="*/ 0 w 60960"/>
                      <a:gd name="connsiteY0" fmla="*/ 0 h 0"/>
                      <a:gd name="connsiteX1" fmla="*/ 60960 w 60960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0960">
                        <a:moveTo>
                          <a:pt x="0" y="0"/>
                        </a:moveTo>
                        <a:lnTo>
                          <a:pt x="6096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EA463CCF-CD17-4FFD-9210-3A90F579E12D}"/>
                    </a:ext>
                  </a:extLst>
                </p:cNvPr>
                <p:cNvGrpSpPr/>
                <p:nvPr/>
              </p:nvGrpSpPr>
              <p:grpSpPr>
                <a:xfrm>
                  <a:off x="7672704" y="5286009"/>
                  <a:ext cx="1855654" cy="1003727"/>
                  <a:chOff x="4867928" y="1811440"/>
                  <a:chExt cx="621770" cy="1003727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6430AB29-FADE-4B39-887F-B5BF776370A4}"/>
                      </a:ext>
                    </a:extLst>
                  </p:cNvPr>
                  <p:cNvSpPr/>
                  <p:nvPr/>
                </p:nvSpPr>
                <p:spPr>
                  <a:xfrm>
                    <a:off x="4867928" y="1816100"/>
                    <a:ext cx="279400" cy="999067"/>
                  </a:xfrm>
                  <a:custGeom>
                    <a:avLst/>
                    <a:gdLst>
                      <a:gd name="connsiteX0" fmla="*/ 0 w 279400"/>
                      <a:gd name="connsiteY0" fmla="*/ 0 h 999067"/>
                      <a:gd name="connsiteX1" fmla="*/ 21166 w 279400"/>
                      <a:gd name="connsiteY1" fmla="*/ 469900 h 999067"/>
                      <a:gd name="connsiteX2" fmla="*/ 84666 w 279400"/>
                      <a:gd name="connsiteY2" fmla="*/ 842433 h 999067"/>
                      <a:gd name="connsiteX3" fmla="*/ 139700 w 279400"/>
                      <a:gd name="connsiteY3" fmla="*/ 931333 h 999067"/>
                      <a:gd name="connsiteX4" fmla="*/ 279400 w 279400"/>
                      <a:gd name="connsiteY4" fmla="*/ 999067 h 999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9400" h="999067">
                        <a:moveTo>
                          <a:pt x="0" y="0"/>
                        </a:moveTo>
                        <a:cubicBezTo>
                          <a:pt x="3527" y="164747"/>
                          <a:pt x="7055" y="329495"/>
                          <a:pt x="21166" y="469900"/>
                        </a:cubicBezTo>
                        <a:cubicBezTo>
                          <a:pt x="35277" y="610305"/>
                          <a:pt x="64910" y="765528"/>
                          <a:pt x="84666" y="842433"/>
                        </a:cubicBezTo>
                        <a:cubicBezTo>
                          <a:pt x="104422" y="919339"/>
                          <a:pt x="107244" y="905227"/>
                          <a:pt x="139700" y="931333"/>
                        </a:cubicBezTo>
                        <a:cubicBezTo>
                          <a:pt x="172156" y="957439"/>
                          <a:pt x="225778" y="978253"/>
                          <a:pt x="279400" y="99906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AA1718BB-FC35-451A-A2AF-A83016089121}"/>
                      </a:ext>
                    </a:extLst>
                  </p:cNvPr>
                  <p:cNvSpPr/>
                  <p:nvPr/>
                </p:nvSpPr>
                <p:spPr>
                  <a:xfrm flipH="1">
                    <a:off x="5173361" y="1811440"/>
                    <a:ext cx="316337" cy="999067"/>
                  </a:xfrm>
                  <a:custGeom>
                    <a:avLst/>
                    <a:gdLst>
                      <a:gd name="connsiteX0" fmla="*/ 0 w 279400"/>
                      <a:gd name="connsiteY0" fmla="*/ 0 h 999067"/>
                      <a:gd name="connsiteX1" fmla="*/ 21166 w 279400"/>
                      <a:gd name="connsiteY1" fmla="*/ 469900 h 999067"/>
                      <a:gd name="connsiteX2" fmla="*/ 84666 w 279400"/>
                      <a:gd name="connsiteY2" fmla="*/ 842433 h 999067"/>
                      <a:gd name="connsiteX3" fmla="*/ 139700 w 279400"/>
                      <a:gd name="connsiteY3" fmla="*/ 931333 h 999067"/>
                      <a:gd name="connsiteX4" fmla="*/ 279400 w 279400"/>
                      <a:gd name="connsiteY4" fmla="*/ 999067 h 999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9400" h="999067">
                        <a:moveTo>
                          <a:pt x="0" y="0"/>
                        </a:moveTo>
                        <a:cubicBezTo>
                          <a:pt x="3527" y="164747"/>
                          <a:pt x="7055" y="329495"/>
                          <a:pt x="21166" y="469900"/>
                        </a:cubicBezTo>
                        <a:cubicBezTo>
                          <a:pt x="35277" y="610305"/>
                          <a:pt x="64910" y="765528"/>
                          <a:pt x="84666" y="842433"/>
                        </a:cubicBezTo>
                        <a:cubicBezTo>
                          <a:pt x="104422" y="919339"/>
                          <a:pt x="107244" y="905227"/>
                          <a:pt x="139700" y="931333"/>
                        </a:cubicBezTo>
                        <a:cubicBezTo>
                          <a:pt x="172156" y="957439"/>
                          <a:pt x="225778" y="978253"/>
                          <a:pt x="279400" y="99906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01B9E0AC-09D0-4EBE-BD41-4FBB5A6B0E37}"/>
                  </a:ext>
                </a:extLst>
              </p:cNvPr>
              <p:cNvGrpSpPr/>
              <p:nvPr/>
            </p:nvGrpSpPr>
            <p:grpSpPr>
              <a:xfrm>
                <a:off x="7113828" y="2815167"/>
                <a:ext cx="2423380" cy="2098366"/>
                <a:chOff x="4026821" y="2805992"/>
                <a:chExt cx="2423380" cy="2098366"/>
              </a:xfrm>
            </p:grpSpPr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1E3DE5D7-63AA-4BC8-982D-D041A000DC48}"/>
                    </a:ext>
                  </a:extLst>
                </p:cNvPr>
                <p:cNvSpPr/>
                <p:nvPr/>
              </p:nvSpPr>
              <p:spPr>
                <a:xfrm>
                  <a:off x="4475545" y="3547732"/>
                  <a:ext cx="672029" cy="756207"/>
                </a:xfrm>
                <a:custGeom>
                  <a:avLst/>
                  <a:gdLst>
                    <a:gd name="connsiteX0" fmla="*/ 2995749 w 3004542"/>
                    <a:gd name="connsiteY0" fmla="*/ 0 h 2307772"/>
                    <a:gd name="connsiteX1" fmla="*/ 2943497 w 3004542"/>
                    <a:gd name="connsiteY1" fmla="*/ 383177 h 2307772"/>
                    <a:gd name="connsiteX2" fmla="*/ 2943497 w 3004542"/>
                    <a:gd name="connsiteY2" fmla="*/ 583475 h 2307772"/>
                    <a:gd name="connsiteX3" fmla="*/ 2978332 w 3004542"/>
                    <a:gd name="connsiteY3" fmla="*/ 801189 h 2307772"/>
                    <a:gd name="connsiteX4" fmla="*/ 3004457 w 3004542"/>
                    <a:gd name="connsiteY4" fmla="*/ 957943 h 2307772"/>
                    <a:gd name="connsiteX5" fmla="*/ 2969623 w 3004542"/>
                    <a:gd name="connsiteY5" fmla="*/ 1201783 h 2307772"/>
                    <a:gd name="connsiteX6" fmla="*/ 2847703 w 3004542"/>
                    <a:gd name="connsiteY6" fmla="*/ 1332412 h 2307772"/>
                    <a:gd name="connsiteX7" fmla="*/ 2534194 w 3004542"/>
                    <a:gd name="connsiteY7" fmla="*/ 1489166 h 2307772"/>
                    <a:gd name="connsiteX8" fmla="*/ 2272937 w 3004542"/>
                    <a:gd name="connsiteY8" fmla="*/ 1602377 h 2307772"/>
                    <a:gd name="connsiteX9" fmla="*/ 1985554 w 3004542"/>
                    <a:gd name="connsiteY9" fmla="*/ 1689463 h 2307772"/>
                    <a:gd name="connsiteX10" fmla="*/ 1759132 w 3004542"/>
                    <a:gd name="connsiteY10" fmla="*/ 1733006 h 2307772"/>
                    <a:gd name="connsiteX11" fmla="*/ 1323703 w 3004542"/>
                    <a:gd name="connsiteY11" fmla="*/ 1802675 h 2307772"/>
                    <a:gd name="connsiteX12" fmla="*/ 618309 w 3004542"/>
                    <a:gd name="connsiteY12" fmla="*/ 1933303 h 2307772"/>
                    <a:gd name="connsiteX13" fmla="*/ 0 w 3004542"/>
                    <a:gd name="connsiteY13" fmla="*/ 2307772 h 2307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04542" h="2307772">
                      <a:moveTo>
                        <a:pt x="2995749" y="0"/>
                      </a:moveTo>
                      <a:cubicBezTo>
                        <a:pt x="2973977" y="142965"/>
                        <a:pt x="2952206" y="285931"/>
                        <a:pt x="2943497" y="383177"/>
                      </a:cubicBezTo>
                      <a:cubicBezTo>
                        <a:pt x="2934788" y="480423"/>
                        <a:pt x="2937691" y="513806"/>
                        <a:pt x="2943497" y="583475"/>
                      </a:cubicBezTo>
                      <a:cubicBezTo>
                        <a:pt x="2949303" y="653144"/>
                        <a:pt x="2968172" y="738778"/>
                        <a:pt x="2978332" y="801189"/>
                      </a:cubicBezTo>
                      <a:cubicBezTo>
                        <a:pt x="2988492" y="863600"/>
                        <a:pt x="3005909" y="891177"/>
                        <a:pt x="3004457" y="957943"/>
                      </a:cubicBezTo>
                      <a:cubicBezTo>
                        <a:pt x="3003006" y="1024709"/>
                        <a:pt x="2995749" y="1139372"/>
                        <a:pt x="2969623" y="1201783"/>
                      </a:cubicBezTo>
                      <a:cubicBezTo>
                        <a:pt x="2943497" y="1264194"/>
                        <a:pt x="2920274" y="1284515"/>
                        <a:pt x="2847703" y="1332412"/>
                      </a:cubicBezTo>
                      <a:cubicBezTo>
                        <a:pt x="2775132" y="1380309"/>
                        <a:pt x="2629988" y="1444172"/>
                        <a:pt x="2534194" y="1489166"/>
                      </a:cubicBezTo>
                      <a:cubicBezTo>
                        <a:pt x="2438400" y="1534160"/>
                        <a:pt x="2364377" y="1568994"/>
                        <a:pt x="2272937" y="1602377"/>
                      </a:cubicBezTo>
                      <a:cubicBezTo>
                        <a:pt x="2181497" y="1635760"/>
                        <a:pt x="2071188" y="1667692"/>
                        <a:pt x="1985554" y="1689463"/>
                      </a:cubicBezTo>
                      <a:cubicBezTo>
                        <a:pt x="1899920" y="1711234"/>
                        <a:pt x="1869441" y="1714137"/>
                        <a:pt x="1759132" y="1733006"/>
                      </a:cubicBezTo>
                      <a:cubicBezTo>
                        <a:pt x="1648823" y="1751875"/>
                        <a:pt x="1323703" y="1802675"/>
                        <a:pt x="1323703" y="1802675"/>
                      </a:cubicBezTo>
                      <a:cubicBezTo>
                        <a:pt x="1133566" y="1836058"/>
                        <a:pt x="838926" y="1849120"/>
                        <a:pt x="618309" y="1933303"/>
                      </a:cubicBezTo>
                      <a:cubicBezTo>
                        <a:pt x="397692" y="2017486"/>
                        <a:pt x="198846" y="2162629"/>
                        <a:pt x="0" y="2307772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7508FC19-B441-43AD-8838-745C7917938E}"/>
                    </a:ext>
                  </a:extLst>
                </p:cNvPr>
                <p:cNvSpPr/>
                <p:nvPr/>
              </p:nvSpPr>
              <p:spPr>
                <a:xfrm flipH="1">
                  <a:off x="5180160" y="3533414"/>
                  <a:ext cx="782119" cy="786308"/>
                </a:xfrm>
                <a:custGeom>
                  <a:avLst/>
                  <a:gdLst>
                    <a:gd name="connsiteX0" fmla="*/ 2995749 w 3004542"/>
                    <a:gd name="connsiteY0" fmla="*/ 0 h 2307772"/>
                    <a:gd name="connsiteX1" fmla="*/ 2943497 w 3004542"/>
                    <a:gd name="connsiteY1" fmla="*/ 383177 h 2307772"/>
                    <a:gd name="connsiteX2" fmla="*/ 2943497 w 3004542"/>
                    <a:gd name="connsiteY2" fmla="*/ 583475 h 2307772"/>
                    <a:gd name="connsiteX3" fmla="*/ 2978332 w 3004542"/>
                    <a:gd name="connsiteY3" fmla="*/ 801189 h 2307772"/>
                    <a:gd name="connsiteX4" fmla="*/ 3004457 w 3004542"/>
                    <a:gd name="connsiteY4" fmla="*/ 957943 h 2307772"/>
                    <a:gd name="connsiteX5" fmla="*/ 2969623 w 3004542"/>
                    <a:gd name="connsiteY5" fmla="*/ 1201783 h 2307772"/>
                    <a:gd name="connsiteX6" fmla="*/ 2847703 w 3004542"/>
                    <a:gd name="connsiteY6" fmla="*/ 1332412 h 2307772"/>
                    <a:gd name="connsiteX7" fmla="*/ 2534194 w 3004542"/>
                    <a:gd name="connsiteY7" fmla="*/ 1489166 h 2307772"/>
                    <a:gd name="connsiteX8" fmla="*/ 2272937 w 3004542"/>
                    <a:gd name="connsiteY8" fmla="*/ 1602377 h 2307772"/>
                    <a:gd name="connsiteX9" fmla="*/ 1985554 w 3004542"/>
                    <a:gd name="connsiteY9" fmla="*/ 1689463 h 2307772"/>
                    <a:gd name="connsiteX10" fmla="*/ 1759132 w 3004542"/>
                    <a:gd name="connsiteY10" fmla="*/ 1733006 h 2307772"/>
                    <a:gd name="connsiteX11" fmla="*/ 1323703 w 3004542"/>
                    <a:gd name="connsiteY11" fmla="*/ 1802675 h 2307772"/>
                    <a:gd name="connsiteX12" fmla="*/ 618309 w 3004542"/>
                    <a:gd name="connsiteY12" fmla="*/ 1933303 h 2307772"/>
                    <a:gd name="connsiteX13" fmla="*/ 0 w 3004542"/>
                    <a:gd name="connsiteY13" fmla="*/ 2307772 h 2307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04542" h="2307772">
                      <a:moveTo>
                        <a:pt x="2995749" y="0"/>
                      </a:moveTo>
                      <a:cubicBezTo>
                        <a:pt x="2973977" y="142965"/>
                        <a:pt x="2952206" y="285931"/>
                        <a:pt x="2943497" y="383177"/>
                      </a:cubicBezTo>
                      <a:cubicBezTo>
                        <a:pt x="2934788" y="480423"/>
                        <a:pt x="2937691" y="513806"/>
                        <a:pt x="2943497" y="583475"/>
                      </a:cubicBezTo>
                      <a:cubicBezTo>
                        <a:pt x="2949303" y="653144"/>
                        <a:pt x="2968172" y="738778"/>
                        <a:pt x="2978332" y="801189"/>
                      </a:cubicBezTo>
                      <a:cubicBezTo>
                        <a:pt x="2988492" y="863600"/>
                        <a:pt x="3005909" y="891177"/>
                        <a:pt x="3004457" y="957943"/>
                      </a:cubicBezTo>
                      <a:cubicBezTo>
                        <a:pt x="3003006" y="1024709"/>
                        <a:pt x="2995749" y="1139372"/>
                        <a:pt x="2969623" y="1201783"/>
                      </a:cubicBezTo>
                      <a:cubicBezTo>
                        <a:pt x="2943497" y="1264194"/>
                        <a:pt x="2920274" y="1284515"/>
                        <a:pt x="2847703" y="1332412"/>
                      </a:cubicBezTo>
                      <a:cubicBezTo>
                        <a:pt x="2775132" y="1380309"/>
                        <a:pt x="2629988" y="1444172"/>
                        <a:pt x="2534194" y="1489166"/>
                      </a:cubicBezTo>
                      <a:cubicBezTo>
                        <a:pt x="2438400" y="1534160"/>
                        <a:pt x="2364377" y="1568994"/>
                        <a:pt x="2272937" y="1602377"/>
                      </a:cubicBezTo>
                      <a:cubicBezTo>
                        <a:pt x="2181497" y="1635760"/>
                        <a:pt x="2071188" y="1667692"/>
                        <a:pt x="1985554" y="1689463"/>
                      </a:cubicBezTo>
                      <a:cubicBezTo>
                        <a:pt x="1899920" y="1711234"/>
                        <a:pt x="1869441" y="1714137"/>
                        <a:pt x="1759132" y="1733006"/>
                      </a:cubicBezTo>
                      <a:cubicBezTo>
                        <a:pt x="1648823" y="1751875"/>
                        <a:pt x="1323703" y="1802675"/>
                        <a:pt x="1323703" y="1802675"/>
                      </a:cubicBezTo>
                      <a:cubicBezTo>
                        <a:pt x="1133566" y="1836058"/>
                        <a:pt x="838926" y="1849120"/>
                        <a:pt x="618309" y="1933303"/>
                      </a:cubicBezTo>
                      <a:cubicBezTo>
                        <a:pt x="397692" y="2017486"/>
                        <a:pt x="198846" y="2162629"/>
                        <a:pt x="0" y="2307772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4319FA23-7D63-44D8-98AB-34C45A75BF03}"/>
                    </a:ext>
                  </a:extLst>
                </p:cNvPr>
                <p:cNvSpPr/>
                <p:nvPr/>
              </p:nvSpPr>
              <p:spPr>
                <a:xfrm>
                  <a:off x="4026821" y="4310406"/>
                  <a:ext cx="440828" cy="437746"/>
                </a:xfrm>
                <a:custGeom>
                  <a:avLst/>
                  <a:gdLst>
                    <a:gd name="connsiteX0" fmla="*/ 2490651 w 2490651"/>
                    <a:gd name="connsiteY0" fmla="*/ 0 h 592183"/>
                    <a:gd name="connsiteX1" fmla="*/ 1349828 w 2490651"/>
                    <a:gd name="connsiteY1" fmla="*/ 139337 h 592183"/>
                    <a:gd name="connsiteX2" fmla="*/ 322217 w 2490651"/>
                    <a:gd name="connsiteY2" fmla="*/ 330926 h 592183"/>
                    <a:gd name="connsiteX3" fmla="*/ 0 w 2490651"/>
                    <a:gd name="connsiteY3" fmla="*/ 592183 h 59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90651" h="592183">
                      <a:moveTo>
                        <a:pt x="2490651" y="0"/>
                      </a:moveTo>
                      <a:cubicBezTo>
                        <a:pt x="2100942" y="42091"/>
                        <a:pt x="1711234" y="84183"/>
                        <a:pt x="1349828" y="139337"/>
                      </a:cubicBezTo>
                      <a:cubicBezTo>
                        <a:pt x="988422" y="194491"/>
                        <a:pt x="547188" y="255452"/>
                        <a:pt x="322217" y="330926"/>
                      </a:cubicBezTo>
                      <a:cubicBezTo>
                        <a:pt x="97246" y="406400"/>
                        <a:pt x="48623" y="499291"/>
                        <a:pt x="0" y="592183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EDD1EF45-2CA9-45F0-B614-F9B4C368674A}"/>
                    </a:ext>
                  </a:extLst>
                </p:cNvPr>
                <p:cNvSpPr/>
                <p:nvPr/>
              </p:nvSpPr>
              <p:spPr>
                <a:xfrm flipH="1">
                  <a:off x="5962279" y="4319721"/>
                  <a:ext cx="487922" cy="434481"/>
                </a:xfrm>
                <a:custGeom>
                  <a:avLst/>
                  <a:gdLst>
                    <a:gd name="connsiteX0" fmla="*/ 2490651 w 2490651"/>
                    <a:gd name="connsiteY0" fmla="*/ 0 h 592183"/>
                    <a:gd name="connsiteX1" fmla="*/ 1349828 w 2490651"/>
                    <a:gd name="connsiteY1" fmla="*/ 139337 h 592183"/>
                    <a:gd name="connsiteX2" fmla="*/ 322217 w 2490651"/>
                    <a:gd name="connsiteY2" fmla="*/ 330926 h 592183"/>
                    <a:gd name="connsiteX3" fmla="*/ 0 w 2490651"/>
                    <a:gd name="connsiteY3" fmla="*/ 592183 h 59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90651" h="592183">
                      <a:moveTo>
                        <a:pt x="2490651" y="0"/>
                      </a:moveTo>
                      <a:cubicBezTo>
                        <a:pt x="2100942" y="42091"/>
                        <a:pt x="1711234" y="84183"/>
                        <a:pt x="1349828" y="139337"/>
                      </a:cubicBezTo>
                      <a:cubicBezTo>
                        <a:pt x="988422" y="194491"/>
                        <a:pt x="547188" y="255452"/>
                        <a:pt x="322217" y="330926"/>
                      </a:cubicBezTo>
                      <a:cubicBezTo>
                        <a:pt x="97246" y="406400"/>
                        <a:pt x="48623" y="499291"/>
                        <a:pt x="0" y="592183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Arc 56">
                  <a:extLst>
                    <a:ext uri="{FF2B5EF4-FFF2-40B4-BE49-F238E27FC236}">
                      <a16:creationId xmlns:a16="http://schemas.microsoft.com/office/drawing/2014/main" id="{EEC243FE-2C74-4F5D-8849-A0EBE47E7676}"/>
                    </a:ext>
                  </a:extLst>
                </p:cNvPr>
                <p:cNvSpPr/>
                <p:nvPr/>
              </p:nvSpPr>
              <p:spPr>
                <a:xfrm rot="10800000">
                  <a:off x="4472927" y="4162360"/>
                  <a:ext cx="1506679" cy="296091"/>
                </a:xfrm>
                <a:prstGeom prst="arc">
                  <a:avLst>
                    <a:gd name="adj1" fmla="val 10917057"/>
                    <a:gd name="adj2" fmla="val 21524862"/>
                  </a:avLst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Arc 57">
                  <a:extLst>
                    <a:ext uri="{FF2B5EF4-FFF2-40B4-BE49-F238E27FC236}">
                      <a16:creationId xmlns:a16="http://schemas.microsoft.com/office/drawing/2014/main" id="{331F3211-A40B-4713-8522-B17345CFBF03}"/>
                    </a:ext>
                  </a:extLst>
                </p:cNvPr>
                <p:cNvSpPr/>
                <p:nvPr/>
              </p:nvSpPr>
              <p:spPr>
                <a:xfrm rot="5400000">
                  <a:off x="5068909" y="3523066"/>
                  <a:ext cx="360844" cy="2401740"/>
                </a:xfrm>
                <a:prstGeom prst="arc">
                  <a:avLst>
                    <a:gd name="adj1" fmla="val 16272193"/>
                    <a:gd name="adj2" fmla="val 5385101"/>
                  </a:avLst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A1EB13F8-93D3-4B7C-B28E-3801EF002297}"/>
                    </a:ext>
                  </a:extLst>
                </p:cNvPr>
                <p:cNvSpPr/>
                <p:nvPr/>
              </p:nvSpPr>
              <p:spPr>
                <a:xfrm>
                  <a:off x="5081613" y="2810507"/>
                  <a:ext cx="65055" cy="746739"/>
                </a:xfrm>
                <a:custGeom>
                  <a:avLst/>
                  <a:gdLst>
                    <a:gd name="connsiteX0" fmla="*/ 186267 w 186267"/>
                    <a:gd name="connsiteY0" fmla="*/ 0 h 228600"/>
                    <a:gd name="connsiteX1" fmla="*/ 0 w 186267"/>
                    <a:gd name="connsiteY1" fmla="*/ 118533 h 228600"/>
                    <a:gd name="connsiteX2" fmla="*/ 186267 w 186267"/>
                    <a:gd name="connsiteY2" fmla="*/ 2286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6267" h="228600">
                      <a:moveTo>
                        <a:pt x="186267" y="0"/>
                      </a:moveTo>
                      <a:cubicBezTo>
                        <a:pt x="93133" y="40216"/>
                        <a:pt x="0" y="80433"/>
                        <a:pt x="0" y="118533"/>
                      </a:cubicBezTo>
                      <a:cubicBezTo>
                        <a:pt x="0" y="156633"/>
                        <a:pt x="93133" y="192616"/>
                        <a:pt x="186267" y="228600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27135100-DB49-4DF9-A851-D233BBC4C65C}"/>
                    </a:ext>
                  </a:extLst>
                </p:cNvPr>
                <p:cNvSpPr/>
                <p:nvPr/>
              </p:nvSpPr>
              <p:spPr>
                <a:xfrm flipH="1">
                  <a:off x="5179819" y="2805992"/>
                  <a:ext cx="46814" cy="746739"/>
                </a:xfrm>
                <a:custGeom>
                  <a:avLst/>
                  <a:gdLst>
                    <a:gd name="connsiteX0" fmla="*/ 186267 w 186267"/>
                    <a:gd name="connsiteY0" fmla="*/ 0 h 228600"/>
                    <a:gd name="connsiteX1" fmla="*/ 0 w 186267"/>
                    <a:gd name="connsiteY1" fmla="*/ 118533 h 228600"/>
                    <a:gd name="connsiteX2" fmla="*/ 186267 w 186267"/>
                    <a:gd name="connsiteY2" fmla="*/ 2286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6267" h="228600">
                      <a:moveTo>
                        <a:pt x="186267" y="0"/>
                      </a:moveTo>
                      <a:cubicBezTo>
                        <a:pt x="93133" y="40216"/>
                        <a:pt x="0" y="80433"/>
                        <a:pt x="0" y="118533"/>
                      </a:cubicBezTo>
                      <a:cubicBezTo>
                        <a:pt x="0" y="156633"/>
                        <a:pt x="93133" y="192616"/>
                        <a:pt x="186267" y="228600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1381030-03EE-465E-99EA-C58BA033808B}"/>
                </a:ext>
              </a:extLst>
            </p:cNvPr>
            <p:cNvGrpSpPr/>
            <p:nvPr/>
          </p:nvGrpSpPr>
          <p:grpSpPr>
            <a:xfrm>
              <a:off x="7862997" y="773079"/>
              <a:ext cx="841897" cy="589247"/>
              <a:chOff x="5002289" y="756199"/>
              <a:chExt cx="841897" cy="589247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5A91853-42E1-4AED-A543-CDF6B0D7A1B3}"/>
                  </a:ext>
                </a:extLst>
              </p:cNvPr>
              <p:cNvSpPr txBox="1"/>
              <p:nvPr/>
            </p:nvSpPr>
            <p:spPr>
              <a:xfrm>
                <a:off x="5002289" y="756199"/>
                <a:ext cx="8418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Glucose</a:t>
                </a: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14CD2802-EED1-48E0-8C5E-472BA5363D89}"/>
                  </a:ext>
                </a:extLst>
              </p:cNvPr>
              <p:cNvCxnSpPr/>
              <p:nvPr/>
            </p:nvCxnSpPr>
            <p:spPr>
              <a:xfrm>
                <a:off x="5374406" y="1055120"/>
                <a:ext cx="0" cy="2903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EF4CA01-EFF4-4078-A7EE-DE6D4DF3F5EB}"/>
                </a:ext>
              </a:extLst>
            </p:cNvPr>
            <p:cNvSpPr/>
            <p:nvPr/>
          </p:nvSpPr>
          <p:spPr>
            <a:xfrm>
              <a:off x="7896814" y="4726352"/>
              <a:ext cx="9444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Glyco</a:t>
              </a:r>
              <a:r>
                <a:rPr lang="en-US" baseline="30000" dirty="0" err="1">
                  <a:latin typeface="Arial" panose="020B0604020202020204" pitchFamily="34" charset="0"/>
                  <a:cs typeface="Arial" panose="020B0604020202020204" pitchFamily="34" charset="0"/>
                </a:rPr>
                <a:t>Lo</a:t>
              </a:r>
              <a:endParaRPr lang="en-US" dirty="0"/>
            </a:p>
          </p:txBody>
        </p: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1CA2CA4-23B9-4C3A-971E-81AB22B0F2D9}"/>
              </a:ext>
            </a:extLst>
          </p:cNvPr>
          <p:cNvCxnSpPr/>
          <p:nvPr/>
        </p:nvCxnSpPr>
        <p:spPr>
          <a:xfrm>
            <a:off x="1987213" y="727846"/>
            <a:ext cx="835778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944D782-5C24-4A9A-971B-0D026BC37778}"/>
              </a:ext>
            </a:extLst>
          </p:cNvPr>
          <p:cNvGrpSpPr/>
          <p:nvPr/>
        </p:nvGrpSpPr>
        <p:grpSpPr>
          <a:xfrm>
            <a:off x="3258497" y="1409119"/>
            <a:ext cx="3078838" cy="1495193"/>
            <a:chOff x="3414140" y="972549"/>
            <a:chExt cx="3078838" cy="1495193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A82865A7-469E-4B86-9416-E81CB0652939}"/>
                </a:ext>
              </a:extLst>
            </p:cNvPr>
            <p:cNvCxnSpPr/>
            <p:nvPr/>
          </p:nvCxnSpPr>
          <p:spPr>
            <a:xfrm>
              <a:off x="3414140" y="2310448"/>
              <a:ext cx="28083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6094415-7A77-4E6E-AAD3-784CCF6B9483}"/>
                </a:ext>
              </a:extLst>
            </p:cNvPr>
            <p:cNvSpPr txBox="1"/>
            <p:nvPr/>
          </p:nvSpPr>
          <p:spPr>
            <a:xfrm>
              <a:off x="3636606" y="2129188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R5P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F044D67-7128-4305-B23A-9272E3859A64}"/>
                </a:ext>
              </a:extLst>
            </p:cNvPr>
            <p:cNvSpPr txBox="1"/>
            <p:nvPr/>
          </p:nvSpPr>
          <p:spPr>
            <a:xfrm>
              <a:off x="4361221" y="2122570"/>
              <a:ext cx="740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PRPP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CF106ABE-3445-4AA6-BB52-FB45EE7E28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31675" y="1955051"/>
              <a:ext cx="1" cy="22482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A35EBB02-8480-40B2-BA0D-5E8AB9F512C0}"/>
                </a:ext>
              </a:extLst>
            </p:cNvPr>
            <p:cNvCxnSpPr/>
            <p:nvPr/>
          </p:nvCxnSpPr>
          <p:spPr>
            <a:xfrm flipH="1" flipV="1">
              <a:off x="4728432" y="1246027"/>
              <a:ext cx="1" cy="22482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459D8E7-5F5C-4B00-94EF-326366820070}"/>
                </a:ext>
              </a:extLst>
            </p:cNvPr>
            <p:cNvSpPr txBox="1"/>
            <p:nvPr/>
          </p:nvSpPr>
          <p:spPr>
            <a:xfrm>
              <a:off x="4218817" y="972549"/>
              <a:ext cx="1120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Nucleotides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31FDF5D-D9BA-4C80-9F9F-492120EF20EE}"/>
                </a:ext>
              </a:extLst>
            </p:cNvPr>
            <p:cNvSpPr txBox="1"/>
            <p:nvPr/>
          </p:nvSpPr>
          <p:spPr>
            <a:xfrm>
              <a:off x="5620623" y="2156558"/>
              <a:ext cx="8723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Histidine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58F792E3-D4AC-49D3-B724-BFDA930C5654}"/>
                </a:ext>
              </a:extLst>
            </p:cNvPr>
            <p:cNvCxnSpPr/>
            <p:nvPr/>
          </p:nvCxnSpPr>
          <p:spPr>
            <a:xfrm>
              <a:off x="5011256" y="2310446"/>
              <a:ext cx="280830" cy="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A74905C0-8742-4DDF-9945-BA48B8ACEB98}"/>
                </a:ext>
              </a:extLst>
            </p:cNvPr>
            <p:cNvCxnSpPr/>
            <p:nvPr/>
          </p:nvCxnSpPr>
          <p:spPr>
            <a:xfrm>
              <a:off x="5364933" y="2310446"/>
              <a:ext cx="280830" cy="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BE0FA198-4192-40DF-AFD6-BA5744D41656}"/>
                </a:ext>
              </a:extLst>
            </p:cNvPr>
            <p:cNvCxnSpPr/>
            <p:nvPr/>
          </p:nvCxnSpPr>
          <p:spPr>
            <a:xfrm>
              <a:off x="4171266" y="2308659"/>
              <a:ext cx="28083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C16F05DA-D088-4295-A2AF-901B3EF98B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28432" y="1708613"/>
              <a:ext cx="1" cy="22482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8BD0E5-41A4-4040-BD44-3B6F481A1915}"/>
                </a:ext>
              </a:extLst>
            </p:cNvPr>
            <p:cNvSpPr txBox="1"/>
            <p:nvPr/>
          </p:nvSpPr>
          <p:spPr>
            <a:xfrm>
              <a:off x="4283438" y="1403880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AICAR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609B237-FEE4-4D10-BC30-E5835DE0E8FA}"/>
              </a:ext>
            </a:extLst>
          </p:cNvPr>
          <p:cNvSpPr txBox="1"/>
          <p:nvPr/>
        </p:nvSpPr>
        <p:spPr>
          <a:xfrm>
            <a:off x="6961384" y="1620098"/>
            <a:ext cx="5026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PFK activity, such as occurs during exercise, promotes G6P and F6P accumulation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84F7FAA-DFB0-4555-84F2-110752ABF203}"/>
              </a:ext>
            </a:extLst>
          </p:cNvPr>
          <p:cNvSpPr txBox="1"/>
          <p:nvPr/>
        </p:nvSpPr>
        <p:spPr>
          <a:xfrm>
            <a:off x="6961384" y="3207218"/>
            <a:ext cx="5026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PFK promotes metabolic channeling to synthesize AICAR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50F8D64-D784-4A43-AB41-AD7E225B43D9}"/>
              </a:ext>
            </a:extLst>
          </p:cNvPr>
          <p:cNvSpPr txBox="1"/>
          <p:nvPr/>
        </p:nvSpPr>
        <p:spPr>
          <a:xfrm>
            <a:off x="7089525" y="4735540"/>
            <a:ext cx="5026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PFK-modulated AICAR synthesis likely plays a role in metabolite signaling.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A9734F-F2CE-427A-9740-5B5F8F0A7ED1}"/>
              </a:ext>
            </a:extLst>
          </p:cNvPr>
          <p:cNvGrpSpPr/>
          <p:nvPr/>
        </p:nvGrpSpPr>
        <p:grpSpPr>
          <a:xfrm>
            <a:off x="5018624" y="1823548"/>
            <a:ext cx="1417753" cy="387996"/>
            <a:chOff x="5174267" y="1386978"/>
            <a:chExt cx="1417753" cy="387996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AFE530F-84F8-474D-8EED-98922FE8F960}"/>
                </a:ext>
              </a:extLst>
            </p:cNvPr>
            <p:cNvCxnSpPr/>
            <p:nvPr/>
          </p:nvCxnSpPr>
          <p:spPr>
            <a:xfrm>
              <a:off x="5174267" y="1584945"/>
              <a:ext cx="3307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5C1DA7B-EB5A-42E3-85E7-2B610DFB67FE}"/>
                </a:ext>
              </a:extLst>
            </p:cNvPr>
            <p:cNvGrpSpPr/>
            <p:nvPr/>
          </p:nvGrpSpPr>
          <p:grpSpPr>
            <a:xfrm>
              <a:off x="5619262" y="1386978"/>
              <a:ext cx="972758" cy="387996"/>
              <a:chOff x="9066179" y="989260"/>
              <a:chExt cx="972758" cy="387996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5254E58-BEC2-41BC-807B-8FA0B152FBA3}"/>
                  </a:ext>
                </a:extLst>
              </p:cNvPr>
              <p:cNvSpPr/>
              <p:nvPr/>
            </p:nvSpPr>
            <p:spPr>
              <a:xfrm>
                <a:off x="9066179" y="989260"/>
                <a:ext cx="972758" cy="381702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234BA18-03C4-424F-8609-4F165F72A036}"/>
                  </a:ext>
                </a:extLst>
              </p:cNvPr>
              <p:cNvSpPr txBox="1"/>
              <p:nvPr/>
            </p:nvSpPr>
            <p:spPr>
              <a:xfrm>
                <a:off x="9120388" y="1007924"/>
                <a:ext cx="8643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AMPK</a:t>
                </a:r>
              </a:p>
            </p:txBody>
          </p:sp>
        </p:grp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62806842-381D-4314-AB6B-71E802E12DC9}"/>
              </a:ext>
            </a:extLst>
          </p:cNvPr>
          <p:cNvSpPr txBox="1"/>
          <p:nvPr/>
        </p:nvSpPr>
        <p:spPr>
          <a:xfrm>
            <a:off x="4774965" y="68755"/>
            <a:ext cx="2642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ECB2F4-C0E3-4983-AAD5-6A48541D6142}"/>
              </a:ext>
            </a:extLst>
          </p:cNvPr>
          <p:cNvGrpSpPr/>
          <p:nvPr/>
        </p:nvGrpSpPr>
        <p:grpSpPr>
          <a:xfrm>
            <a:off x="5136443" y="962123"/>
            <a:ext cx="1595309" cy="764166"/>
            <a:chOff x="5136443" y="962123"/>
            <a:chExt cx="1595309" cy="764166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D8DD6629-BA95-47DD-B000-F3E5FF70C0E8}"/>
                </a:ext>
              </a:extLst>
            </p:cNvPr>
            <p:cNvCxnSpPr/>
            <p:nvPr/>
          </p:nvCxnSpPr>
          <p:spPr>
            <a:xfrm flipV="1">
              <a:off x="5925787" y="1343707"/>
              <a:ext cx="0" cy="373189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5DB80ED-8A42-49AC-A4FE-D6784E57FD1C}"/>
                </a:ext>
              </a:extLst>
            </p:cNvPr>
            <p:cNvSpPr txBox="1"/>
            <p:nvPr/>
          </p:nvSpPr>
          <p:spPr>
            <a:xfrm>
              <a:off x="5136443" y="962123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Cebpb</a:t>
              </a:r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/Cited4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C2DB17-4220-4953-A780-E1ADC6185728}"/>
                </a:ext>
              </a:extLst>
            </p:cNvPr>
            <p:cNvSpPr txBox="1"/>
            <p:nvPr/>
          </p:nvSpPr>
          <p:spPr>
            <a:xfrm>
              <a:off x="5974146" y="135695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4D96E46-B081-426F-A2E7-B9E26AD9D4F9}"/>
              </a:ext>
            </a:extLst>
          </p:cNvPr>
          <p:cNvSpPr txBox="1"/>
          <p:nvPr/>
        </p:nvSpPr>
        <p:spPr>
          <a:xfrm>
            <a:off x="1795771" y="623957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</a:p>
        </p:txBody>
      </p:sp>
    </p:spTree>
    <p:extLst>
      <p:ext uri="{BB962C8B-B14F-4D97-AF65-F5344CB8AC3E}">
        <p14:creationId xmlns:p14="http://schemas.microsoft.com/office/powerpoint/2010/main" val="281183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04" grpId="0"/>
      <p:bldP spid="10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ee the source image">
            <a:extLst>
              <a:ext uri="{FF2B5EF4-FFF2-40B4-BE49-F238E27FC236}">
                <a16:creationId xmlns:a16="http://schemas.microsoft.com/office/drawing/2014/main" id="{07A44D9E-3145-4519-8B83-F94C7F590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132" y="54656"/>
            <a:ext cx="1057400" cy="144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OC logo clear background.PNG"/>
          <p:cNvPicPr>
            <a:picLocks noChangeAspect="1"/>
          </p:cNvPicPr>
          <p:nvPr/>
        </p:nvPicPr>
        <p:blipFill>
          <a:blip r:embed="rId3" cstate="print">
            <a:lum contrast="28000"/>
          </a:blip>
          <a:stretch>
            <a:fillRect/>
          </a:stretch>
        </p:blipFill>
        <p:spPr>
          <a:xfrm>
            <a:off x="433962" y="5782106"/>
            <a:ext cx="2363999" cy="807699"/>
          </a:xfrm>
          <a:prstGeom prst="rect">
            <a:avLst/>
          </a:prstGeom>
          <a:effectLst>
            <a:outerShdw blurRad="50800" dist="50800" dir="8460000" algn="ctr" rotWithShape="0">
              <a:srgbClr val="FFFF00"/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owder"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90208" y="-408860"/>
            <a:ext cx="1101158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418919" y="674407"/>
            <a:ext cx="7408985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x_Picture 3" descr="cid:image001.png@01D45FEF.1A9E473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317" y="5432495"/>
            <a:ext cx="1273791" cy="134426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" t="6621" r="27821" b="8111"/>
          <a:stretch/>
        </p:blipFill>
        <p:spPr>
          <a:xfrm>
            <a:off x="542993" y="2316324"/>
            <a:ext cx="3823602" cy="32315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96A501-8183-44A7-A92E-F8A15DCD2655}"/>
              </a:ext>
            </a:extLst>
          </p:cNvPr>
          <p:cNvSpPr txBox="1"/>
          <p:nvPr/>
        </p:nvSpPr>
        <p:spPr>
          <a:xfrm>
            <a:off x="8498652" y="1087867"/>
            <a:ext cx="282750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University of Louisville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Steve Jones, Ph.D.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Sujith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Dassanayaka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Ph.D.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Helen Collins, Ph.D.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Pawel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Lorkiewicz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Ph.D.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Matt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Nystoriak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Ph.D.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Jason Hellmann, Ph.D.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Petra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Haberzettl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Ph.D.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Marcin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Wysoczynski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Ph.D.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Sanjay Srivastava, Ph.D.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Aruni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Bhatnagar, Ph.D.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Temple University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Andrew Gibb, Ph.D.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University of Kentucky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Teresa Fan, Ph.D.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Rick Higashi, Ph.D.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Andrew Lane, Ph.D.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4" descr="See the source image">
            <a:extLst>
              <a:ext uri="{FF2B5EF4-FFF2-40B4-BE49-F238E27FC236}">
                <a16:creationId xmlns:a16="http://schemas.microsoft.com/office/drawing/2014/main" id="{ED8B54B2-FEC9-4181-9E50-005E5C207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2" t="13810" r="39105" b="38854"/>
          <a:stretch/>
        </p:blipFill>
        <p:spPr bwMode="auto">
          <a:xfrm>
            <a:off x="4718231" y="992219"/>
            <a:ext cx="1475049" cy="160232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9AE1049-BD02-4CEE-8E8F-3C3BB59A5C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47" y="992219"/>
            <a:ext cx="1591654" cy="15916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2" name="Picture 2" descr="See the source image">
            <a:extLst>
              <a:ext uri="{FF2B5EF4-FFF2-40B4-BE49-F238E27FC236}">
                <a16:creationId xmlns:a16="http://schemas.microsoft.com/office/drawing/2014/main" id="{DDF42591-F527-4CC0-8BCB-D76EDBCFA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47" y="2673030"/>
            <a:ext cx="1591654" cy="159165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See the source image">
            <a:extLst>
              <a:ext uri="{FF2B5EF4-FFF2-40B4-BE49-F238E27FC236}">
                <a16:creationId xmlns:a16="http://schemas.microsoft.com/office/drawing/2014/main" id="{C84EF88D-3E66-4FE4-9A1D-2500FE4C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231" y="2668791"/>
            <a:ext cx="1475048" cy="159467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ee the source image">
            <a:extLst>
              <a:ext uri="{FF2B5EF4-FFF2-40B4-BE49-F238E27FC236}">
                <a16:creationId xmlns:a16="http://schemas.microsoft.com/office/drawing/2014/main" id="{97B6D0E2-FEB1-4603-86C6-042BFCA5A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02" y="796253"/>
            <a:ext cx="1228719" cy="148060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may contain: 1 person, crowd">
            <a:extLst>
              <a:ext uri="{FF2B5EF4-FFF2-40B4-BE49-F238E27FC236}">
                <a16:creationId xmlns:a16="http://schemas.microsoft.com/office/drawing/2014/main" id="{BED47B0C-5B99-4DF4-BD40-FE1002F1C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3" t="19104" r="47825" b="46525"/>
          <a:stretch/>
        </p:blipFill>
        <p:spPr bwMode="auto">
          <a:xfrm>
            <a:off x="2246436" y="796253"/>
            <a:ext cx="1277444" cy="147002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219F2F-FDA6-4315-B61B-DB6FC0554A5E}"/>
              </a:ext>
            </a:extLst>
          </p:cNvPr>
          <p:cNvSpPr txBox="1"/>
          <p:nvPr/>
        </p:nvSpPr>
        <p:spPr>
          <a:xfrm>
            <a:off x="5894478" y="4435702"/>
            <a:ext cx="21114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R01 HL130174</a:t>
            </a:r>
          </a:p>
          <a:p>
            <a:r>
              <a:rPr lang="en-US" dirty="0"/>
              <a:t>         R01 HL147844</a:t>
            </a:r>
          </a:p>
          <a:p>
            <a:r>
              <a:rPr lang="en-US" dirty="0"/>
              <a:t>         P01 HL078825</a:t>
            </a:r>
          </a:p>
          <a:p>
            <a:r>
              <a:rPr lang="en-US" dirty="0"/>
              <a:t>         R01 ES028268</a:t>
            </a:r>
          </a:p>
          <a:p>
            <a:r>
              <a:rPr lang="en-US" dirty="0"/>
              <a:t>         P30 GM127607</a:t>
            </a:r>
          </a:p>
          <a:p>
            <a:r>
              <a:rPr lang="en-US" dirty="0"/>
              <a:t>         F31 HL154663</a:t>
            </a:r>
          </a:p>
          <a:p>
            <a:r>
              <a:rPr lang="en-US" dirty="0"/>
              <a:t>     </a:t>
            </a:r>
          </a:p>
        </p:txBody>
      </p:sp>
      <p:pic>
        <p:nvPicPr>
          <p:cNvPr id="11272" name="Picture 8" descr="See the source image">
            <a:extLst>
              <a:ext uri="{FF2B5EF4-FFF2-40B4-BE49-F238E27FC236}">
                <a16:creationId xmlns:a16="http://schemas.microsoft.com/office/drawing/2014/main" id="{1DBF8FF6-25FF-48A1-9CB5-8CD59FC1A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184" y="4584628"/>
            <a:ext cx="1519997" cy="151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757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20417" y="1023582"/>
            <a:ext cx="7289343" cy="5773097"/>
            <a:chOff x="-173648" y="889462"/>
            <a:chExt cx="7289343" cy="5773097"/>
          </a:xfrm>
        </p:grpSpPr>
        <p:graphicFrame>
          <p:nvGraphicFramePr>
            <p:cNvPr id="4" name="Diagram 3"/>
            <p:cNvGraphicFramePr/>
            <p:nvPr>
              <p:extLst/>
            </p:nvPr>
          </p:nvGraphicFramePr>
          <p:xfrm>
            <a:off x="-173648" y="889462"/>
            <a:ext cx="7289343" cy="57730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500445" y="3615046"/>
              <a:ext cx="14606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Biosynthesis</a:t>
              </a:r>
            </a:p>
          </p:txBody>
        </p:sp>
      </p:grpSp>
      <p:sp>
        <p:nvSpPr>
          <p:cNvPr id="11" name="Title 28"/>
          <p:cNvSpPr txBox="1">
            <a:spLocks/>
          </p:cNvSpPr>
          <p:nvPr/>
        </p:nvSpPr>
        <p:spPr>
          <a:xfrm>
            <a:off x="1747134" y="74005"/>
            <a:ext cx="8686800" cy="1143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Why study metabolism?</a:t>
            </a:r>
            <a:endParaRPr lang="en-US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8"/>
          <p:cNvGrpSpPr>
            <a:grpSpLocks noChangeAspect="1"/>
          </p:cNvGrpSpPr>
          <p:nvPr/>
        </p:nvGrpSpPr>
        <p:grpSpPr bwMode="auto">
          <a:xfrm>
            <a:off x="7526301" y="1797926"/>
            <a:ext cx="955964" cy="569925"/>
            <a:chOff x="2155" y="1726"/>
            <a:chExt cx="1441" cy="859"/>
          </a:xfrm>
        </p:grpSpPr>
        <p:sp>
          <p:nvSpPr>
            <p:cNvPr id="13" name="Freeform 6"/>
            <p:cNvSpPr>
              <a:spLocks noChangeAspect="1"/>
            </p:cNvSpPr>
            <p:nvPr/>
          </p:nvSpPr>
          <p:spPr bwMode="auto">
            <a:xfrm>
              <a:off x="2155" y="1726"/>
              <a:ext cx="1441" cy="859"/>
            </a:xfrm>
            <a:custGeom>
              <a:avLst/>
              <a:gdLst>
                <a:gd name="T0" fmla="*/ 3459 w 12000"/>
                <a:gd name="T1" fmla="*/ 477 h 7150"/>
                <a:gd name="T2" fmla="*/ 7076 w 12000"/>
                <a:gd name="T3" fmla="*/ 222 h 7150"/>
                <a:gd name="T4" fmla="*/ 11650 w 12000"/>
                <a:gd name="T5" fmla="*/ 3814 h 7150"/>
                <a:gd name="T6" fmla="*/ 7220 w 12000"/>
                <a:gd name="T7" fmla="*/ 6912 h 7150"/>
                <a:gd name="T8" fmla="*/ 1498 w 12000"/>
                <a:gd name="T9" fmla="*/ 5380 h 7150"/>
                <a:gd name="T10" fmla="*/ 3459 w 12000"/>
                <a:gd name="T11" fmla="*/ 477 h 71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000"/>
                <a:gd name="T19" fmla="*/ 0 h 7150"/>
                <a:gd name="T20" fmla="*/ 12000 w 12000"/>
                <a:gd name="T21" fmla="*/ 7150 h 71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000" h="7150">
                  <a:moveTo>
                    <a:pt x="3459" y="477"/>
                  </a:moveTo>
                  <a:cubicBezTo>
                    <a:pt x="4494" y="290"/>
                    <a:pt x="5562" y="341"/>
                    <a:pt x="7076" y="222"/>
                  </a:cubicBezTo>
                  <a:cubicBezTo>
                    <a:pt x="9993" y="0"/>
                    <a:pt x="12000" y="1805"/>
                    <a:pt x="11650" y="3814"/>
                  </a:cubicBezTo>
                  <a:cubicBezTo>
                    <a:pt x="11331" y="5703"/>
                    <a:pt x="9849" y="6674"/>
                    <a:pt x="7220" y="6912"/>
                  </a:cubicBezTo>
                  <a:cubicBezTo>
                    <a:pt x="4606" y="7150"/>
                    <a:pt x="2981" y="6759"/>
                    <a:pt x="1498" y="5380"/>
                  </a:cubicBezTo>
                  <a:cubicBezTo>
                    <a:pt x="0" y="4018"/>
                    <a:pt x="749" y="920"/>
                    <a:pt x="3459" y="477"/>
                  </a:cubicBezTo>
                </a:path>
              </a:pathLst>
            </a:custGeom>
            <a:solidFill>
              <a:srgbClr val="FFF5EE"/>
            </a:solidFill>
            <a:ln w="127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" name="Freeform 7"/>
            <p:cNvSpPr>
              <a:spLocks noChangeAspect="1"/>
            </p:cNvSpPr>
            <p:nvPr/>
          </p:nvSpPr>
          <p:spPr bwMode="auto">
            <a:xfrm>
              <a:off x="2260" y="1767"/>
              <a:ext cx="1288" cy="777"/>
            </a:xfrm>
            <a:custGeom>
              <a:avLst/>
              <a:gdLst>
                <a:gd name="T0" fmla="*/ 2139 w 10725"/>
                <a:gd name="T1" fmla="*/ 4073 h 6467"/>
                <a:gd name="T2" fmla="*/ 1528 w 10725"/>
                <a:gd name="T3" fmla="*/ 5128 h 6467"/>
                <a:gd name="T4" fmla="*/ 1257 w 10725"/>
                <a:gd name="T5" fmla="*/ 5197 h 6467"/>
                <a:gd name="T6" fmla="*/ 827 w 10725"/>
                <a:gd name="T7" fmla="*/ 4836 h 6467"/>
                <a:gd name="T8" fmla="*/ 236 w 10725"/>
                <a:gd name="T9" fmla="*/ 2470 h 6467"/>
                <a:gd name="T10" fmla="*/ 1861 w 10725"/>
                <a:gd name="T11" fmla="*/ 2720 h 6467"/>
                <a:gd name="T12" fmla="*/ 466 w 10725"/>
                <a:gd name="T13" fmla="*/ 2054 h 6467"/>
                <a:gd name="T14" fmla="*/ 1049 w 10725"/>
                <a:gd name="T15" fmla="*/ 1131 h 6467"/>
                <a:gd name="T16" fmla="*/ 2611 w 10725"/>
                <a:gd name="T17" fmla="*/ 410 h 6467"/>
                <a:gd name="T18" fmla="*/ 2826 w 10725"/>
                <a:gd name="T19" fmla="*/ 888 h 6467"/>
                <a:gd name="T20" fmla="*/ 3013 w 10725"/>
                <a:gd name="T21" fmla="*/ 2193 h 6467"/>
                <a:gd name="T22" fmla="*/ 3145 w 10725"/>
                <a:gd name="T23" fmla="*/ 2408 h 6467"/>
                <a:gd name="T24" fmla="*/ 3145 w 10725"/>
                <a:gd name="T25" fmla="*/ 2075 h 6467"/>
                <a:gd name="T26" fmla="*/ 3110 w 10725"/>
                <a:gd name="T27" fmla="*/ 326 h 6467"/>
                <a:gd name="T28" fmla="*/ 4478 w 10725"/>
                <a:gd name="T29" fmla="*/ 194 h 6467"/>
                <a:gd name="T30" fmla="*/ 4860 w 10725"/>
                <a:gd name="T31" fmla="*/ 548 h 6467"/>
                <a:gd name="T32" fmla="*/ 4735 w 10725"/>
                <a:gd name="T33" fmla="*/ 2900 h 6467"/>
                <a:gd name="T34" fmla="*/ 4797 w 10725"/>
                <a:gd name="T35" fmla="*/ 2998 h 6467"/>
                <a:gd name="T36" fmla="*/ 4894 w 10725"/>
                <a:gd name="T37" fmla="*/ 2935 h 6467"/>
                <a:gd name="T38" fmla="*/ 5068 w 10725"/>
                <a:gd name="T39" fmla="*/ 514 h 6467"/>
                <a:gd name="T40" fmla="*/ 5339 w 10725"/>
                <a:gd name="T41" fmla="*/ 160 h 6467"/>
                <a:gd name="T42" fmla="*/ 6213 w 10725"/>
                <a:gd name="T43" fmla="*/ 104 h 6467"/>
                <a:gd name="T44" fmla="*/ 6942 w 10725"/>
                <a:gd name="T45" fmla="*/ 305 h 6467"/>
                <a:gd name="T46" fmla="*/ 6894 w 10725"/>
                <a:gd name="T47" fmla="*/ 1908 h 6467"/>
                <a:gd name="T48" fmla="*/ 6963 w 10725"/>
                <a:gd name="T49" fmla="*/ 2158 h 6467"/>
                <a:gd name="T50" fmla="*/ 7046 w 10725"/>
                <a:gd name="T51" fmla="*/ 1943 h 6467"/>
                <a:gd name="T52" fmla="*/ 7275 w 10725"/>
                <a:gd name="T53" fmla="*/ 305 h 6467"/>
                <a:gd name="T54" fmla="*/ 8442 w 10725"/>
                <a:gd name="T55" fmla="*/ 396 h 6467"/>
                <a:gd name="T56" fmla="*/ 8650 w 10725"/>
                <a:gd name="T57" fmla="*/ 805 h 6467"/>
                <a:gd name="T58" fmla="*/ 8636 w 10725"/>
                <a:gd name="T59" fmla="*/ 2165 h 6467"/>
                <a:gd name="T60" fmla="*/ 8712 w 10725"/>
                <a:gd name="T61" fmla="*/ 2234 h 6467"/>
                <a:gd name="T62" fmla="*/ 8775 w 10725"/>
                <a:gd name="T63" fmla="*/ 2151 h 6467"/>
                <a:gd name="T64" fmla="*/ 8823 w 10725"/>
                <a:gd name="T65" fmla="*/ 888 h 6467"/>
                <a:gd name="T66" fmla="*/ 9053 w 10725"/>
                <a:gd name="T67" fmla="*/ 687 h 6467"/>
                <a:gd name="T68" fmla="*/ 9955 w 10725"/>
                <a:gd name="T69" fmla="*/ 1416 h 6467"/>
                <a:gd name="T70" fmla="*/ 10524 w 10725"/>
                <a:gd name="T71" fmla="*/ 3421 h 6467"/>
                <a:gd name="T72" fmla="*/ 9073 w 10725"/>
                <a:gd name="T73" fmla="*/ 3358 h 6467"/>
                <a:gd name="T74" fmla="*/ 10378 w 10725"/>
                <a:gd name="T75" fmla="*/ 3920 h 6467"/>
                <a:gd name="T76" fmla="*/ 9275 w 10725"/>
                <a:gd name="T77" fmla="*/ 5398 h 6467"/>
                <a:gd name="T78" fmla="*/ 7629 w 10725"/>
                <a:gd name="T79" fmla="*/ 6078 h 6467"/>
                <a:gd name="T80" fmla="*/ 7380 w 10725"/>
                <a:gd name="T81" fmla="*/ 5877 h 6467"/>
                <a:gd name="T82" fmla="*/ 7150 w 10725"/>
                <a:gd name="T83" fmla="*/ 4670 h 6467"/>
                <a:gd name="T84" fmla="*/ 7074 w 10725"/>
                <a:gd name="T85" fmla="*/ 4566 h 6467"/>
                <a:gd name="T86" fmla="*/ 7012 w 10725"/>
                <a:gd name="T87" fmla="*/ 4670 h 6467"/>
                <a:gd name="T88" fmla="*/ 7171 w 10725"/>
                <a:gd name="T89" fmla="*/ 5842 h 6467"/>
                <a:gd name="T90" fmla="*/ 6977 w 10725"/>
                <a:gd name="T91" fmla="*/ 6203 h 6467"/>
                <a:gd name="T92" fmla="*/ 5963 w 10725"/>
                <a:gd name="T93" fmla="*/ 6286 h 6467"/>
                <a:gd name="T94" fmla="*/ 5693 w 10725"/>
                <a:gd name="T95" fmla="*/ 5822 h 6467"/>
                <a:gd name="T96" fmla="*/ 5658 w 10725"/>
                <a:gd name="T97" fmla="*/ 4156 h 6467"/>
                <a:gd name="T98" fmla="*/ 5596 w 10725"/>
                <a:gd name="T99" fmla="*/ 3858 h 6467"/>
                <a:gd name="T100" fmla="*/ 5478 w 10725"/>
                <a:gd name="T101" fmla="*/ 4122 h 6467"/>
                <a:gd name="T102" fmla="*/ 5380 w 10725"/>
                <a:gd name="T103" fmla="*/ 6238 h 6467"/>
                <a:gd name="T104" fmla="*/ 3596 w 10725"/>
                <a:gd name="T105" fmla="*/ 6203 h 6467"/>
                <a:gd name="T106" fmla="*/ 3714 w 10725"/>
                <a:gd name="T107" fmla="*/ 4573 h 6467"/>
                <a:gd name="T108" fmla="*/ 3680 w 10725"/>
                <a:gd name="T109" fmla="*/ 4358 h 6467"/>
                <a:gd name="T110" fmla="*/ 3548 w 10725"/>
                <a:gd name="T111" fmla="*/ 4573 h 6467"/>
                <a:gd name="T112" fmla="*/ 3152 w 10725"/>
                <a:gd name="T113" fmla="*/ 6134 h 6467"/>
                <a:gd name="T114" fmla="*/ 1736 w 10725"/>
                <a:gd name="T115" fmla="*/ 5537 h 6467"/>
                <a:gd name="T116" fmla="*/ 1673 w 10725"/>
                <a:gd name="T117" fmla="*/ 5266 h 6467"/>
                <a:gd name="T118" fmla="*/ 2375 w 10725"/>
                <a:gd name="T119" fmla="*/ 3816 h 6467"/>
                <a:gd name="T120" fmla="*/ 2326 w 10725"/>
                <a:gd name="T121" fmla="*/ 3712 h 6467"/>
                <a:gd name="T122" fmla="*/ 2250 w 10725"/>
                <a:gd name="T123" fmla="*/ 3782 h 6467"/>
                <a:gd name="T124" fmla="*/ 2139 w 10725"/>
                <a:gd name="T125" fmla="*/ 4073 h 646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725"/>
                <a:gd name="T190" fmla="*/ 0 h 6467"/>
                <a:gd name="T191" fmla="*/ 10725 w 10725"/>
                <a:gd name="T192" fmla="*/ 6467 h 646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725" h="6467">
                  <a:moveTo>
                    <a:pt x="2139" y="4073"/>
                  </a:moveTo>
                  <a:cubicBezTo>
                    <a:pt x="1979" y="4399"/>
                    <a:pt x="1722" y="4802"/>
                    <a:pt x="1528" y="5128"/>
                  </a:cubicBezTo>
                  <a:cubicBezTo>
                    <a:pt x="1437" y="5246"/>
                    <a:pt x="1354" y="5280"/>
                    <a:pt x="1257" y="5197"/>
                  </a:cubicBezTo>
                  <a:cubicBezTo>
                    <a:pt x="1118" y="5079"/>
                    <a:pt x="972" y="4954"/>
                    <a:pt x="827" y="4836"/>
                  </a:cubicBezTo>
                  <a:cubicBezTo>
                    <a:pt x="223" y="4274"/>
                    <a:pt x="0" y="3372"/>
                    <a:pt x="236" y="2470"/>
                  </a:cubicBezTo>
                  <a:cubicBezTo>
                    <a:pt x="348" y="2123"/>
                    <a:pt x="1729" y="2942"/>
                    <a:pt x="1861" y="2720"/>
                  </a:cubicBezTo>
                  <a:cubicBezTo>
                    <a:pt x="1896" y="2651"/>
                    <a:pt x="597" y="2318"/>
                    <a:pt x="466" y="2054"/>
                  </a:cubicBezTo>
                  <a:cubicBezTo>
                    <a:pt x="417" y="1735"/>
                    <a:pt x="702" y="1416"/>
                    <a:pt x="1049" y="1131"/>
                  </a:cubicBezTo>
                  <a:cubicBezTo>
                    <a:pt x="1479" y="722"/>
                    <a:pt x="1972" y="514"/>
                    <a:pt x="2611" y="410"/>
                  </a:cubicBezTo>
                  <a:cubicBezTo>
                    <a:pt x="2860" y="479"/>
                    <a:pt x="2791" y="521"/>
                    <a:pt x="2826" y="888"/>
                  </a:cubicBezTo>
                  <a:cubicBezTo>
                    <a:pt x="2860" y="1256"/>
                    <a:pt x="2958" y="1943"/>
                    <a:pt x="3013" y="2193"/>
                  </a:cubicBezTo>
                  <a:cubicBezTo>
                    <a:pt x="3069" y="2442"/>
                    <a:pt x="3124" y="2429"/>
                    <a:pt x="3145" y="2408"/>
                  </a:cubicBezTo>
                  <a:cubicBezTo>
                    <a:pt x="3166" y="2387"/>
                    <a:pt x="3152" y="2422"/>
                    <a:pt x="3145" y="2075"/>
                  </a:cubicBezTo>
                  <a:cubicBezTo>
                    <a:pt x="3138" y="1728"/>
                    <a:pt x="2888" y="638"/>
                    <a:pt x="3110" y="326"/>
                  </a:cubicBezTo>
                  <a:cubicBezTo>
                    <a:pt x="3513" y="56"/>
                    <a:pt x="4179" y="181"/>
                    <a:pt x="4478" y="194"/>
                  </a:cubicBezTo>
                  <a:cubicBezTo>
                    <a:pt x="4776" y="194"/>
                    <a:pt x="4860" y="382"/>
                    <a:pt x="4860" y="548"/>
                  </a:cubicBezTo>
                  <a:cubicBezTo>
                    <a:pt x="4894" y="1214"/>
                    <a:pt x="4825" y="2422"/>
                    <a:pt x="4735" y="2900"/>
                  </a:cubicBezTo>
                  <a:cubicBezTo>
                    <a:pt x="4735" y="2949"/>
                    <a:pt x="4749" y="2998"/>
                    <a:pt x="4797" y="2998"/>
                  </a:cubicBezTo>
                  <a:cubicBezTo>
                    <a:pt x="4846" y="3018"/>
                    <a:pt x="4894" y="2984"/>
                    <a:pt x="4894" y="2935"/>
                  </a:cubicBezTo>
                  <a:cubicBezTo>
                    <a:pt x="4971" y="2491"/>
                    <a:pt x="5096" y="1228"/>
                    <a:pt x="5068" y="514"/>
                  </a:cubicBezTo>
                  <a:cubicBezTo>
                    <a:pt x="5047" y="229"/>
                    <a:pt x="5228" y="174"/>
                    <a:pt x="5339" y="160"/>
                  </a:cubicBezTo>
                  <a:cubicBezTo>
                    <a:pt x="5609" y="160"/>
                    <a:pt x="5908" y="139"/>
                    <a:pt x="6213" y="104"/>
                  </a:cubicBezTo>
                  <a:cubicBezTo>
                    <a:pt x="6387" y="132"/>
                    <a:pt x="6838" y="0"/>
                    <a:pt x="6942" y="305"/>
                  </a:cubicBezTo>
                  <a:cubicBezTo>
                    <a:pt x="7053" y="604"/>
                    <a:pt x="6894" y="1603"/>
                    <a:pt x="6894" y="1908"/>
                  </a:cubicBezTo>
                  <a:cubicBezTo>
                    <a:pt x="6894" y="2214"/>
                    <a:pt x="6935" y="2151"/>
                    <a:pt x="6963" y="2158"/>
                  </a:cubicBezTo>
                  <a:cubicBezTo>
                    <a:pt x="6991" y="2165"/>
                    <a:pt x="6998" y="2248"/>
                    <a:pt x="7046" y="1943"/>
                  </a:cubicBezTo>
                  <a:cubicBezTo>
                    <a:pt x="7095" y="1638"/>
                    <a:pt x="7046" y="562"/>
                    <a:pt x="7275" y="305"/>
                  </a:cubicBezTo>
                  <a:cubicBezTo>
                    <a:pt x="7504" y="49"/>
                    <a:pt x="8213" y="312"/>
                    <a:pt x="8442" y="396"/>
                  </a:cubicBezTo>
                  <a:cubicBezTo>
                    <a:pt x="8664" y="479"/>
                    <a:pt x="8650" y="666"/>
                    <a:pt x="8650" y="805"/>
                  </a:cubicBezTo>
                  <a:cubicBezTo>
                    <a:pt x="8622" y="1263"/>
                    <a:pt x="8601" y="1943"/>
                    <a:pt x="8636" y="2165"/>
                  </a:cubicBezTo>
                  <a:cubicBezTo>
                    <a:pt x="8636" y="2220"/>
                    <a:pt x="8685" y="2248"/>
                    <a:pt x="8712" y="2234"/>
                  </a:cubicBezTo>
                  <a:cubicBezTo>
                    <a:pt x="8761" y="2234"/>
                    <a:pt x="8775" y="2200"/>
                    <a:pt x="8775" y="2151"/>
                  </a:cubicBezTo>
                  <a:cubicBezTo>
                    <a:pt x="8761" y="1943"/>
                    <a:pt x="8796" y="1332"/>
                    <a:pt x="8823" y="888"/>
                  </a:cubicBezTo>
                  <a:cubicBezTo>
                    <a:pt x="8823" y="756"/>
                    <a:pt x="8893" y="597"/>
                    <a:pt x="9053" y="687"/>
                  </a:cubicBezTo>
                  <a:cubicBezTo>
                    <a:pt x="9413" y="874"/>
                    <a:pt x="9719" y="1131"/>
                    <a:pt x="9955" y="1416"/>
                  </a:cubicBezTo>
                  <a:cubicBezTo>
                    <a:pt x="10274" y="1874"/>
                    <a:pt x="10725" y="2873"/>
                    <a:pt x="10524" y="3421"/>
                  </a:cubicBezTo>
                  <a:cubicBezTo>
                    <a:pt x="10378" y="3747"/>
                    <a:pt x="9094" y="3261"/>
                    <a:pt x="9073" y="3358"/>
                  </a:cubicBezTo>
                  <a:cubicBezTo>
                    <a:pt x="8886" y="3587"/>
                    <a:pt x="10427" y="3636"/>
                    <a:pt x="10378" y="3920"/>
                  </a:cubicBezTo>
                  <a:cubicBezTo>
                    <a:pt x="10295" y="4503"/>
                    <a:pt x="9733" y="5037"/>
                    <a:pt x="9275" y="5398"/>
                  </a:cubicBezTo>
                  <a:cubicBezTo>
                    <a:pt x="8844" y="5690"/>
                    <a:pt x="8303" y="5926"/>
                    <a:pt x="7629" y="6078"/>
                  </a:cubicBezTo>
                  <a:cubicBezTo>
                    <a:pt x="7491" y="6113"/>
                    <a:pt x="7393" y="5981"/>
                    <a:pt x="7380" y="5877"/>
                  </a:cubicBezTo>
                  <a:cubicBezTo>
                    <a:pt x="7282" y="5468"/>
                    <a:pt x="7171" y="4802"/>
                    <a:pt x="7150" y="4670"/>
                  </a:cubicBezTo>
                  <a:cubicBezTo>
                    <a:pt x="7150" y="4614"/>
                    <a:pt x="7123" y="4566"/>
                    <a:pt x="7074" y="4566"/>
                  </a:cubicBezTo>
                  <a:cubicBezTo>
                    <a:pt x="7026" y="4566"/>
                    <a:pt x="7012" y="4614"/>
                    <a:pt x="7012" y="4670"/>
                  </a:cubicBezTo>
                  <a:cubicBezTo>
                    <a:pt x="7012" y="4774"/>
                    <a:pt x="7088" y="5384"/>
                    <a:pt x="7171" y="5842"/>
                  </a:cubicBezTo>
                  <a:cubicBezTo>
                    <a:pt x="7199" y="5981"/>
                    <a:pt x="7234" y="6134"/>
                    <a:pt x="6977" y="6203"/>
                  </a:cubicBezTo>
                  <a:cubicBezTo>
                    <a:pt x="6734" y="6245"/>
                    <a:pt x="6477" y="6321"/>
                    <a:pt x="5963" y="6286"/>
                  </a:cubicBezTo>
                  <a:cubicBezTo>
                    <a:pt x="5714" y="6155"/>
                    <a:pt x="5741" y="6175"/>
                    <a:pt x="5693" y="5822"/>
                  </a:cubicBezTo>
                  <a:cubicBezTo>
                    <a:pt x="5644" y="5468"/>
                    <a:pt x="5672" y="4482"/>
                    <a:pt x="5658" y="4156"/>
                  </a:cubicBezTo>
                  <a:cubicBezTo>
                    <a:pt x="5644" y="3830"/>
                    <a:pt x="5623" y="3865"/>
                    <a:pt x="5596" y="3858"/>
                  </a:cubicBezTo>
                  <a:cubicBezTo>
                    <a:pt x="5568" y="3851"/>
                    <a:pt x="5512" y="3726"/>
                    <a:pt x="5478" y="4122"/>
                  </a:cubicBezTo>
                  <a:cubicBezTo>
                    <a:pt x="5443" y="4517"/>
                    <a:pt x="5693" y="5891"/>
                    <a:pt x="5380" y="6238"/>
                  </a:cubicBezTo>
                  <a:cubicBezTo>
                    <a:pt x="5214" y="6439"/>
                    <a:pt x="3978" y="6467"/>
                    <a:pt x="3596" y="6203"/>
                  </a:cubicBezTo>
                  <a:cubicBezTo>
                    <a:pt x="3478" y="6071"/>
                    <a:pt x="3700" y="4878"/>
                    <a:pt x="3714" y="4573"/>
                  </a:cubicBezTo>
                  <a:cubicBezTo>
                    <a:pt x="3728" y="4267"/>
                    <a:pt x="3707" y="4358"/>
                    <a:pt x="3680" y="4358"/>
                  </a:cubicBezTo>
                  <a:cubicBezTo>
                    <a:pt x="3652" y="4358"/>
                    <a:pt x="3638" y="4274"/>
                    <a:pt x="3548" y="4573"/>
                  </a:cubicBezTo>
                  <a:cubicBezTo>
                    <a:pt x="3457" y="4871"/>
                    <a:pt x="3451" y="5974"/>
                    <a:pt x="3152" y="6134"/>
                  </a:cubicBezTo>
                  <a:cubicBezTo>
                    <a:pt x="2645" y="5995"/>
                    <a:pt x="2180" y="5808"/>
                    <a:pt x="1736" y="5537"/>
                  </a:cubicBezTo>
                  <a:cubicBezTo>
                    <a:pt x="1687" y="5502"/>
                    <a:pt x="1590" y="5398"/>
                    <a:pt x="1673" y="5266"/>
                  </a:cubicBezTo>
                  <a:cubicBezTo>
                    <a:pt x="1771" y="5128"/>
                    <a:pt x="2291" y="4156"/>
                    <a:pt x="2375" y="3816"/>
                  </a:cubicBezTo>
                  <a:cubicBezTo>
                    <a:pt x="2388" y="3768"/>
                    <a:pt x="2375" y="3733"/>
                    <a:pt x="2326" y="3712"/>
                  </a:cubicBezTo>
                  <a:cubicBezTo>
                    <a:pt x="2291" y="3712"/>
                    <a:pt x="2263" y="3712"/>
                    <a:pt x="2250" y="3782"/>
                  </a:cubicBezTo>
                  <a:cubicBezTo>
                    <a:pt x="2215" y="3851"/>
                    <a:pt x="2201" y="3934"/>
                    <a:pt x="2139" y="4073"/>
                  </a:cubicBezTo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061327" y="189822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Glycolysis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42705" y="6016042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NAD(P)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/NAD(P)H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13345" y="601604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GSH/GSSG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490450" y="2414584"/>
            <a:ext cx="2337283" cy="3184515"/>
            <a:chOff x="415636" y="2166582"/>
            <a:chExt cx="2337283" cy="3184515"/>
          </a:xfrm>
        </p:grpSpPr>
        <p:pic>
          <p:nvPicPr>
            <p:cNvPr id="48" name="Picture 2" descr="http://circres.ahajournals.org/content/circresaha/123/1/107/F4.large.jpg?width=800&amp;height=600&amp;carousel=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98" t="38881" r="3450" b="30328"/>
            <a:stretch/>
          </p:blipFill>
          <p:spPr bwMode="auto">
            <a:xfrm>
              <a:off x="421771" y="2166582"/>
              <a:ext cx="2331148" cy="3184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ectangle 48"/>
            <p:cNvSpPr/>
            <p:nvPr/>
          </p:nvSpPr>
          <p:spPr>
            <a:xfrm>
              <a:off x="415636" y="3291840"/>
              <a:ext cx="498764" cy="2992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060873" y="2901142"/>
            <a:ext cx="739832" cy="407324"/>
            <a:chOff x="9509760" y="2867891"/>
            <a:chExt cx="739832" cy="407324"/>
          </a:xfrm>
        </p:grpSpPr>
        <p:sp>
          <p:nvSpPr>
            <p:cNvPr id="51" name="Oval 50"/>
            <p:cNvSpPr/>
            <p:nvPr/>
          </p:nvSpPr>
          <p:spPr>
            <a:xfrm>
              <a:off x="9509760" y="2867891"/>
              <a:ext cx="739832" cy="407324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561896" y="2933053"/>
              <a:ext cx="6355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mTOR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0064018" y="2414584"/>
            <a:ext cx="739832" cy="407324"/>
            <a:chOff x="9509760" y="2867891"/>
            <a:chExt cx="739832" cy="407324"/>
          </a:xfrm>
        </p:grpSpPr>
        <p:sp>
          <p:nvSpPr>
            <p:cNvPr id="55" name="Oval 54"/>
            <p:cNvSpPr/>
            <p:nvPr/>
          </p:nvSpPr>
          <p:spPr>
            <a:xfrm>
              <a:off x="9509760" y="2867891"/>
              <a:ext cx="739832" cy="4073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585960" y="2939547"/>
              <a:ext cx="6206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AMPK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0064018" y="3122825"/>
            <a:ext cx="739832" cy="407324"/>
            <a:chOff x="9509760" y="2867891"/>
            <a:chExt cx="739832" cy="407324"/>
          </a:xfrm>
        </p:grpSpPr>
        <p:sp>
          <p:nvSpPr>
            <p:cNvPr id="58" name="Oval 57"/>
            <p:cNvSpPr/>
            <p:nvPr/>
          </p:nvSpPr>
          <p:spPr>
            <a:xfrm>
              <a:off x="9509760" y="2867891"/>
              <a:ext cx="739832" cy="407324"/>
            </a:xfrm>
            <a:prstGeom prst="ellipse">
              <a:avLst/>
            </a:prstGeom>
            <a:solidFill>
              <a:srgbClr val="00206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675934" y="2930934"/>
              <a:ext cx="4074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Akt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146" name="Picture 2" descr="Image result for epigeneti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20" y="4377540"/>
            <a:ext cx="2121655" cy="122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8911020" y="5442156"/>
            <a:ext cx="2337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Epigenetic modifications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6454" y="6496428"/>
            <a:ext cx="3869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Gibb AA and Hill BG.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123: 107, 2018</a:t>
            </a:r>
          </a:p>
        </p:txBody>
      </p:sp>
    </p:spTree>
    <p:extLst>
      <p:ext uri="{BB962C8B-B14F-4D97-AF65-F5344CB8AC3E}">
        <p14:creationId xmlns:p14="http://schemas.microsoft.com/office/powerpoint/2010/main" val="86253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A735D0D4-F146-407E-A64E-55453E0978AA}"/>
              </a:ext>
            </a:extLst>
          </p:cNvPr>
          <p:cNvGrpSpPr/>
          <p:nvPr/>
        </p:nvGrpSpPr>
        <p:grpSpPr>
          <a:xfrm>
            <a:off x="845994" y="1368075"/>
            <a:ext cx="5250006" cy="4370311"/>
            <a:chOff x="2092926" y="1188178"/>
            <a:chExt cx="5250006" cy="43703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29F851D-FEF5-4CB5-868B-6FF9DA48C880}"/>
                </a:ext>
              </a:extLst>
            </p:cNvPr>
            <p:cNvGrpSpPr/>
            <p:nvPr/>
          </p:nvGrpSpPr>
          <p:grpSpPr>
            <a:xfrm>
              <a:off x="2092926" y="1188178"/>
              <a:ext cx="5250006" cy="4370311"/>
              <a:chOff x="1053168" y="2200188"/>
              <a:chExt cx="5250006" cy="437031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00D5D78-5FE6-4EC7-83CF-8BAB008C7783}"/>
                  </a:ext>
                </a:extLst>
              </p:cNvPr>
              <p:cNvGrpSpPr/>
              <p:nvPr/>
            </p:nvGrpSpPr>
            <p:grpSpPr>
              <a:xfrm>
                <a:off x="1121092" y="2200188"/>
                <a:ext cx="5182082" cy="4139479"/>
                <a:chOff x="206113" y="1531336"/>
                <a:chExt cx="5182082" cy="4139479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13C07FD-4D93-4A15-BC98-6EFB0FB2257A}"/>
                    </a:ext>
                  </a:extLst>
                </p:cNvPr>
                <p:cNvGrpSpPr/>
                <p:nvPr/>
              </p:nvGrpSpPr>
              <p:grpSpPr>
                <a:xfrm>
                  <a:off x="206113" y="1531336"/>
                  <a:ext cx="3805643" cy="4139479"/>
                  <a:chOff x="503528" y="1246547"/>
                  <a:chExt cx="3805643" cy="4139479"/>
                </a:xfrm>
              </p:grpSpPr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9F1140B9-15F0-4604-ADE4-DF4D55EC8DB6}"/>
                      </a:ext>
                    </a:extLst>
                  </p:cNvPr>
                  <p:cNvSpPr txBox="1"/>
                  <p:nvPr/>
                </p:nvSpPr>
                <p:spPr>
                  <a:xfrm>
                    <a:off x="1606763" y="1246547"/>
                    <a:ext cx="79286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Glucose</a:t>
                    </a: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22A5D934-52F0-436D-BC76-7C41E57D34D6}"/>
                      </a:ext>
                    </a:extLst>
                  </p:cNvPr>
                  <p:cNvSpPr txBox="1"/>
                  <p:nvPr/>
                </p:nvSpPr>
                <p:spPr>
                  <a:xfrm>
                    <a:off x="1656425" y="1703925"/>
                    <a:ext cx="79286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G-6-P</a:t>
                    </a: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593A09C7-0E2C-474E-98EE-81CE0645FAF4}"/>
                      </a:ext>
                    </a:extLst>
                  </p:cNvPr>
                  <p:cNvSpPr txBox="1"/>
                  <p:nvPr/>
                </p:nvSpPr>
                <p:spPr>
                  <a:xfrm>
                    <a:off x="1675553" y="2144561"/>
                    <a:ext cx="79286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F-6-P</a:t>
                    </a:r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95C8DC77-A2F9-43D8-99B0-EDF7C78BC3B8}"/>
                      </a:ext>
                    </a:extLst>
                  </p:cNvPr>
                  <p:cNvSpPr txBox="1"/>
                  <p:nvPr/>
                </p:nvSpPr>
                <p:spPr>
                  <a:xfrm>
                    <a:off x="1526481" y="2618421"/>
                    <a:ext cx="83320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F-1,6-BP</a:t>
                    </a:r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35179616-E4F4-40C1-97CE-06CD210780EB}"/>
                      </a:ext>
                    </a:extLst>
                  </p:cNvPr>
                  <p:cNvSpPr txBox="1"/>
                  <p:nvPr/>
                </p:nvSpPr>
                <p:spPr>
                  <a:xfrm>
                    <a:off x="1462578" y="3072252"/>
                    <a:ext cx="143236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GAP / DHAP</a:t>
                    </a:r>
                  </a:p>
                </p:txBody>
              </p: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7DF663BB-2848-4288-AC27-88B7B81C77D2}"/>
                      </a:ext>
                    </a:extLst>
                  </p:cNvPr>
                  <p:cNvSpPr txBox="1"/>
                  <p:nvPr/>
                </p:nvSpPr>
                <p:spPr>
                  <a:xfrm>
                    <a:off x="1656424" y="3534256"/>
                    <a:ext cx="83320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3PG</a:t>
                    </a:r>
                  </a:p>
                </p:txBody>
              </p: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5D1C862A-5D56-4027-8259-47797878001E}"/>
                      </a:ext>
                    </a:extLst>
                  </p:cNvPr>
                  <p:cNvSpPr txBox="1"/>
                  <p:nvPr/>
                </p:nvSpPr>
                <p:spPr>
                  <a:xfrm>
                    <a:off x="1677444" y="3976355"/>
                    <a:ext cx="83320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PEP</a:t>
                    </a: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C751B0EE-C773-44F4-AA94-ED806376CB13}"/>
                      </a:ext>
                    </a:extLst>
                  </p:cNvPr>
                  <p:cNvSpPr txBox="1"/>
                  <p:nvPr/>
                </p:nvSpPr>
                <p:spPr>
                  <a:xfrm>
                    <a:off x="1566421" y="4466423"/>
                    <a:ext cx="83320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Pyruvate</a:t>
                    </a:r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FC9FFC3F-48F7-4772-89B2-72B8F1EAD4A7}"/>
                      </a:ext>
                    </a:extLst>
                  </p:cNvPr>
                  <p:cNvSpPr txBox="1"/>
                  <p:nvPr/>
                </p:nvSpPr>
                <p:spPr>
                  <a:xfrm>
                    <a:off x="2650431" y="4466423"/>
                    <a:ext cx="83320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OAA</a:t>
                    </a:r>
                  </a:p>
                </p:txBody>
              </p:sp>
              <p:cxnSp>
                <p:nvCxnSpPr>
                  <p:cNvPr id="38" name="Straight Arrow Connector 37">
                    <a:extLst>
                      <a:ext uri="{FF2B5EF4-FFF2-40B4-BE49-F238E27FC236}">
                        <a16:creationId xmlns:a16="http://schemas.microsoft.com/office/drawing/2014/main" id="{699772B4-DD21-4977-8653-D8131341F181}"/>
                      </a:ext>
                    </a:extLst>
                  </p:cNvPr>
                  <p:cNvCxnSpPr/>
                  <p:nvPr/>
                </p:nvCxnSpPr>
                <p:spPr>
                  <a:xfrm>
                    <a:off x="2340840" y="4604922"/>
                    <a:ext cx="340513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Arrow Connector 38">
                    <a:extLst>
                      <a:ext uri="{FF2B5EF4-FFF2-40B4-BE49-F238E27FC236}">
                        <a16:creationId xmlns:a16="http://schemas.microsoft.com/office/drawing/2014/main" id="{D7670A6C-09C4-4765-B639-D41FBD2DFEB9}"/>
                      </a:ext>
                    </a:extLst>
                  </p:cNvPr>
                  <p:cNvCxnSpPr/>
                  <p:nvPr/>
                </p:nvCxnSpPr>
                <p:spPr>
                  <a:xfrm>
                    <a:off x="2229367" y="1842424"/>
                    <a:ext cx="340513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AA90592E-63D5-47B4-84C3-C49F6FBD22E4}"/>
                      </a:ext>
                    </a:extLst>
                  </p:cNvPr>
                  <p:cNvCxnSpPr/>
                  <p:nvPr/>
                </p:nvCxnSpPr>
                <p:spPr>
                  <a:xfrm>
                    <a:off x="2189427" y="2283060"/>
                    <a:ext cx="340513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6D15AF48-30E1-49AA-AB47-E706A12FB6BF}"/>
                      </a:ext>
                    </a:extLst>
                  </p:cNvPr>
                  <p:cNvCxnSpPr/>
                  <p:nvPr/>
                </p:nvCxnSpPr>
                <p:spPr>
                  <a:xfrm>
                    <a:off x="2489627" y="3207059"/>
                    <a:ext cx="340513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>
                    <a:extLst>
                      <a:ext uri="{FF2B5EF4-FFF2-40B4-BE49-F238E27FC236}">
                        <a16:creationId xmlns:a16="http://schemas.microsoft.com/office/drawing/2014/main" id="{E2CEDAEC-2E1E-44A9-93FC-284EC6DC1033}"/>
                      </a:ext>
                    </a:extLst>
                  </p:cNvPr>
                  <p:cNvCxnSpPr/>
                  <p:nvPr/>
                </p:nvCxnSpPr>
                <p:spPr>
                  <a:xfrm>
                    <a:off x="2149114" y="3657938"/>
                    <a:ext cx="340513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Arrow Connector 42">
                    <a:extLst>
                      <a:ext uri="{FF2B5EF4-FFF2-40B4-BE49-F238E27FC236}">
                        <a16:creationId xmlns:a16="http://schemas.microsoft.com/office/drawing/2014/main" id="{6D095F3C-BE6E-48EC-8703-C8BC58EBDD03}"/>
                      </a:ext>
                    </a:extLst>
                  </p:cNvPr>
                  <p:cNvCxnSpPr/>
                  <p:nvPr/>
                </p:nvCxnSpPr>
                <p:spPr>
                  <a:xfrm>
                    <a:off x="3143121" y="4604922"/>
                    <a:ext cx="340513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FCB25995-4566-45C5-A99A-4DE98A5B7E05}"/>
                      </a:ext>
                    </a:extLst>
                  </p:cNvPr>
                  <p:cNvSpPr txBox="1"/>
                  <p:nvPr/>
                </p:nvSpPr>
                <p:spPr>
                  <a:xfrm>
                    <a:off x="3475968" y="4466423"/>
                    <a:ext cx="83320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Asp</a:t>
                    </a: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4CEB520F-C6DA-4EC7-9A66-823AC9A2E62A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2290384" y="4360714"/>
                    <a:ext cx="423425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PC</a:t>
                    </a:r>
                  </a:p>
                </p:txBody>
              </p:sp>
              <p:sp>
                <p:nvSpPr>
                  <p:cNvPr id="46" name="Arc 45">
                    <a:extLst>
                      <a:ext uri="{FF2B5EF4-FFF2-40B4-BE49-F238E27FC236}">
                        <a16:creationId xmlns:a16="http://schemas.microsoft.com/office/drawing/2014/main" id="{0FFB6DF1-6E67-4739-99D9-284A99089AEC}"/>
                      </a:ext>
                    </a:extLst>
                  </p:cNvPr>
                  <p:cNvSpPr/>
                  <p:nvPr/>
                </p:nvSpPr>
                <p:spPr>
                  <a:xfrm rot="11046971">
                    <a:off x="1933172" y="4308253"/>
                    <a:ext cx="914400" cy="914400"/>
                  </a:xfrm>
                  <a:prstGeom prst="arc">
                    <a:avLst>
                      <a:gd name="adj1" fmla="val 10365234"/>
                      <a:gd name="adj2" fmla="val 21313213"/>
                    </a:avLst>
                  </a:prstGeom>
                  <a:ln>
                    <a:solidFill>
                      <a:schemeClr val="tx1"/>
                    </a:solidFill>
                    <a:prstDash val="dash"/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0317DEB9-5CB4-4C8B-967C-A24EF28CD78F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2718397" y="4955139"/>
                    <a:ext cx="731690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Krebs cycle</a:t>
                    </a:r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08B5AE12-2F64-4ECF-A780-CB38E4163F19}"/>
                      </a:ext>
                    </a:extLst>
                  </p:cNvPr>
                  <p:cNvSpPr txBox="1"/>
                  <p:nvPr/>
                </p:nvSpPr>
                <p:spPr>
                  <a:xfrm>
                    <a:off x="2570738" y="1712036"/>
                    <a:ext cx="79286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PPP</a:t>
                    </a:r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F272D8A-8BFD-4CE1-BB19-ECE44C4773CE}"/>
                      </a:ext>
                    </a:extLst>
                  </p:cNvPr>
                  <p:cNvSpPr txBox="1"/>
                  <p:nvPr/>
                </p:nvSpPr>
                <p:spPr>
                  <a:xfrm>
                    <a:off x="2520758" y="2146177"/>
                    <a:ext cx="79286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HBP</a:t>
                    </a:r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9B0ED29F-4579-4E17-B825-43C29B5551FF}"/>
                      </a:ext>
                    </a:extLst>
                  </p:cNvPr>
                  <p:cNvSpPr txBox="1"/>
                  <p:nvPr/>
                </p:nvSpPr>
                <p:spPr>
                  <a:xfrm>
                    <a:off x="2813736" y="3067014"/>
                    <a:ext cx="79286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GLP</a:t>
                    </a:r>
                  </a:p>
                </p:txBody>
              </p: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63252F46-050B-41A7-99DA-A6E5EC3AE06A}"/>
                      </a:ext>
                    </a:extLst>
                  </p:cNvPr>
                  <p:cNvSpPr txBox="1"/>
                  <p:nvPr/>
                </p:nvSpPr>
                <p:spPr>
                  <a:xfrm>
                    <a:off x="2473745" y="3518053"/>
                    <a:ext cx="79286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SBP</a:t>
                    </a:r>
                  </a:p>
                </p:txBody>
              </p:sp>
              <p:cxnSp>
                <p:nvCxnSpPr>
                  <p:cNvPr id="52" name="Straight Arrow Connector 51">
                    <a:extLst>
                      <a:ext uri="{FF2B5EF4-FFF2-40B4-BE49-F238E27FC236}">
                        <a16:creationId xmlns:a16="http://schemas.microsoft.com/office/drawing/2014/main" id="{377217E1-B748-4175-870D-52B55B89F95A}"/>
                      </a:ext>
                    </a:extLst>
                  </p:cNvPr>
                  <p:cNvCxnSpPr/>
                  <p:nvPr/>
                </p:nvCxnSpPr>
                <p:spPr>
                  <a:xfrm>
                    <a:off x="1315911" y="1842424"/>
                    <a:ext cx="340513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prstDash val="dash"/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EB2F6BDC-B571-4599-86CE-7CEA7073F466}"/>
                      </a:ext>
                    </a:extLst>
                  </p:cNvPr>
                  <p:cNvSpPr txBox="1"/>
                  <p:nvPr/>
                </p:nvSpPr>
                <p:spPr>
                  <a:xfrm>
                    <a:off x="503528" y="1701693"/>
                    <a:ext cx="101903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Glycogen</a:t>
                    </a:r>
                  </a:p>
                </p:txBody>
              </p:sp>
              <p:cxnSp>
                <p:nvCxnSpPr>
                  <p:cNvPr id="56" name="Straight Arrow Connector 55">
                    <a:extLst>
                      <a:ext uri="{FF2B5EF4-FFF2-40B4-BE49-F238E27FC236}">
                        <a16:creationId xmlns:a16="http://schemas.microsoft.com/office/drawing/2014/main" id="{EA56AC81-BDD9-4A13-89C1-7704C4574A2C}"/>
                      </a:ext>
                    </a:extLst>
                  </p:cNvPr>
                  <p:cNvCxnSpPr/>
                  <p:nvPr/>
                </p:nvCxnSpPr>
                <p:spPr>
                  <a:xfrm>
                    <a:off x="1957444" y="1502593"/>
                    <a:ext cx="0" cy="228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Arrow Connector 57">
                    <a:extLst>
                      <a:ext uri="{FF2B5EF4-FFF2-40B4-BE49-F238E27FC236}">
                        <a16:creationId xmlns:a16="http://schemas.microsoft.com/office/drawing/2014/main" id="{F7473E74-87E6-4A58-A552-D2B43D42D5CD}"/>
                      </a:ext>
                    </a:extLst>
                  </p:cNvPr>
                  <p:cNvCxnSpPr/>
                  <p:nvPr/>
                </p:nvCxnSpPr>
                <p:spPr>
                  <a:xfrm>
                    <a:off x="1951608" y="1935155"/>
                    <a:ext cx="0" cy="228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Arrow Connector 58">
                    <a:extLst>
                      <a:ext uri="{FF2B5EF4-FFF2-40B4-BE49-F238E27FC236}">
                        <a16:creationId xmlns:a16="http://schemas.microsoft.com/office/drawing/2014/main" id="{BD62CEEE-FCE3-48D4-A4CF-1966E8AA13F4}"/>
                      </a:ext>
                    </a:extLst>
                  </p:cNvPr>
                  <p:cNvCxnSpPr/>
                  <p:nvPr/>
                </p:nvCxnSpPr>
                <p:spPr>
                  <a:xfrm>
                    <a:off x="1925575" y="2389821"/>
                    <a:ext cx="0" cy="228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Arrow Connector 60">
                    <a:extLst>
                      <a:ext uri="{FF2B5EF4-FFF2-40B4-BE49-F238E27FC236}">
                        <a16:creationId xmlns:a16="http://schemas.microsoft.com/office/drawing/2014/main" id="{5A25D206-9FDE-4180-9AD7-B9904452D407}"/>
                      </a:ext>
                    </a:extLst>
                  </p:cNvPr>
                  <p:cNvCxnSpPr/>
                  <p:nvPr/>
                </p:nvCxnSpPr>
                <p:spPr>
                  <a:xfrm>
                    <a:off x="1921182" y="2855342"/>
                    <a:ext cx="0" cy="228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Arrow Connector 61">
                    <a:extLst>
                      <a:ext uri="{FF2B5EF4-FFF2-40B4-BE49-F238E27FC236}">
                        <a16:creationId xmlns:a16="http://schemas.microsoft.com/office/drawing/2014/main" id="{91C52028-7D80-4A67-BDFE-8FF19FEED392}"/>
                      </a:ext>
                    </a:extLst>
                  </p:cNvPr>
                  <p:cNvCxnSpPr/>
                  <p:nvPr/>
                </p:nvCxnSpPr>
                <p:spPr>
                  <a:xfrm>
                    <a:off x="1913562" y="3305656"/>
                    <a:ext cx="0" cy="228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Arrow Connector 62">
                    <a:extLst>
                      <a:ext uri="{FF2B5EF4-FFF2-40B4-BE49-F238E27FC236}">
                        <a16:creationId xmlns:a16="http://schemas.microsoft.com/office/drawing/2014/main" id="{BE5836E5-DB89-421C-976D-FBABD1E82C46}"/>
                      </a:ext>
                    </a:extLst>
                  </p:cNvPr>
                  <p:cNvCxnSpPr/>
                  <p:nvPr/>
                </p:nvCxnSpPr>
                <p:spPr>
                  <a:xfrm>
                    <a:off x="1913562" y="3770615"/>
                    <a:ext cx="0" cy="228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>
                    <a:extLst>
                      <a:ext uri="{FF2B5EF4-FFF2-40B4-BE49-F238E27FC236}">
                        <a16:creationId xmlns:a16="http://schemas.microsoft.com/office/drawing/2014/main" id="{EB308A26-30DF-4859-BBDC-23A60DE2FA39}"/>
                      </a:ext>
                    </a:extLst>
                  </p:cNvPr>
                  <p:cNvCxnSpPr/>
                  <p:nvPr/>
                </p:nvCxnSpPr>
                <p:spPr>
                  <a:xfrm>
                    <a:off x="1911473" y="4197695"/>
                    <a:ext cx="0" cy="30737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591EB134-0B48-4BBC-927A-5E01E1042132}"/>
                      </a:ext>
                    </a:extLst>
                  </p:cNvPr>
                  <p:cNvGrpSpPr/>
                  <p:nvPr/>
                </p:nvGrpSpPr>
                <p:grpSpPr>
                  <a:xfrm>
                    <a:off x="3067032" y="1842424"/>
                    <a:ext cx="441371" cy="325"/>
                    <a:chOff x="3421735" y="2049130"/>
                    <a:chExt cx="441371" cy="325"/>
                  </a:xfrm>
                </p:grpSpPr>
                <p:cxnSp>
                  <p:nvCxnSpPr>
                    <p:cNvPr id="78" name="Straight Arrow Connector 77">
                      <a:extLst>
                        <a:ext uri="{FF2B5EF4-FFF2-40B4-BE49-F238E27FC236}">
                          <a16:creationId xmlns:a16="http://schemas.microsoft.com/office/drawing/2014/main" id="{992EC009-C59D-4EF1-B32D-61850BF17F3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421735" y="2049455"/>
                      <a:ext cx="197765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" name="Straight Arrow Connector 78">
                      <a:extLst>
                        <a:ext uri="{FF2B5EF4-FFF2-40B4-BE49-F238E27FC236}">
                          <a16:creationId xmlns:a16="http://schemas.microsoft.com/office/drawing/2014/main" id="{959AA3A5-9D3E-4F8B-A0A0-3FB99C17D1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65341" y="2049130"/>
                      <a:ext cx="197765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E6D29957-6CEC-4188-8A07-1F29FEB23E15}"/>
                      </a:ext>
                    </a:extLst>
                  </p:cNvPr>
                  <p:cNvGrpSpPr/>
                  <p:nvPr/>
                </p:nvGrpSpPr>
                <p:grpSpPr>
                  <a:xfrm>
                    <a:off x="3016895" y="2292137"/>
                    <a:ext cx="441371" cy="325"/>
                    <a:chOff x="3421735" y="2049130"/>
                    <a:chExt cx="441371" cy="325"/>
                  </a:xfrm>
                </p:grpSpPr>
                <p:cxnSp>
                  <p:nvCxnSpPr>
                    <p:cNvPr id="76" name="Straight Arrow Connector 75">
                      <a:extLst>
                        <a:ext uri="{FF2B5EF4-FFF2-40B4-BE49-F238E27FC236}">
                          <a16:creationId xmlns:a16="http://schemas.microsoft.com/office/drawing/2014/main" id="{A3A725EA-FA8D-46E1-8C70-4486A679910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421735" y="2049455"/>
                      <a:ext cx="197765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Arrow Connector 76">
                      <a:extLst>
                        <a:ext uri="{FF2B5EF4-FFF2-40B4-BE49-F238E27FC236}">
                          <a16:creationId xmlns:a16="http://schemas.microsoft.com/office/drawing/2014/main" id="{9A6A7D30-F422-4EF2-8BAB-CB68B95E4E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65341" y="2049130"/>
                      <a:ext cx="197765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2" name="Straight Arrow Connector 71">
                    <a:extLst>
                      <a:ext uri="{FF2B5EF4-FFF2-40B4-BE49-F238E27FC236}">
                        <a16:creationId xmlns:a16="http://schemas.microsoft.com/office/drawing/2014/main" id="{D76B0B6A-AC84-4CBE-82B3-5CE94EFA89FE}"/>
                      </a:ext>
                    </a:extLst>
                  </p:cNvPr>
                  <p:cNvCxnSpPr/>
                  <p:nvPr/>
                </p:nvCxnSpPr>
                <p:spPr>
                  <a:xfrm>
                    <a:off x="3465506" y="3200724"/>
                    <a:ext cx="197765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19A34379-253E-4DEA-8DAE-07C476C82EC2}"/>
                      </a:ext>
                    </a:extLst>
                  </p:cNvPr>
                  <p:cNvGrpSpPr/>
                  <p:nvPr/>
                </p:nvGrpSpPr>
                <p:grpSpPr>
                  <a:xfrm>
                    <a:off x="2957443" y="3649942"/>
                    <a:ext cx="441371" cy="325"/>
                    <a:chOff x="3421735" y="2049130"/>
                    <a:chExt cx="441371" cy="325"/>
                  </a:xfrm>
                </p:grpSpPr>
                <p:cxnSp>
                  <p:nvCxnSpPr>
                    <p:cNvPr id="74" name="Straight Arrow Connector 73">
                      <a:extLst>
                        <a:ext uri="{FF2B5EF4-FFF2-40B4-BE49-F238E27FC236}">
                          <a16:creationId xmlns:a16="http://schemas.microsoft.com/office/drawing/2014/main" id="{8E658F5E-8BCC-4CF3-AC20-44BC6112E08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421735" y="2049455"/>
                      <a:ext cx="197765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Arrow Connector 74">
                      <a:extLst>
                        <a:ext uri="{FF2B5EF4-FFF2-40B4-BE49-F238E27FC236}">
                          <a16:creationId xmlns:a16="http://schemas.microsoft.com/office/drawing/2014/main" id="{914F6B56-352C-493D-A8FE-5487D884C1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65341" y="2049130"/>
                      <a:ext cx="197765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F2EC254-130B-485D-9525-CD8682ADE203}"/>
                    </a:ext>
                  </a:extLst>
                </p:cNvPr>
                <p:cNvSpPr txBox="1"/>
                <p:nvPr/>
              </p:nvSpPr>
              <p:spPr>
                <a:xfrm>
                  <a:off x="3210988" y="1998402"/>
                  <a:ext cx="105670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Nucleotides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51F7524-ED82-4683-978B-6164C0B7BA6C}"/>
                    </a:ext>
                  </a:extLst>
                </p:cNvPr>
                <p:cNvSpPr txBox="1"/>
                <p:nvPr/>
              </p:nvSpPr>
              <p:spPr>
                <a:xfrm>
                  <a:off x="3167492" y="2438426"/>
                  <a:ext cx="11144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UDP-</a:t>
                  </a:r>
                  <a:r>
                    <a:rPr lang="en-US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GlcNAc</a:t>
                  </a:r>
                  <a:endParaRPr lang="en-US" sz="1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052B6C0-1770-4873-9EF6-B2F858DD8C3C}"/>
                    </a:ext>
                  </a:extLst>
                </p:cNvPr>
                <p:cNvSpPr txBox="1"/>
                <p:nvPr/>
              </p:nvSpPr>
              <p:spPr>
                <a:xfrm>
                  <a:off x="3324759" y="3355993"/>
                  <a:ext cx="191590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Glycero</a:t>
                  </a:r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:r>
                    <a:rPr lang="en-US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phospho</a:t>
                  </a:r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)lipids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4F008CC-6B30-4B7D-8512-7DB71D48E641}"/>
                    </a:ext>
                  </a:extLst>
                </p:cNvPr>
                <p:cNvSpPr txBox="1"/>
                <p:nvPr/>
              </p:nvSpPr>
              <p:spPr>
                <a:xfrm>
                  <a:off x="3075095" y="3657758"/>
                  <a:ext cx="125386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Serine/Glycine</a:t>
                  </a:r>
                </a:p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Methyl donors</a:t>
                  </a: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C41A7F47-A4F0-4A9E-AEFC-F1CEAE9594B7}"/>
                    </a:ext>
                  </a:extLst>
                </p:cNvPr>
                <p:cNvCxnSpPr/>
                <p:nvPr/>
              </p:nvCxnSpPr>
              <p:spPr>
                <a:xfrm>
                  <a:off x="3595154" y="4889711"/>
                  <a:ext cx="197765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B0283F39-8FD3-4DC4-ADB5-38946B2B678C}"/>
                    </a:ext>
                  </a:extLst>
                </p:cNvPr>
                <p:cNvCxnSpPr/>
                <p:nvPr/>
              </p:nvCxnSpPr>
              <p:spPr>
                <a:xfrm>
                  <a:off x="3863106" y="4883348"/>
                  <a:ext cx="197765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B88E968-9493-497C-8701-B441C358878C}"/>
                    </a:ext>
                  </a:extLst>
                </p:cNvPr>
                <p:cNvSpPr txBox="1"/>
                <p:nvPr/>
              </p:nvSpPr>
              <p:spPr>
                <a:xfrm>
                  <a:off x="4052341" y="4758116"/>
                  <a:ext cx="117210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Nucleotides</a:t>
                  </a:r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C2679FC7-C8DF-4C22-9F87-C08877061839}"/>
                    </a:ext>
                  </a:extLst>
                </p:cNvPr>
                <p:cNvCxnSpPr/>
                <p:nvPr/>
              </p:nvCxnSpPr>
              <p:spPr>
                <a:xfrm>
                  <a:off x="3725812" y="4070324"/>
                  <a:ext cx="0" cy="21368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09B2AD0-0F29-40D6-8C51-B159654F084F}"/>
                    </a:ext>
                  </a:extLst>
                </p:cNvPr>
                <p:cNvSpPr txBox="1"/>
                <p:nvPr/>
              </p:nvSpPr>
              <p:spPr>
                <a:xfrm>
                  <a:off x="3225192" y="4237274"/>
                  <a:ext cx="216300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Nucleotides </a:t>
                  </a:r>
                </a:p>
              </p:txBody>
            </p:sp>
          </p:grp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C2A392CE-ECB9-42EC-A556-537A0E225E9A}"/>
                  </a:ext>
                </a:extLst>
              </p:cNvPr>
              <p:cNvSpPr/>
              <p:nvPr/>
            </p:nvSpPr>
            <p:spPr>
              <a:xfrm rot="17841254">
                <a:off x="2001976" y="5773225"/>
                <a:ext cx="702731" cy="797567"/>
              </a:xfrm>
              <a:prstGeom prst="arc">
                <a:avLst>
                  <a:gd name="adj1" fmla="val 17730659"/>
                  <a:gd name="adj2" fmla="val 802319"/>
                </a:avLst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D37672-E1EC-4885-8698-E0E758AA11A4}"/>
                  </a:ext>
                </a:extLst>
              </p:cNvPr>
              <p:cNvSpPr txBox="1"/>
              <p:nvPr/>
            </p:nvSpPr>
            <p:spPr>
              <a:xfrm flipH="1">
                <a:off x="1606178" y="5754891"/>
                <a:ext cx="903513" cy="81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US" sz="1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FAs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AAs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KBs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19B0C563-104B-430A-9760-FC1DBF4E57B9}"/>
                  </a:ext>
                </a:extLst>
              </p:cNvPr>
              <p:cNvCxnSpPr/>
              <p:nvPr/>
            </p:nvCxnSpPr>
            <p:spPr>
              <a:xfrm>
                <a:off x="4617346" y="3379302"/>
                <a:ext cx="0" cy="2136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0478EE-687A-4D57-8BC0-27DA3917229A}"/>
                  </a:ext>
                </a:extLst>
              </p:cNvPr>
              <p:cNvSpPr txBox="1"/>
              <p:nvPr/>
            </p:nvSpPr>
            <p:spPr>
              <a:xfrm>
                <a:off x="3605547" y="3548455"/>
                <a:ext cx="20867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N-, O-linked glycosylation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A58D5D-1CF8-44A8-A30F-643C313E8FA6}"/>
                  </a:ext>
                </a:extLst>
              </p:cNvPr>
              <p:cNvSpPr txBox="1"/>
              <p:nvPr/>
            </p:nvSpPr>
            <p:spPr>
              <a:xfrm>
                <a:off x="2509691" y="5934102"/>
                <a:ext cx="64095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Acetyl </a:t>
                </a:r>
              </a:p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CoA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0F3C4988-5EC5-47B4-B9F7-99776B4CFD2A}"/>
                  </a:ext>
                </a:extLst>
              </p:cNvPr>
              <p:cNvCxnSpPr/>
              <p:nvPr/>
            </p:nvCxnSpPr>
            <p:spPr>
              <a:xfrm>
                <a:off x="1700948" y="5540477"/>
                <a:ext cx="4677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B327D2-1137-4804-849B-3F2B06C8D0F2}"/>
                  </a:ext>
                </a:extLst>
              </p:cNvPr>
              <p:cNvSpPr txBox="1"/>
              <p:nvPr/>
            </p:nvSpPr>
            <p:spPr>
              <a:xfrm>
                <a:off x="1053168" y="5401735"/>
                <a:ext cx="8332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Lactate</a:t>
                </a:r>
              </a:p>
            </p:txBody>
          </p: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FD6F694F-EB18-431F-AE1C-0AB1874AB0A9}"/>
                </a:ext>
              </a:extLst>
            </p:cNvPr>
            <p:cNvCxnSpPr/>
            <p:nvPr/>
          </p:nvCxnSpPr>
          <p:spPr>
            <a:xfrm>
              <a:off x="4894630" y="3142003"/>
              <a:ext cx="19776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7B07EF2-5B7C-4EBC-A882-B71F7B4C1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754" y="1135927"/>
            <a:ext cx="4582514" cy="458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763568C6-54B2-40B1-8A64-68EF6F84C8BC}"/>
              </a:ext>
            </a:extLst>
          </p:cNvPr>
          <p:cNvSpPr txBox="1"/>
          <p:nvPr/>
        </p:nvSpPr>
        <p:spPr>
          <a:xfrm>
            <a:off x="910926" y="120366"/>
            <a:ext cx="10370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does a cell know when and where to shuttle nutrients?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AA0FF0A-79F8-4075-8A61-3140B7312FA0}"/>
              </a:ext>
            </a:extLst>
          </p:cNvPr>
          <p:cNvCxnSpPr/>
          <p:nvPr/>
        </p:nvCxnSpPr>
        <p:spPr>
          <a:xfrm>
            <a:off x="1898860" y="786212"/>
            <a:ext cx="835778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7666B50-B872-4C98-85DF-BD3A2F70E7AB}"/>
              </a:ext>
            </a:extLst>
          </p:cNvPr>
          <p:cNvSpPr txBox="1"/>
          <p:nvPr/>
        </p:nvSpPr>
        <p:spPr>
          <a:xfrm>
            <a:off x="9027111" y="4190216"/>
            <a:ext cx="2614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Amphibolic metabolites</a:t>
            </a:r>
          </a:p>
          <a:p>
            <a:r>
              <a:rPr lang="en-US" b="1" i="1" dirty="0">
                <a:solidFill>
                  <a:srgbClr val="C00000"/>
                </a:solidFill>
              </a:rPr>
              <a:t>G6P, F6P, DHAP, 3PG, R5P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7B4D906-A23D-44EF-B4E0-38DB88C8D1CC}"/>
              </a:ext>
            </a:extLst>
          </p:cNvPr>
          <p:cNvSpPr/>
          <p:nvPr/>
        </p:nvSpPr>
        <p:spPr>
          <a:xfrm>
            <a:off x="8338767" y="4212512"/>
            <a:ext cx="437764" cy="4140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8C70B00-C63C-49A9-B1A2-3BDA3B2D3D06}"/>
              </a:ext>
            </a:extLst>
          </p:cNvPr>
          <p:cNvSpPr/>
          <p:nvPr/>
        </p:nvSpPr>
        <p:spPr>
          <a:xfrm>
            <a:off x="8589347" y="3465541"/>
            <a:ext cx="437764" cy="4140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96D18194-00B8-4E32-BBC3-6A3F2B78968C}"/>
              </a:ext>
            </a:extLst>
          </p:cNvPr>
          <p:cNvSpPr/>
          <p:nvPr/>
        </p:nvSpPr>
        <p:spPr>
          <a:xfrm>
            <a:off x="8050590" y="3465540"/>
            <a:ext cx="437764" cy="4140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4325B08-4C86-4D0B-9D05-A5D5F4BDB613}"/>
              </a:ext>
            </a:extLst>
          </p:cNvPr>
          <p:cNvSpPr/>
          <p:nvPr/>
        </p:nvSpPr>
        <p:spPr>
          <a:xfrm>
            <a:off x="8938138" y="2925613"/>
            <a:ext cx="437764" cy="4140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D73D903-38B3-46CC-BAE0-5861A7698324}"/>
              </a:ext>
            </a:extLst>
          </p:cNvPr>
          <p:cNvSpPr/>
          <p:nvPr/>
        </p:nvSpPr>
        <p:spPr>
          <a:xfrm>
            <a:off x="8537032" y="2757655"/>
            <a:ext cx="437764" cy="4140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436F10E-EE9B-4C0D-A1C0-F9A08AD18A12}"/>
              </a:ext>
            </a:extLst>
          </p:cNvPr>
          <p:cNvSpPr/>
          <p:nvPr/>
        </p:nvSpPr>
        <p:spPr>
          <a:xfrm>
            <a:off x="8084232" y="2796739"/>
            <a:ext cx="437764" cy="4140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9E757DA-C5A4-4F6C-9999-BB99E2D99F45}"/>
              </a:ext>
            </a:extLst>
          </p:cNvPr>
          <p:cNvSpPr/>
          <p:nvPr/>
        </p:nvSpPr>
        <p:spPr>
          <a:xfrm>
            <a:off x="7657279" y="2929420"/>
            <a:ext cx="437764" cy="4140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2C662B5D-BC08-420B-B2D1-D1486978B1EB}"/>
              </a:ext>
            </a:extLst>
          </p:cNvPr>
          <p:cNvSpPr/>
          <p:nvPr/>
        </p:nvSpPr>
        <p:spPr>
          <a:xfrm>
            <a:off x="9352264" y="2550611"/>
            <a:ext cx="437764" cy="4140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F9A4E65C-BC67-4C05-AC7C-EA0099D511FE}"/>
              </a:ext>
            </a:extLst>
          </p:cNvPr>
          <p:cNvSpPr/>
          <p:nvPr/>
        </p:nvSpPr>
        <p:spPr>
          <a:xfrm>
            <a:off x="9063152" y="2356232"/>
            <a:ext cx="437764" cy="4140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320349C-CA6C-4885-BEB5-93FCC38968A1}"/>
              </a:ext>
            </a:extLst>
          </p:cNvPr>
          <p:cNvSpPr/>
          <p:nvPr/>
        </p:nvSpPr>
        <p:spPr>
          <a:xfrm>
            <a:off x="8719256" y="2285283"/>
            <a:ext cx="437764" cy="4140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295D313E-525A-45A6-9CF0-B4EC389FDAE8}"/>
              </a:ext>
            </a:extLst>
          </p:cNvPr>
          <p:cNvSpPr/>
          <p:nvPr/>
        </p:nvSpPr>
        <p:spPr>
          <a:xfrm>
            <a:off x="8322286" y="2191361"/>
            <a:ext cx="437764" cy="4140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84225DC-AF4D-445A-AD1E-20D553067A77}"/>
              </a:ext>
            </a:extLst>
          </p:cNvPr>
          <p:cNvSpPr/>
          <p:nvPr/>
        </p:nvSpPr>
        <p:spPr>
          <a:xfrm>
            <a:off x="7880450" y="2240445"/>
            <a:ext cx="437764" cy="4140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E301F003-7E1A-4D56-BFFC-1CA9F56CEB4A}"/>
              </a:ext>
            </a:extLst>
          </p:cNvPr>
          <p:cNvSpPr/>
          <p:nvPr/>
        </p:nvSpPr>
        <p:spPr>
          <a:xfrm>
            <a:off x="7521084" y="2325862"/>
            <a:ext cx="437764" cy="4140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185BCF7-1374-4DFC-AAFB-A0A7A9B1A12A}"/>
              </a:ext>
            </a:extLst>
          </p:cNvPr>
          <p:cNvSpPr/>
          <p:nvPr/>
        </p:nvSpPr>
        <p:spPr>
          <a:xfrm>
            <a:off x="7271946" y="2565643"/>
            <a:ext cx="437764" cy="4140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2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1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D19B0411-B1C1-431D-AE59-044228BDB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0"/>
            <a:ext cx="11115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55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Bent-Up 5">
            <a:extLst>
              <a:ext uri="{FF2B5EF4-FFF2-40B4-BE49-F238E27FC236}">
                <a16:creationId xmlns:a16="http://schemas.microsoft.com/office/drawing/2014/main" id="{6178BFC3-55F2-4168-8C42-17A23F1F3F79}"/>
              </a:ext>
            </a:extLst>
          </p:cNvPr>
          <p:cNvSpPr/>
          <p:nvPr/>
        </p:nvSpPr>
        <p:spPr>
          <a:xfrm rot="5400000" flipV="1">
            <a:off x="5682771" y="2204041"/>
            <a:ext cx="3758091" cy="1915909"/>
          </a:xfrm>
          <a:prstGeom prst="bentUpArrow">
            <a:avLst>
              <a:gd name="adj1" fmla="val 30913"/>
              <a:gd name="adj2" fmla="val 20804"/>
              <a:gd name="adj3" fmla="val 20668"/>
            </a:avLst>
          </a:prstGeom>
          <a:solidFill>
            <a:srgbClr val="C0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735D0D4-F146-407E-A64E-55453E0978AA}"/>
              </a:ext>
            </a:extLst>
          </p:cNvPr>
          <p:cNvGrpSpPr/>
          <p:nvPr/>
        </p:nvGrpSpPr>
        <p:grpSpPr>
          <a:xfrm>
            <a:off x="6672029" y="1327855"/>
            <a:ext cx="5250006" cy="4370311"/>
            <a:chOff x="2092926" y="1188178"/>
            <a:chExt cx="5250006" cy="43703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29F851D-FEF5-4CB5-868B-6FF9DA48C880}"/>
                </a:ext>
              </a:extLst>
            </p:cNvPr>
            <p:cNvGrpSpPr/>
            <p:nvPr/>
          </p:nvGrpSpPr>
          <p:grpSpPr>
            <a:xfrm>
              <a:off x="2092926" y="1188178"/>
              <a:ext cx="5250006" cy="4370311"/>
              <a:chOff x="1053168" y="2200188"/>
              <a:chExt cx="5250006" cy="437031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00D5D78-5FE6-4EC7-83CF-8BAB008C7783}"/>
                  </a:ext>
                </a:extLst>
              </p:cNvPr>
              <p:cNvGrpSpPr/>
              <p:nvPr/>
            </p:nvGrpSpPr>
            <p:grpSpPr>
              <a:xfrm>
                <a:off x="1121092" y="2200188"/>
                <a:ext cx="5182082" cy="4139479"/>
                <a:chOff x="206113" y="1531336"/>
                <a:chExt cx="5182082" cy="4139479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13C07FD-4D93-4A15-BC98-6EFB0FB2257A}"/>
                    </a:ext>
                  </a:extLst>
                </p:cNvPr>
                <p:cNvGrpSpPr/>
                <p:nvPr/>
              </p:nvGrpSpPr>
              <p:grpSpPr>
                <a:xfrm>
                  <a:off x="206113" y="1531336"/>
                  <a:ext cx="3805643" cy="4139479"/>
                  <a:chOff x="503528" y="1246547"/>
                  <a:chExt cx="3805643" cy="4139479"/>
                </a:xfrm>
              </p:grpSpPr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9F1140B9-15F0-4604-ADE4-DF4D55EC8DB6}"/>
                      </a:ext>
                    </a:extLst>
                  </p:cNvPr>
                  <p:cNvSpPr txBox="1"/>
                  <p:nvPr/>
                </p:nvSpPr>
                <p:spPr>
                  <a:xfrm>
                    <a:off x="1606763" y="1246547"/>
                    <a:ext cx="79286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Glucose</a:t>
                    </a: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22A5D934-52F0-436D-BC76-7C41E57D34D6}"/>
                      </a:ext>
                    </a:extLst>
                  </p:cNvPr>
                  <p:cNvSpPr txBox="1"/>
                  <p:nvPr/>
                </p:nvSpPr>
                <p:spPr>
                  <a:xfrm>
                    <a:off x="1656425" y="1703925"/>
                    <a:ext cx="79286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G-6-P</a:t>
                    </a: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593A09C7-0E2C-474E-98EE-81CE0645FAF4}"/>
                      </a:ext>
                    </a:extLst>
                  </p:cNvPr>
                  <p:cNvSpPr txBox="1"/>
                  <p:nvPr/>
                </p:nvSpPr>
                <p:spPr>
                  <a:xfrm>
                    <a:off x="1675553" y="2144561"/>
                    <a:ext cx="79286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F-6-P</a:t>
                    </a:r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95C8DC77-A2F9-43D8-99B0-EDF7C78BC3B8}"/>
                      </a:ext>
                    </a:extLst>
                  </p:cNvPr>
                  <p:cNvSpPr txBox="1"/>
                  <p:nvPr/>
                </p:nvSpPr>
                <p:spPr>
                  <a:xfrm>
                    <a:off x="1526481" y="2618421"/>
                    <a:ext cx="83320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F-1,6-BP</a:t>
                    </a:r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35179616-E4F4-40C1-97CE-06CD210780EB}"/>
                      </a:ext>
                    </a:extLst>
                  </p:cNvPr>
                  <p:cNvSpPr txBox="1"/>
                  <p:nvPr/>
                </p:nvSpPr>
                <p:spPr>
                  <a:xfrm>
                    <a:off x="1462578" y="3072252"/>
                    <a:ext cx="143236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GAP / DHAP</a:t>
                    </a:r>
                  </a:p>
                </p:txBody>
              </p: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7DF663BB-2848-4288-AC27-88B7B81C77D2}"/>
                      </a:ext>
                    </a:extLst>
                  </p:cNvPr>
                  <p:cNvSpPr txBox="1"/>
                  <p:nvPr/>
                </p:nvSpPr>
                <p:spPr>
                  <a:xfrm>
                    <a:off x="1656424" y="3534256"/>
                    <a:ext cx="83320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3PG</a:t>
                    </a:r>
                  </a:p>
                </p:txBody>
              </p: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5D1C862A-5D56-4027-8259-47797878001E}"/>
                      </a:ext>
                    </a:extLst>
                  </p:cNvPr>
                  <p:cNvSpPr txBox="1"/>
                  <p:nvPr/>
                </p:nvSpPr>
                <p:spPr>
                  <a:xfrm>
                    <a:off x="1677444" y="3976355"/>
                    <a:ext cx="83320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PEP</a:t>
                    </a: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C751B0EE-C773-44F4-AA94-ED806376CB13}"/>
                      </a:ext>
                    </a:extLst>
                  </p:cNvPr>
                  <p:cNvSpPr txBox="1"/>
                  <p:nvPr/>
                </p:nvSpPr>
                <p:spPr>
                  <a:xfrm>
                    <a:off x="1566421" y="4466423"/>
                    <a:ext cx="83320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Pyruvate</a:t>
                    </a:r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FC9FFC3F-48F7-4772-89B2-72B8F1EAD4A7}"/>
                      </a:ext>
                    </a:extLst>
                  </p:cNvPr>
                  <p:cNvSpPr txBox="1"/>
                  <p:nvPr/>
                </p:nvSpPr>
                <p:spPr>
                  <a:xfrm>
                    <a:off x="2650431" y="4466423"/>
                    <a:ext cx="83320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OAA</a:t>
                    </a:r>
                  </a:p>
                </p:txBody>
              </p:sp>
              <p:cxnSp>
                <p:nvCxnSpPr>
                  <p:cNvPr id="38" name="Straight Arrow Connector 37">
                    <a:extLst>
                      <a:ext uri="{FF2B5EF4-FFF2-40B4-BE49-F238E27FC236}">
                        <a16:creationId xmlns:a16="http://schemas.microsoft.com/office/drawing/2014/main" id="{699772B4-DD21-4977-8653-D8131341F181}"/>
                      </a:ext>
                    </a:extLst>
                  </p:cNvPr>
                  <p:cNvCxnSpPr/>
                  <p:nvPr/>
                </p:nvCxnSpPr>
                <p:spPr>
                  <a:xfrm>
                    <a:off x="2340840" y="4604922"/>
                    <a:ext cx="340513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Arrow Connector 38">
                    <a:extLst>
                      <a:ext uri="{FF2B5EF4-FFF2-40B4-BE49-F238E27FC236}">
                        <a16:creationId xmlns:a16="http://schemas.microsoft.com/office/drawing/2014/main" id="{D7670A6C-09C4-4765-B639-D41FBD2DFEB9}"/>
                      </a:ext>
                    </a:extLst>
                  </p:cNvPr>
                  <p:cNvCxnSpPr/>
                  <p:nvPr/>
                </p:nvCxnSpPr>
                <p:spPr>
                  <a:xfrm>
                    <a:off x="2229367" y="1842424"/>
                    <a:ext cx="340513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AA90592E-63D5-47B4-84C3-C49F6FBD22E4}"/>
                      </a:ext>
                    </a:extLst>
                  </p:cNvPr>
                  <p:cNvCxnSpPr/>
                  <p:nvPr/>
                </p:nvCxnSpPr>
                <p:spPr>
                  <a:xfrm>
                    <a:off x="2189427" y="2283060"/>
                    <a:ext cx="340513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6D15AF48-30E1-49AA-AB47-E706A12FB6BF}"/>
                      </a:ext>
                    </a:extLst>
                  </p:cNvPr>
                  <p:cNvCxnSpPr/>
                  <p:nvPr/>
                </p:nvCxnSpPr>
                <p:spPr>
                  <a:xfrm>
                    <a:off x="2489627" y="3207059"/>
                    <a:ext cx="340513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>
                    <a:extLst>
                      <a:ext uri="{FF2B5EF4-FFF2-40B4-BE49-F238E27FC236}">
                        <a16:creationId xmlns:a16="http://schemas.microsoft.com/office/drawing/2014/main" id="{E2CEDAEC-2E1E-44A9-93FC-284EC6DC1033}"/>
                      </a:ext>
                    </a:extLst>
                  </p:cNvPr>
                  <p:cNvCxnSpPr/>
                  <p:nvPr/>
                </p:nvCxnSpPr>
                <p:spPr>
                  <a:xfrm>
                    <a:off x="2149114" y="3657938"/>
                    <a:ext cx="340513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Arrow Connector 42">
                    <a:extLst>
                      <a:ext uri="{FF2B5EF4-FFF2-40B4-BE49-F238E27FC236}">
                        <a16:creationId xmlns:a16="http://schemas.microsoft.com/office/drawing/2014/main" id="{6D095F3C-BE6E-48EC-8703-C8BC58EBDD03}"/>
                      </a:ext>
                    </a:extLst>
                  </p:cNvPr>
                  <p:cNvCxnSpPr/>
                  <p:nvPr/>
                </p:nvCxnSpPr>
                <p:spPr>
                  <a:xfrm>
                    <a:off x="3143121" y="4604922"/>
                    <a:ext cx="340513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FCB25995-4566-45C5-A99A-4DE98A5B7E05}"/>
                      </a:ext>
                    </a:extLst>
                  </p:cNvPr>
                  <p:cNvSpPr txBox="1"/>
                  <p:nvPr/>
                </p:nvSpPr>
                <p:spPr>
                  <a:xfrm>
                    <a:off x="3475968" y="4466423"/>
                    <a:ext cx="83320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Asp</a:t>
                    </a:r>
                  </a:p>
                </p:txBody>
              </p:sp>
              <p:sp>
                <p:nvSpPr>
                  <p:cNvPr id="46" name="Arc 45">
                    <a:extLst>
                      <a:ext uri="{FF2B5EF4-FFF2-40B4-BE49-F238E27FC236}">
                        <a16:creationId xmlns:a16="http://schemas.microsoft.com/office/drawing/2014/main" id="{0FFB6DF1-6E67-4739-99D9-284A99089AEC}"/>
                      </a:ext>
                    </a:extLst>
                  </p:cNvPr>
                  <p:cNvSpPr/>
                  <p:nvPr/>
                </p:nvSpPr>
                <p:spPr>
                  <a:xfrm rot="11046971">
                    <a:off x="1933172" y="4308253"/>
                    <a:ext cx="914400" cy="914400"/>
                  </a:xfrm>
                  <a:prstGeom prst="arc">
                    <a:avLst>
                      <a:gd name="adj1" fmla="val 10365234"/>
                      <a:gd name="adj2" fmla="val 21313213"/>
                    </a:avLst>
                  </a:prstGeom>
                  <a:ln>
                    <a:solidFill>
                      <a:schemeClr val="tx1"/>
                    </a:solidFill>
                    <a:prstDash val="dash"/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0317DEB9-5CB4-4C8B-967C-A24EF28CD78F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2718397" y="4955139"/>
                    <a:ext cx="731690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Krebs cycle</a:t>
                    </a:r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08B5AE12-2F64-4ECF-A780-CB38E4163F19}"/>
                      </a:ext>
                    </a:extLst>
                  </p:cNvPr>
                  <p:cNvSpPr txBox="1"/>
                  <p:nvPr/>
                </p:nvSpPr>
                <p:spPr>
                  <a:xfrm>
                    <a:off x="2570738" y="1712036"/>
                    <a:ext cx="79286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PPP</a:t>
                    </a:r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F272D8A-8BFD-4CE1-BB19-ECE44C4773CE}"/>
                      </a:ext>
                    </a:extLst>
                  </p:cNvPr>
                  <p:cNvSpPr txBox="1"/>
                  <p:nvPr/>
                </p:nvSpPr>
                <p:spPr>
                  <a:xfrm>
                    <a:off x="2520758" y="2146177"/>
                    <a:ext cx="79286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HBP</a:t>
                    </a:r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9B0ED29F-4579-4E17-B825-43C29B5551FF}"/>
                      </a:ext>
                    </a:extLst>
                  </p:cNvPr>
                  <p:cNvSpPr txBox="1"/>
                  <p:nvPr/>
                </p:nvSpPr>
                <p:spPr>
                  <a:xfrm>
                    <a:off x="2813736" y="3067014"/>
                    <a:ext cx="79286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GLP</a:t>
                    </a:r>
                  </a:p>
                </p:txBody>
              </p: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63252F46-050B-41A7-99DA-A6E5EC3AE06A}"/>
                      </a:ext>
                    </a:extLst>
                  </p:cNvPr>
                  <p:cNvSpPr txBox="1"/>
                  <p:nvPr/>
                </p:nvSpPr>
                <p:spPr>
                  <a:xfrm>
                    <a:off x="2473745" y="3518053"/>
                    <a:ext cx="79286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SBP</a:t>
                    </a:r>
                  </a:p>
                </p:txBody>
              </p:sp>
              <p:cxnSp>
                <p:nvCxnSpPr>
                  <p:cNvPr id="52" name="Straight Arrow Connector 51">
                    <a:extLst>
                      <a:ext uri="{FF2B5EF4-FFF2-40B4-BE49-F238E27FC236}">
                        <a16:creationId xmlns:a16="http://schemas.microsoft.com/office/drawing/2014/main" id="{377217E1-B748-4175-870D-52B55B89F95A}"/>
                      </a:ext>
                    </a:extLst>
                  </p:cNvPr>
                  <p:cNvCxnSpPr/>
                  <p:nvPr/>
                </p:nvCxnSpPr>
                <p:spPr>
                  <a:xfrm>
                    <a:off x="1315911" y="1842424"/>
                    <a:ext cx="340513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prstDash val="dash"/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EB2F6BDC-B571-4599-86CE-7CEA7073F466}"/>
                      </a:ext>
                    </a:extLst>
                  </p:cNvPr>
                  <p:cNvSpPr txBox="1"/>
                  <p:nvPr/>
                </p:nvSpPr>
                <p:spPr>
                  <a:xfrm>
                    <a:off x="503528" y="1701693"/>
                    <a:ext cx="101903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Glycogen</a:t>
                    </a:r>
                  </a:p>
                </p:txBody>
              </p:sp>
              <p:cxnSp>
                <p:nvCxnSpPr>
                  <p:cNvPr id="56" name="Straight Arrow Connector 55">
                    <a:extLst>
                      <a:ext uri="{FF2B5EF4-FFF2-40B4-BE49-F238E27FC236}">
                        <a16:creationId xmlns:a16="http://schemas.microsoft.com/office/drawing/2014/main" id="{EA56AC81-BDD9-4A13-89C1-7704C4574A2C}"/>
                      </a:ext>
                    </a:extLst>
                  </p:cNvPr>
                  <p:cNvCxnSpPr/>
                  <p:nvPr/>
                </p:nvCxnSpPr>
                <p:spPr>
                  <a:xfrm>
                    <a:off x="1957444" y="1502593"/>
                    <a:ext cx="0" cy="228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Arrow Connector 57">
                    <a:extLst>
                      <a:ext uri="{FF2B5EF4-FFF2-40B4-BE49-F238E27FC236}">
                        <a16:creationId xmlns:a16="http://schemas.microsoft.com/office/drawing/2014/main" id="{F7473E74-87E6-4A58-A552-D2B43D42D5CD}"/>
                      </a:ext>
                    </a:extLst>
                  </p:cNvPr>
                  <p:cNvCxnSpPr/>
                  <p:nvPr/>
                </p:nvCxnSpPr>
                <p:spPr>
                  <a:xfrm>
                    <a:off x="1951608" y="1935155"/>
                    <a:ext cx="0" cy="228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Arrow Connector 58">
                    <a:extLst>
                      <a:ext uri="{FF2B5EF4-FFF2-40B4-BE49-F238E27FC236}">
                        <a16:creationId xmlns:a16="http://schemas.microsoft.com/office/drawing/2014/main" id="{BD62CEEE-FCE3-48D4-A4CF-1966E8AA13F4}"/>
                      </a:ext>
                    </a:extLst>
                  </p:cNvPr>
                  <p:cNvCxnSpPr/>
                  <p:nvPr/>
                </p:nvCxnSpPr>
                <p:spPr>
                  <a:xfrm>
                    <a:off x="1925575" y="2389821"/>
                    <a:ext cx="0" cy="228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Arrow Connector 60">
                    <a:extLst>
                      <a:ext uri="{FF2B5EF4-FFF2-40B4-BE49-F238E27FC236}">
                        <a16:creationId xmlns:a16="http://schemas.microsoft.com/office/drawing/2014/main" id="{5A25D206-9FDE-4180-9AD7-B9904452D407}"/>
                      </a:ext>
                    </a:extLst>
                  </p:cNvPr>
                  <p:cNvCxnSpPr/>
                  <p:nvPr/>
                </p:nvCxnSpPr>
                <p:spPr>
                  <a:xfrm>
                    <a:off x="1921182" y="2855342"/>
                    <a:ext cx="0" cy="228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Arrow Connector 61">
                    <a:extLst>
                      <a:ext uri="{FF2B5EF4-FFF2-40B4-BE49-F238E27FC236}">
                        <a16:creationId xmlns:a16="http://schemas.microsoft.com/office/drawing/2014/main" id="{91C52028-7D80-4A67-BDFE-8FF19FEED392}"/>
                      </a:ext>
                    </a:extLst>
                  </p:cNvPr>
                  <p:cNvCxnSpPr/>
                  <p:nvPr/>
                </p:nvCxnSpPr>
                <p:spPr>
                  <a:xfrm>
                    <a:off x="1913562" y="3305656"/>
                    <a:ext cx="0" cy="228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Arrow Connector 62">
                    <a:extLst>
                      <a:ext uri="{FF2B5EF4-FFF2-40B4-BE49-F238E27FC236}">
                        <a16:creationId xmlns:a16="http://schemas.microsoft.com/office/drawing/2014/main" id="{BE5836E5-DB89-421C-976D-FBABD1E82C46}"/>
                      </a:ext>
                    </a:extLst>
                  </p:cNvPr>
                  <p:cNvCxnSpPr/>
                  <p:nvPr/>
                </p:nvCxnSpPr>
                <p:spPr>
                  <a:xfrm>
                    <a:off x="1913562" y="3770615"/>
                    <a:ext cx="0" cy="228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>
                    <a:extLst>
                      <a:ext uri="{FF2B5EF4-FFF2-40B4-BE49-F238E27FC236}">
                        <a16:creationId xmlns:a16="http://schemas.microsoft.com/office/drawing/2014/main" id="{EB308A26-30DF-4859-BBDC-23A60DE2FA39}"/>
                      </a:ext>
                    </a:extLst>
                  </p:cNvPr>
                  <p:cNvCxnSpPr/>
                  <p:nvPr/>
                </p:nvCxnSpPr>
                <p:spPr>
                  <a:xfrm>
                    <a:off x="1911473" y="4197695"/>
                    <a:ext cx="0" cy="30737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591EB134-0B48-4BBC-927A-5E01E1042132}"/>
                      </a:ext>
                    </a:extLst>
                  </p:cNvPr>
                  <p:cNvGrpSpPr/>
                  <p:nvPr/>
                </p:nvGrpSpPr>
                <p:grpSpPr>
                  <a:xfrm>
                    <a:off x="3067032" y="1842424"/>
                    <a:ext cx="441371" cy="325"/>
                    <a:chOff x="3421735" y="2049130"/>
                    <a:chExt cx="441371" cy="325"/>
                  </a:xfrm>
                </p:grpSpPr>
                <p:cxnSp>
                  <p:nvCxnSpPr>
                    <p:cNvPr id="78" name="Straight Arrow Connector 77">
                      <a:extLst>
                        <a:ext uri="{FF2B5EF4-FFF2-40B4-BE49-F238E27FC236}">
                          <a16:creationId xmlns:a16="http://schemas.microsoft.com/office/drawing/2014/main" id="{992EC009-C59D-4EF1-B32D-61850BF17F3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421735" y="2049455"/>
                      <a:ext cx="197765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" name="Straight Arrow Connector 78">
                      <a:extLst>
                        <a:ext uri="{FF2B5EF4-FFF2-40B4-BE49-F238E27FC236}">
                          <a16:creationId xmlns:a16="http://schemas.microsoft.com/office/drawing/2014/main" id="{959AA3A5-9D3E-4F8B-A0A0-3FB99C17D1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65341" y="2049130"/>
                      <a:ext cx="197765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E6D29957-6CEC-4188-8A07-1F29FEB23E15}"/>
                      </a:ext>
                    </a:extLst>
                  </p:cNvPr>
                  <p:cNvGrpSpPr/>
                  <p:nvPr/>
                </p:nvGrpSpPr>
                <p:grpSpPr>
                  <a:xfrm>
                    <a:off x="3016895" y="2292137"/>
                    <a:ext cx="441371" cy="325"/>
                    <a:chOff x="3421735" y="2049130"/>
                    <a:chExt cx="441371" cy="325"/>
                  </a:xfrm>
                </p:grpSpPr>
                <p:cxnSp>
                  <p:nvCxnSpPr>
                    <p:cNvPr id="76" name="Straight Arrow Connector 75">
                      <a:extLst>
                        <a:ext uri="{FF2B5EF4-FFF2-40B4-BE49-F238E27FC236}">
                          <a16:creationId xmlns:a16="http://schemas.microsoft.com/office/drawing/2014/main" id="{A3A725EA-FA8D-46E1-8C70-4486A679910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421735" y="2049455"/>
                      <a:ext cx="197765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Arrow Connector 76">
                      <a:extLst>
                        <a:ext uri="{FF2B5EF4-FFF2-40B4-BE49-F238E27FC236}">
                          <a16:creationId xmlns:a16="http://schemas.microsoft.com/office/drawing/2014/main" id="{9A6A7D30-F422-4EF2-8BAB-CB68B95E4E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65341" y="2049130"/>
                      <a:ext cx="197765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2" name="Straight Arrow Connector 71">
                    <a:extLst>
                      <a:ext uri="{FF2B5EF4-FFF2-40B4-BE49-F238E27FC236}">
                        <a16:creationId xmlns:a16="http://schemas.microsoft.com/office/drawing/2014/main" id="{D76B0B6A-AC84-4CBE-82B3-5CE94EFA89FE}"/>
                      </a:ext>
                    </a:extLst>
                  </p:cNvPr>
                  <p:cNvCxnSpPr/>
                  <p:nvPr/>
                </p:nvCxnSpPr>
                <p:spPr>
                  <a:xfrm>
                    <a:off x="3465506" y="3200724"/>
                    <a:ext cx="197765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19A34379-253E-4DEA-8DAE-07C476C82EC2}"/>
                      </a:ext>
                    </a:extLst>
                  </p:cNvPr>
                  <p:cNvGrpSpPr/>
                  <p:nvPr/>
                </p:nvGrpSpPr>
                <p:grpSpPr>
                  <a:xfrm>
                    <a:off x="2957443" y="3649942"/>
                    <a:ext cx="441371" cy="325"/>
                    <a:chOff x="3421735" y="2049130"/>
                    <a:chExt cx="441371" cy="325"/>
                  </a:xfrm>
                </p:grpSpPr>
                <p:cxnSp>
                  <p:nvCxnSpPr>
                    <p:cNvPr id="74" name="Straight Arrow Connector 73">
                      <a:extLst>
                        <a:ext uri="{FF2B5EF4-FFF2-40B4-BE49-F238E27FC236}">
                          <a16:creationId xmlns:a16="http://schemas.microsoft.com/office/drawing/2014/main" id="{8E658F5E-8BCC-4CF3-AC20-44BC6112E08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421735" y="2049455"/>
                      <a:ext cx="197765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Arrow Connector 74">
                      <a:extLst>
                        <a:ext uri="{FF2B5EF4-FFF2-40B4-BE49-F238E27FC236}">
                          <a16:creationId xmlns:a16="http://schemas.microsoft.com/office/drawing/2014/main" id="{914F6B56-352C-493D-A8FE-5487D884C1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65341" y="2049130"/>
                      <a:ext cx="197765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F2EC254-130B-485D-9525-CD8682ADE203}"/>
                    </a:ext>
                  </a:extLst>
                </p:cNvPr>
                <p:cNvSpPr txBox="1"/>
                <p:nvPr/>
              </p:nvSpPr>
              <p:spPr>
                <a:xfrm>
                  <a:off x="3210988" y="1998402"/>
                  <a:ext cx="105670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Nucleotides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51F7524-ED82-4683-978B-6164C0B7BA6C}"/>
                    </a:ext>
                  </a:extLst>
                </p:cNvPr>
                <p:cNvSpPr txBox="1"/>
                <p:nvPr/>
              </p:nvSpPr>
              <p:spPr>
                <a:xfrm>
                  <a:off x="3167492" y="2438426"/>
                  <a:ext cx="11144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UDP-</a:t>
                  </a:r>
                  <a:r>
                    <a:rPr lang="en-US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GlcNAc</a:t>
                  </a:r>
                  <a:endParaRPr lang="en-US" sz="1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052B6C0-1770-4873-9EF6-B2F858DD8C3C}"/>
                    </a:ext>
                  </a:extLst>
                </p:cNvPr>
                <p:cNvSpPr txBox="1"/>
                <p:nvPr/>
              </p:nvSpPr>
              <p:spPr>
                <a:xfrm>
                  <a:off x="3324759" y="3355993"/>
                  <a:ext cx="191590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Glycero</a:t>
                  </a:r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:r>
                    <a:rPr lang="en-US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phospho</a:t>
                  </a:r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)lipids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4F008CC-6B30-4B7D-8512-7DB71D48E641}"/>
                    </a:ext>
                  </a:extLst>
                </p:cNvPr>
                <p:cNvSpPr txBox="1"/>
                <p:nvPr/>
              </p:nvSpPr>
              <p:spPr>
                <a:xfrm>
                  <a:off x="3075095" y="3657758"/>
                  <a:ext cx="125386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Serine/Glycine</a:t>
                  </a:r>
                </a:p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Methyl donors</a:t>
                  </a: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C41A7F47-A4F0-4A9E-AEFC-F1CEAE9594B7}"/>
                    </a:ext>
                  </a:extLst>
                </p:cNvPr>
                <p:cNvCxnSpPr/>
                <p:nvPr/>
              </p:nvCxnSpPr>
              <p:spPr>
                <a:xfrm>
                  <a:off x="3595154" y="4889711"/>
                  <a:ext cx="197765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B0283F39-8FD3-4DC4-ADB5-38946B2B678C}"/>
                    </a:ext>
                  </a:extLst>
                </p:cNvPr>
                <p:cNvCxnSpPr/>
                <p:nvPr/>
              </p:nvCxnSpPr>
              <p:spPr>
                <a:xfrm>
                  <a:off x="3863106" y="4883348"/>
                  <a:ext cx="197765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B88E968-9493-497C-8701-B441C358878C}"/>
                    </a:ext>
                  </a:extLst>
                </p:cNvPr>
                <p:cNvSpPr txBox="1"/>
                <p:nvPr/>
              </p:nvSpPr>
              <p:spPr>
                <a:xfrm>
                  <a:off x="4052341" y="4758116"/>
                  <a:ext cx="117210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Nucleotides</a:t>
                  </a:r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C2679FC7-C8DF-4C22-9F87-C08877061839}"/>
                    </a:ext>
                  </a:extLst>
                </p:cNvPr>
                <p:cNvCxnSpPr/>
                <p:nvPr/>
              </p:nvCxnSpPr>
              <p:spPr>
                <a:xfrm>
                  <a:off x="3725812" y="4070324"/>
                  <a:ext cx="0" cy="21368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09B2AD0-0F29-40D6-8C51-B159654F084F}"/>
                    </a:ext>
                  </a:extLst>
                </p:cNvPr>
                <p:cNvSpPr txBox="1"/>
                <p:nvPr/>
              </p:nvSpPr>
              <p:spPr>
                <a:xfrm>
                  <a:off x="3225192" y="4237274"/>
                  <a:ext cx="216300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Nucleotides </a:t>
                  </a:r>
                </a:p>
              </p:txBody>
            </p:sp>
          </p:grp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C2A392CE-ECB9-42EC-A556-537A0E225E9A}"/>
                  </a:ext>
                </a:extLst>
              </p:cNvPr>
              <p:cNvSpPr/>
              <p:nvPr/>
            </p:nvSpPr>
            <p:spPr>
              <a:xfrm rot="17841254">
                <a:off x="2001976" y="5773225"/>
                <a:ext cx="702731" cy="797567"/>
              </a:xfrm>
              <a:prstGeom prst="arc">
                <a:avLst>
                  <a:gd name="adj1" fmla="val 17730659"/>
                  <a:gd name="adj2" fmla="val 802319"/>
                </a:avLst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D37672-E1EC-4885-8698-E0E758AA11A4}"/>
                  </a:ext>
                </a:extLst>
              </p:cNvPr>
              <p:cNvSpPr txBox="1"/>
              <p:nvPr/>
            </p:nvSpPr>
            <p:spPr>
              <a:xfrm flipH="1">
                <a:off x="1606178" y="5754891"/>
                <a:ext cx="903513" cy="81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US" sz="1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FAs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AAs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KBs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19B0C563-104B-430A-9760-FC1DBF4E57B9}"/>
                  </a:ext>
                </a:extLst>
              </p:cNvPr>
              <p:cNvCxnSpPr/>
              <p:nvPr/>
            </p:nvCxnSpPr>
            <p:spPr>
              <a:xfrm>
                <a:off x="4617346" y="3379302"/>
                <a:ext cx="0" cy="2136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0478EE-687A-4D57-8BC0-27DA3917229A}"/>
                  </a:ext>
                </a:extLst>
              </p:cNvPr>
              <p:cNvSpPr txBox="1"/>
              <p:nvPr/>
            </p:nvSpPr>
            <p:spPr>
              <a:xfrm>
                <a:off x="3605547" y="3548455"/>
                <a:ext cx="20867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N-, O-linked glycosylation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A58D5D-1CF8-44A8-A30F-643C313E8FA6}"/>
                  </a:ext>
                </a:extLst>
              </p:cNvPr>
              <p:cNvSpPr txBox="1"/>
              <p:nvPr/>
            </p:nvSpPr>
            <p:spPr>
              <a:xfrm>
                <a:off x="2509691" y="5934102"/>
                <a:ext cx="64095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Acetyl </a:t>
                </a:r>
              </a:p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CoA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0F3C4988-5EC5-47B4-B9F7-99776B4CFD2A}"/>
                  </a:ext>
                </a:extLst>
              </p:cNvPr>
              <p:cNvCxnSpPr/>
              <p:nvPr/>
            </p:nvCxnSpPr>
            <p:spPr>
              <a:xfrm>
                <a:off x="1700948" y="5540477"/>
                <a:ext cx="4677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B327D2-1137-4804-849B-3F2B06C8D0F2}"/>
                  </a:ext>
                </a:extLst>
              </p:cNvPr>
              <p:cNvSpPr txBox="1"/>
              <p:nvPr/>
            </p:nvSpPr>
            <p:spPr>
              <a:xfrm>
                <a:off x="1053168" y="5401735"/>
                <a:ext cx="8332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Lactate</a:t>
                </a:r>
              </a:p>
            </p:txBody>
          </p: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FD6F694F-EB18-431F-AE1C-0AB1874AB0A9}"/>
                </a:ext>
              </a:extLst>
            </p:cNvPr>
            <p:cNvCxnSpPr/>
            <p:nvPr/>
          </p:nvCxnSpPr>
          <p:spPr>
            <a:xfrm>
              <a:off x="4894630" y="3142003"/>
              <a:ext cx="19776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63568C6-54B2-40B1-8A64-68EF6F84C8BC}"/>
              </a:ext>
            </a:extLst>
          </p:cNvPr>
          <p:cNvSpPr txBox="1"/>
          <p:nvPr/>
        </p:nvSpPr>
        <p:spPr>
          <a:xfrm>
            <a:off x="2380228" y="98537"/>
            <a:ext cx="7337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Cardiac metabolism in health and disease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AA0FF0A-79F8-4075-8A61-3140B7312FA0}"/>
              </a:ext>
            </a:extLst>
          </p:cNvPr>
          <p:cNvCxnSpPr/>
          <p:nvPr/>
        </p:nvCxnSpPr>
        <p:spPr>
          <a:xfrm>
            <a:off x="1898860" y="786212"/>
            <a:ext cx="835778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See the source image">
            <a:extLst>
              <a:ext uri="{FF2B5EF4-FFF2-40B4-BE49-F238E27FC236}">
                <a16:creationId xmlns:a16="http://schemas.microsoft.com/office/drawing/2014/main" id="{66525235-F800-44DC-8FC7-0BE35B16E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6" y="1931843"/>
            <a:ext cx="57150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D6C1A9-6C0F-45AA-9517-CCC19414A2BA}"/>
              </a:ext>
            </a:extLst>
          </p:cNvPr>
          <p:cNvSpPr txBox="1"/>
          <p:nvPr/>
        </p:nvSpPr>
        <p:spPr>
          <a:xfrm>
            <a:off x="2380228" y="152204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Heart failure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FD75867-70C7-485E-AE11-766A17E111B4}"/>
              </a:ext>
            </a:extLst>
          </p:cNvPr>
          <p:cNvGrpSpPr/>
          <p:nvPr/>
        </p:nvGrpSpPr>
        <p:grpSpPr>
          <a:xfrm>
            <a:off x="235940" y="1191841"/>
            <a:ext cx="5917446" cy="4890030"/>
            <a:chOff x="6048568" y="1265967"/>
            <a:chExt cx="5917446" cy="4890030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168E8B38-5835-4144-8C75-924EF1A849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248"/>
            <a:stretch/>
          </p:blipFill>
          <p:spPr>
            <a:xfrm>
              <a:off x="6048568" y="1265967"/>
              <a:ext cx="5876777" cy="4322433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FA89DA2-798B-46C1-9D65-401D6197EC14}"/>
                </a:ext>
              </a:extLst>
            </p:cNvPr>
            <p:cNvSpPr txBox="1"/>
            <p:nvPr/>
          </p:nvSpPr>
          <p:spPr>
            <a:xfrm>
              <a:off x="7089679" y="5889257"/>
              <a:ext cx="4876335" cy="26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Fulghum K and Hill BG.  </a:t>
              </a:r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Front </a:t>
              </a:r>
              <a:r>
                <a:rPr lang="en-US" sz="1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Cardiovasc</a:t>
              </a:r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 Med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. 5: 127, 2018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77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EE77DE-CE7F-46C0-B785-B05DAD17C076}"/>
              </a:ext>
            </a:extLst>
          </p:cNvPr>
          <p:cNvSpPr txBox="1"/>
          <p:nvPr/>
        </p:nvSpPr>
        <p:spPr>
          <a:xfrm>
            <a:off x="2415328" y="708507"/>
            <a:ext cx="7446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Andrew Gibb		            Kyle Fulghum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DC722D-D084-4F3C-9913-ABCEEA18E4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5" r="12714" b="31516"/>
          <a:stretch/>
        </p:blipFill>
        <p:spPr>
          <a:xfrm>
            <a:off x="6834408" y="1339449"/>
            <a:ext cx="3287220" cy="441430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266" name="Picture 2" descr="Andrew_BW.jpg">
            <a:extLst>
              <a:ext uri="{FF2B5EF4-FFF2-40B4-BE49-F238E27FC236}">
                <a16:creationId xmlns:a16="http://schemas.microsoft.com/office/drawing/2014/main" id="{7787EED9-F718-4E81-9D68-47161CAB3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5" t="8884" r="12480" b="25568"/>
          <a:stretch/>
        </p:blipFill>
        <p:spPr bwMode="auto">
          <a:xfrm>
            <a:off x="2004486" y="1339449"/>
            <a:ext cx="3287220" cy="441430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EF8ACD-9483-4113-8541-AE6A3C4B0D52}"/>
              </a:ext>
            </a:extLst>
          </p:cNvPr>
          <p:cNvSpPr txBox="1"/>
          <p:nvPr/>
        </p:nvSpPr>
        <p:spPr>
          <a:xfrm>
            <a:off x="1525271" y="5753752"/>
            <a:ext cx="424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Temple University, Post-Doctoral Fellow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2B724B-F4A7-4CC1-9991-512D45258067}"/>
              </a:ext>
            </a:extLst>
          </p:cNvPr>
          <p:cNvSpPr txBox="1"/>
          <p:nvPr/>
        </p:nvSpPr>
        <p:spPr>
          <a:xfrm>
            <a:off x="6355193" y="5753752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University of Louisville, Graduate Student</a:t>
            </a:r>
          </a:p>
        </p:txBody>
      </p:sp>
    </p:spTree>
    <p:extLst>
      <p:ext uri="{BB962C8B-B14F-4D97-AF65-F5344CB8AC3E}">
        <p14:creationId xmlns:p14="http://schemas.microsoft.com/office/powerpoint/2010/main" val="2112140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B4B397-7FE2-4C89-8A84-6614C21E7A83}"/>
              </a:ext>
            </a:extLst>
          </p:cNvPr>
          <p:cNvSpPr txBox="1"/>
          <p:nvPr/>
        </p:nvSpPr>
        <p:spPr>
          <a:xfrm>
            <a:off x="423614" y="1780161"/>
            <a:ext cx="11344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does cardiac metabolism change with exercise and heart failure?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BD769B-BF77-4D54-BB8F-1DD5D04E71B5}"/>
              </a:ext>
            </a:extLst>
          </p:cNvPr>
          <p:cNvSpPr txBox="1"/>
          <p:nvPr/>
        </p:nvSpPr>
        <p:spPr>
          <a:xfrm>
            <a:off x="1218042" y="4199558"/>
            <a:ext cx="9406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cardiac metabolic changes cause cardiac remodeling?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3A021-B2EF-40FF-8035-7293538D93FB}"/>
              </a:ext>
            </a:extLst>
          </p:cNvPr>
          <p:cNvSpPr txBox="1"/>
          <p:nvPr/>
        </p:nvSpPr>
        <p:spPr>
          <a:xfrm>
            <a:off x="4354221" y="68095"/>
            <a:ext cx="3134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Two 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BE14F5-87A9-4F38-8634-5D847097C6F1}"/>
              </a:ext>
            </a:extLst>
          </p:cNvPr>
          <p:cNvCxnSpPr/>
          <p:nvPr/>
        </p:nvCxnSpPr>
        <p:spPr>
          <a:xfrm>
            <a:off x="1898860" y="786212"/>
            <a:ext cx="835778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599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21214" y="29798"/>
            <a:ext cx="10819318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2700" b="1" i="1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What systemic metabolic changes occur during exercise that could influence the heart?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1119341" y="4869938"/>
            <a:ext cx="3683623" cy="862044"/>
            <a:chOff x="4474346" y="1623318"/>
            <a:chExt cx="3126840" cy="507262"/>
          </a:xfrm>
        </p:grpSpPr>
        <p:grpSp>
          <p:nvGrpSpPr>
            <p:cNvPr id="57" name="Group 56"/>
            <p:cNvGrpSpPr/>
            <p:nvPr/>
          </p:nvGrpSpPr>
          <p:grpSpPr>
            <a:xfrm>
              <a:off x="4474346" y="1623318"/>
              <a:ext cx="3126840" cy="507262"/>
              <a:chOff x="2042831" y="5578338"/>
              <a:chExt cx="2649090" cy="507262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3429446" y="5578338"/>
                <a:ext cx="1262475" cy="502525"/>
                <a:chOff x="2884478" y="4279394"/>
                <a:chExt cx="1262475" cy="502525"/>
              </a:xfrm>
            </p:grpSpPr>
            <p:sp>
              <p:nvSpPr>
                <p:cNvPr id="61" name="Notched Right Arrow 60"/>
                <p:cNvSpPr/>
                <p:nvPr/>
              </p:nvSpPr>
              <p:spPr>
                <a:xfrm>
                  <a:off x="2884478" y="4312705"/>
                  <a:ext cx="525306" cy="469214"/>
                </a:xfrm>
                <a:prstGeom prst="notchedRightArrow">
                  <a:avLst/>
                </a:prstGeom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>
                  <a:glow rad="101600">
                    <a:srgbClr val="C00000">
                      <a:alpha val="6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12750" hangingPunct="0"/>
                  <a:endParaRPr lang="en-US" sz="1200" kern="0">
                    <a:solidFill>
                      <a:srgbClr val="FFFFFF"/>
                    </a:solidFill>
                    <a:latin typeface="Helvetica Light"/>
                    <a:sym typeface="Helvetica Light"/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3472113" y="4279394"/>
                  <a:ext cx="674840" cy="498029"/>
                </a:xfrm>
                <a:prstGeom prst="rect">
                  <a:avLst/>
                </a:prstGeom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>
                  <a:glow rad="101600">
                    <a:srgbClr val="C00000">
                      <a:alpha val="6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12750" hangingPunct="0"/>
                  <a:r>
                    <a:rPr lang="en-US" sz="1200" kern="0" dirty="0">
                      <a:solidFill>
                        <a:srgbClr val="FFFFFF"/>
                      </a:solidFill>
                      <a:latin typeface="Helvetica Light"/>
                      <a:ea typeface="Arial" charset="0"/>
                      <a:cs typeface="Arial" charset="0"/>
                      <a:sym typeface="Helvetica Light"/>
                    </a:rPr>
                    <a:t>Blood analyses</a:t>
                  </a: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2959868" y="4465813"/>
                  <a:ext cx="498242" cy="162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412750" hangingPunct="0">
                    <a:spcAft>
                      <a:spcPts val="1000"/>
                    </a:spcAft>
                  </a:pPr>
                  <a:r>
                    <a:rPr lang="en-US" sz="1200" kern="0" dirty="0">
                      <a:solidFill>
                        <a:srgbClr val="FFFFFF"/>
                      </a:solidFill>
                      <a:latin typeface="Helvetica Light"/>
                      <a:ea typeface="Arial" charset="0"/>
                      <a:cs typeface="Arial" charset="0"/>
                      <a:sym typeface="Helvetica Light"/>
                    </a:rPr>
                    <a:t>&lt; 5 min</a:t>
                  </a:r>
                </a:p>
              </p:txBody>
            </p:sp>
          </p:grpSp>
          <p:sp>
            <p:nvSpPr>
              <p:cNvPr id="60" name="Notched Right Arrow 59"/>
              <p:cNvSpPr/>
              <p:nvPr/>
            </p:nvSpPr>
            <p:spPr>
              <a:xfrm>
                <a:off x="2042831" y="5616386"/>
                <a:ext cx="1368151" cy="469214"/>
              </a:xfrm>
              <a:prstGeom prst="notchedRightArrow">
                <a:avLst/>
              </a:prstGeom>
              <a:solidFill>
                <a:srgbClr val="C00000"/>
              </a:solidFill>
              <a:ln w="95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12750" hangingPunct="0"/>
                <a:endParaRPr lang="en-US" sz="1200" kern="0">
                  <a:solidFill>
                    <a:srgbClr val="FFFFFF"/>
                  </a:solidFill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4576467" y="1817352"/>
              <a:ext cx="1533790" cy="162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12750" hangingPunct="0">
                <a:spcAft>
                  <a:spcPts val="1000"/>
                </a:spcAft>
              </a:pPr>
              <a:r>
                <a:rPr lang="en-US" sz="1200" kern="0" dirty="0">
                  <a:solidFill>
                    <a:srgbClr val="FFFFFF"/>
                  </a:solidFill>
                  <a:latin typeface="Helvetica Light"/>
                  <a:ea typeface="Arial" charset="0"/>
                  <a:cs typeface="Arial" charset="0"/>
                  <a:sym typeface="Helvetica Light"/>
                </a:rPr>
                <a:t>40 min Exe at 75% max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6683412" y="1095201"/>
            <a:ext cx="4163966" cy="2571396"/>
            <a:chOff x="13366823" y="2129640"/>
            <a:chExt cx="8327932" cy="5142792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43"/>
            <a:stretch/>
          </p:blipFill>
          <p:spPr>
            <a:xfrm>
              <a:off x="13366823" y="2915461"/>
              <a:ext cx="3496571" cy="4356971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8197" y="2948161"/>
              <a:ext cx="3836558" cy="4227106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4861373" y="2129640"/>
              <a:ext cx="4421084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r>
                <a:rPr lang="en-US" b="1" u="sng" kern="0" dirty="0">
                  <a:latin typeface="Helvetica Light"/>
                  <a:sym typeface="Helvetica Light"/>
                </a:rPr>
                <a:t>Circulating substrates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652735" y="3657931"/>
            <a:ext cx="6239436" cy="2916554"/>
            <a:chOff x="11305469" y="7315861"/>
            <a:chExt cx="12478872" cy="5833107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05469" y="7315861"/>
              <a:ext cx="8471007" cy="5833107"/>
            </a:xfrm>
            <a:prstGeom prst="rect">
              <a:avLst/>
            </a:prstGeom>
          </p:spPr>
        </p:pic>
        <p:grpSp>
          <p:nvGrpSpPr>
            <p:cNvPr id="76" name="Group 75"/>
            <p:cNvGrpSpPr/>
            <p:nvPr/>
          </p:nvGrpSpPr>
          <p:grpSpPr>
            <a:xfrm>
              <a:off x="20033491" y="8625058"/>
              <a:ext cx="3750850" cy="2123658"/>
              <a:chOff x="21521534" y="7931313"/>
              <a:chExt cx="3750850" cy="2123658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21905436" y="7931313"/>
                <a:ext cx="3366948" cy="2123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2750" hangingPunct="0">
                  <a:spcAft>
                    <a:spcPts val="600"/>
                  </a:spcAft>
                </a:pPr>
                <a:r>
                  <a:rPr lang="en-US" sz="1200" kern="0" dirty="0">
                    <a:solidFill>
                      <a:srgbClr val="000000"/>
                    </a:solidFill>
                    <a:latin typeface="Helvetica Light"/>
                    <a:sym typeface="Helvetica Light"/>
                  </a:rPr>
                  <a:t>Glycolysis</a:t>
                </a:r>
              </a:p>
              <a:p>
                <a:pPr defTabSz="412750" hangingPunct="0">
                  <a:spcAft>
                    <a:spcPts val="600"/>
                  </a:spcAft>
                </a:pPr>
                <a:r>
                  <a:rPr lang="en-US" sz="1200" kern="0" dirty="0">
                    <a:solidFill>
                      <a:srgbClr val="000000"/>
                    </a:solidFill>
                    <a:latin typeface="Helvetica Light"/>
                    <a:sym typeface="Helvetica Light"/>
                  </a:rPr>
                  <a:t>Glucose Oxidation</a:t>
                </a:r>
              </a:p>
              <a:p>
                <a:pPr defTabSz="412750" hangingPunct="0">
                  <a:spcAft>
                    <a:spcPts val="600"/>
                  </a:spcAft>
                </a:pPr>
                <a:r>
                  <a:rPr lang="en-US" sz="1200" b="1" kern="0" dirty="0">
                    <a:solidFill>
                      <a:srgbClr val="000000"/>
                    </a:solidFill>
                    <a:latin typeface="Helvetica Light"/>
                    <a:sym typeface="Helvetica Light"/>
                  </a:rPr>
                  <a:t>Lactate Oxidation</a:t>
                </a:r>
              </a:p>
              <a:p>
                <a:pPr defTabSz="412750" hangingPunct="0">
                  <a:spcAft>
                    <a:spcPts val="600"/>
                  </a:spcAft>
                </a:pPr>
                <a:r>
                  <a:rPr lang="en-US" sz="1200" b="1" kern="0" dirty="0">
                    <a:solidFill>
                      <a:srgbClr val="000000"/>
                    </a:solidFill>
                    <a:latin typeface="Helvetica Light"/>
                    <a:sym typeface="Helvetica Light"/>
                  </a:rPr>
                  <a:t>Fatty Acid Oxidation</a:t>
                </a: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21531397" y="7970296"/>
                <a:ext cx="316259" cy="3231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12750" hangingPunct="0"/>
                <a:endParaRPr lang="en-US" sz="1000" kern="0">
                  <a:solidFill>
                    <a:srgbClr val="FFFFFF"/>
                  </a:solidFill>
                  <a:latin typeface="Helvetica Light"/>
                  <a:sym typeface="Helvetica Light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21521534" y="8492499"/>
                <a:ext cx="316259" cy="323134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12750" hangingPunct="0"/>
                <a:endParaRPr lang="en-US" sz="1000" kern="0">
                  <a:solidFill>
                    <a:srgbClr val="FFFFFF"/>
                  </a:solidFill>
                  <a:latin typeface="Helvetica Light"/>
                  <a:sym typeface="Helvetica Light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21531395" y="9040698"/>
                <a:ext cx="316259" cy="323134"/>
              </a:xfrm>
              <a:prstGeom prst="rect">
                <a:avLst/>
              </a:prstGeom>
              <a:pattFill prst="wdDnDiag">
                <a:fgClr>
                  <a:schemeClr val="tx1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12750" hangingPunct="0"/>
                <a:endParaRPr lang="en-US" sz="1000" kern="0">
                  <a:solidFill>
                    <a:srgbClr val="FFFFFF"/>
                  </a:solidFill>
                  <a:latin typeface="Helvetica Light"/>
                  <a:sym typeface="Helvetica Light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1542825" y="9564469"/>
                <a:ext cx="316259" cy="32313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12750" hangingPunct="0"/>
                <a:endParaRPr lang="en-US" sz="1000" kern="0">
                  <a:solidFill>
                    <a:srgbClr val="FFFFFF"/>
                  </a:solidFill>
                  <a:latin typeface="Helvetica Light"/>
                  <a:sym typeface="Helvetica Light"/>
                </a:endParaRPr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-168771" y="6546503"/>
            <a:ext cx="4264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2750" hangingPunct="0"/>
            <a:r>
              <a:rPr lang="en-US" sz="1200" kern="0" dirty="0" err="1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Schonekess</a:t>
            </a: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BO. </a:t>
            </a:r>
            <a:r>
              <a:rPr lang="en-US" sz="1200" i="1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J </a:t>
            </a:r>
            <a:r>
              <a:rPr lang="en-US" sz="1200" i="1" kern="0" dirty="0" err="1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Mol</a:t>
            </a:r>
            <a:r>
              <a:rPr lang="en-US" sz="1200" i="1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Cell </a:t>
            </a:r>
            <a:r>
              <a:rPr lang="en-US" sz="1200" i="1" kern="0" dirty="0" err="1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Cardiol</a:t>
            </a:r>
            <a:r>
              <a:rPr lang="en-US" sz="1200" i="1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29(10):2725-33, 1997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1179" y="6290837"/>
            <a:ext cx="4821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/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Gibb AA et al. </a:t>
            </a:r>
            <a:r>
              <a:rPr lang="en-US" sz="1200" i="1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Circulation</a:t>
            </a: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136(22): 2144-57, 2017</a:t>
            </a:r>
          </a:p>
        </p:txBody>
      </p:sp>
      <p:pic>
        <p:nvPicPr>
          <p:cNvPr id="79" name="Cohort 1 exercising clip 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9444" y="1097103"/>
            <a:ext cx="5103418" cy="317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71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7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7" grpId="0"/>
      <p:bldP spid="7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1834</TotalTime>
  <Words>958</Words>
  <Application>Microsoft Office PowerPoint</Application>
  <PresentationFormat>Widescreen</PresentationFormat>
  <Paragraphs>349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Helvetica Light</vt:lpstr>
      <vt:lpstr>Office Theme</vt:lpstr>
      <vt:lpstr>Exploring the metabolic mechanisms of cardiac remodeling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Projects</dc:title>
  <dc:creator>Bradford G Hill</dc:creator>
  <cp:lastModifiedBy>Bradford G Hill</cp:lastModifiedBy>
  <cp:revision>174</cp:revision>
  <dcterms:created xsi:type="dcterms:W3CDTF">2020-08-27T11:53:47Z</dcterms:created>
  <dcterms:modified xsi:type="dcterms:W3CDTF">2021-01-22T01:09:51Z</dcterms:modified>
</cp:coreProperties>
</file>