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21" r:id="rId2"/>
    <p:sldId id="779" r:id="rId3"/>
    <p:sldId id="780" r:id="rId4"/>
    <p:sldId id="753" r:id="rId5"/>
    <p:sldId id="759" r:id="rId6"/>
    <p:sldId id="752" r:id="rId7"/>
    <p:sldId id="762" r:id="rId8"/>
    <p:sldId id="784" r:id="rId9"/>
    <p:sldId id="766" r:id="rId10"/>
    <p:sldId id="748" r:id="rId11"/>
    <p:sldId id="781" r:id="rId12"/>
    <p:sldId id="782" r:id="rId13"/>
    <p:sldId id="783" r:id="rId14"/>
  </p:sldIdLst>
  <p:sldSz cx="9144000" cy="5143500" type="screen16x9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8FF"/>
    <a:srgbClr val="0049FF"/>
    <a:srgbClr val="FF0000"/>
    <a:srgbClr val="00569E"/>
    <a:srgbClr val="006EC8"/>
    <a:srgbClr val="3366FF"/>
    <a:srgbClr val="000000"/>
    <a:srgbClr val="990000"/>
    <a:srgbClr val="02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6"/>
    <p:restoredTop sz="93750" autoAdjust="0"/>
  </p:normalViewPr>
  <p:slideViewPr>
    <p:cSldViewPr>
      <p:cViewPr>
        <p:scale>
          <a:sx n="200" d="100"/>
          <a:sy n="200" d="100"/>
        </p:scale>
        <p:origin x="744" y="8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24" y="-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9F4A0574-B57C-4A68-9A13-1AB9E9EBCA80}" type="datetime1">
              <a:rPr lang="en-US" altLang="en-US"/>
              <a:pPr/>
              <a:t>10/21/21</a:t>
            </a:fld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1386456F-DC01-417E-8380-A9B561F8F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230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38200" y="1524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noProof="1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MRS Spring Meeting, 23. April 2003</a:t>
            </a:r>
            <a:endParaRPr lang="en-US">
              <a:latin typeface="Times New Roman" pitchFamily="-65" charset="0"/>
            </a:endParaRPr>
          </a:p>
        </p:txBody>
      </p:sp>
      <p:sp>
        <p:nvSpPr>
          <p:cNvPr id="614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7620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1000" y="87630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19800" y="152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0CEC07-70EE-4196-9570-126D334D1E3C}" type="slidenum">
              <a:rPr lang="en-US"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257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-65" charset="0"/>
        <a:ea typeface="MS PGothic" panose="020B0600070205080204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anose="020B0600070205080204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MRS Spring Meeting, 23. April 2003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E1713F-E3CE-45A8-AB7B-37927D250278}" type="slidenum">
              <a:rPr lang="en-US" altLang="en-US" sz="1200"/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762000"/>
            <a:ext cx="6096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1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 (hard)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MRS Spring Meeting, 23. April 2003</a:t>
            </a:r>
            <a:endParaRPr lang="en-US">
              <a:latin typeface="Times New Roman" pitchFamily="-6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CEC07-70EE-4196-9570-126D334D1E3C}" type="slidenum">
              <a:rPr lang="en-US" altLang="en-US" smtClean="0"/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6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MRS Spring Meeting, 23. April 2003</a:t>
            </a:r>
            <a:endParaRPr lang="en-US">
              <a:latin typeface="Times New Roman" pitchFamily="-6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CEC07-70EE-4196-9570-126D334D1E3C}" type="slidenum">
              <a:rPr lang="en-US" altLang="en-US" smtClean="0"/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2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3"/>
          <a:stretch>
            <a:fillRect/>
          </a:stretch>
        </p:blipFill>
        <p:spPr bwMode="auto">
          <a:xfrm>
            <a:off x="0" y="4100512"/>
            <a:ext cx="9144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0" b="86110"/>
          <a:stretch>
            <a:fillRect/>
          </a:stretch>
        </p:blipFill>
        <p:spPr bwMode="auto">
          <a:xfrm>
            <a:off x="0" y="3"/>
            <a:ext cx="9144000" cy="22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428750"/>
            <a:ext cx="63246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324600" cy="628650"/>
          </a:xfrm>
        </p:spPr>
        <p:txBody>
          <a:bodyPr/>
          <a:lstStyle>
            <a:lvl1pPr marL="0" indent="0" algn="ct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Master </a:t>
            </a:r>
            <a:r>
              <a:rPr lang="de-DE" err="1"/>
              <a:t>subtitle</a:t>
            </a:r>
            <a:r>
              <a:rPr lang="de-DE"/>
              <a:t>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346A7D-4EA8-A247-8D70-6500257BF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98775" y="4160745"/>
            <a:ext cx="3346450" cy="9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4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27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150"/>
            <a:ext cx="2019300" cy="4743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7150"/>
            <a:ext cx="5905500" cy="4743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70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8077200" cy="628650"/>
          </a:xfrm>
        </p:spPr>
        <p:txBody>
          <a:bodyPr/>
          <a:lstStyle>
            <a:lvl1pPr>
              <a:defRPr>
                <a:solidFill>
                  <a:srgbClr val="125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46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86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57300"/>
            <a:ext cx="1905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257300"/>
            <a:ext cx="1905000" cy="3543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45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08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8610600" y="4843465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02A2A732-A5D2-4AA4-8D39-41D1811E80D3}" type="slidenum">
              <a:rPr lang="en-US" altLang="en-US" sz="1200"/>
              <a:pPr algn="ctr"/>
              <a:t>‹#›</a:t>
            </a:fld>
            <a:endParaRPr lang="en-US" alt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0" b="86110"/>
          <a:stretch>
            <a:fillRect/>
          </a:stretch>
        </p:blipFill>
        <p:spPr bwMode="auto">
          <a:xfrm>
            <a:off x="0" y="4793067"/>
            <a:ext cx="9144000" cy="5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86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>
            <a:spLocks noChangeArrowheads="1"/>
          </p:cNvSpPr>
          <p:nvPr userDrawn="1"/>
        </p:nvSpPr>
        <p:spPr bwMode="auto">
          <a:xfrm>
            <a:off x="8610600" y="4843465"/>
            <a:ext cx="53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fld id="{C3B251D6-0EB9-4807-A1E3-9B6A6E2C7494}" type="slidenum">
              <a:rPr lang="en-US" altLang="en-US" sz="1200"/>
              <a:pPr algn="ctr"/>
              <a:t>‹#›</a:t>
            </a:fld>
            <a:endParaRPr lang="en-US" altLang="en-US" sz="1500"/>
          </a:p>
        </p:txBody>
      </p:sp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0" b="86110"/>
          <a:stretch>
            <a:fillRect/>
          </a:stretch>
        </p:blipFill>
        <p:spPr bwMode="auto">
          <a:xfrm>
            <a:off x="0" y="4793067"/>
            <a:ext cx="9144000" cy="5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4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60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78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D570F1-BCA1-6242-9194-E9AB43E03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/>
          <a:stretch/>
        </p:blipFill>
        <p:spPr>
          <a:xfrm>
            <a:off x="8266377" y="72900"/>
            <a:ext cx="618596" cy="637630"/>
          </a:xfrm>
          <a:prstGeom prst="rect">
            <a:avLst/>
          </a:prstGeom>
        </p:spPr>
      </p:pic>
      <p:sp>
        <p:nvSpPr>
          <p:cNvPr id="102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7150"/>
            <a:ext cx="8077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1"/>
              <a:t>Click to edit Master title style</a:t>
            </a:r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57300"/>
            <a:ext cx="396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1"/>
              <a:t>Click to edit Master text styles</a:t>
            </a:r>
          </a:p>
          <a:p>
            <a:pPr lvl="1"/>
            <a:r>
              <a:rPr lang="en-US" altLang="en-US" noProof="1"/>
              <a:t>Second level</a:t>
            </a:r>
          </a:p>
          <a:p>
            <a:pPr lvl="2"/>
            <a:r>
              <a:rPr lang="en-US" altLang="en-US" noProof="1"/>
              <a:t>Third level</a:t>
            </a:r>
          </a:p>
          <a:p>
            <a:pPr lvl="3"/>
            <a:r>
              <a:rPr lang="en-US" altLang="en-US" noProof="1"/>
              <a:t>Fourth level</a:t>
            </a:r>
          </a:p>
          <a:p>
            <a:pPr lvl="4"/>
            <a:r>
              <a:rPr lang="en-US" altLang="en-US" noProof="1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53" r:id="rId2"/>
    <p:sldLayoutId id="2147483954" r:id="rId3"/>
    <p:sldLayoutId id="2147483955" r:id="rId4"/>
    <p:sldLayoutId id="2147483956" r:id="rId5"/>
    <p:sldLayoutId id="2147483962" r:id="rId6"/>
    <p:sldLayoutId id="2147483963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E8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E81"/>
          </a:solidFill>
          <a:latin typeface="Arial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E81"/>
          </a:solidFill>
          <a:latin typeface="Arial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E81"/>
          </a:solidFill>
          <a:latin typeface="Arial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E81"/>
          </a:solidFill>
          <a:latin typeface="Arial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342884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E81"/>
          </a:solidFill>
          <a:latin typeface="Arial" pitchFamily="-65" charset="0"/>
        </a:defRPr>
      </a:lvl6pPr>
      <a:lvl7pPr marL="685766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E81"/>
          </a:solidFill>
          <a:latin typeface="Arial" pitchFamily="-65" charset="0"/>
        </a:defRPr>
      </a:lvl7pPr>
      <a:lvl8pPr marL="1028649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E81"/>
          </a:solidFill>
          <a:latin typeface="Arial" pitchFamily="-65" charset="0"/>
        </a:defRPr>
      </a:lvl8pPr>
      <a:lvl9pPr marL="1371532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003E81"/>
          </a:solidFill>
          <a:latin typeface="Arial" pitchFamily="-65" charset="0"/>
        </a:defRPr>
      </a:lvl9pPr>
    </p:titleStyle>
    <p:bodyStyle>
      <a:lvl1pPr marL="257162" indent="-257162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5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557185" indent="-21430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35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857207" indent="-171442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200">
          <a:solidFill>
            <a:schemeClr val="tx1"/>
          </a:solidFill>
          <a:latin typeface="Times New Roman" pitchFamily="-65" charset="0"/>
          <a:ea typeface="MS PGothic" panose="020B0600070205080204" pitchFamily="34" charset="-128"/>
        </a:defRPr>
      </a:lvl3pPr>
      <a:lvl4pPr marL="1200090" indent="-171442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Times New Roman" pitchFamily="-65" charset="0"/>
          <a:ea typeface="MS PGothic" panose="020B0600070205080204" pitchFamily="34" charset="-128"/>
        </a:defRPr>
      </a:lvl4pPr>
      <a:lvl5pPr marL="1542974" indent="-17144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-65" charset="0"/>
          <a:ea typeface="MS PGothic" panose="020B0600070205080204" pitchFamily="34" charset="-128"/>
        </a:defRPr>
      </a:lvl5pPr>
      <a:lvl6pPr marL="1885856" indent="-17144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6pPr>
      <a:lvl7pPr marL="2228739" indent="-17144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7pPr>
      <a:lvl8pPr marL="2571622" indent="-17144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8pPr>
      <a:lvl9pPr marL="2914505" indent="-17144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imes New Roman" pitchFamily="-65" charset="0"/>
          <a:ea typeface="ＭＳ Ｐゴシック" pitchFamily="-65" charset="-128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tim.fitzsimmons@science.doe.gov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42900"/>
            <a:ext cx="7315200" cy="1085850"/>
          </a:xfrm>
        </p:spPr>
        <p:txBody>
          <a:bodyPr/>
          <a:lstStyle/>
          <a:p>
            <a:r>
              <a:rPr lang="en-US" sz="2700" dirty="0"/>
              <a:t>Discovery, Design, Synthesis and Testing of High Performance Structural Alloys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657350"/>
            <a:ext cx="6858000" cy="2514600"/>
          </a:xfrm>
        </p:spPr>
        <p:txBody>
          <a:bodyPr/>
          <a:lstStyle/>
          <a:p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T. John Balk</a:t>
            </a:r>
          </a:p>
          <a:p>
            <a:r>
              <a:rPr lang="en-US" altLang="ja-JP" sz="1500" i="1" dirty="0">
                <a:latin typeface="Arial" charset="0"/>
                <a:ea typeface="Arial" charset="0"/>
                <a:cs typeface="Arial" charset="0"/>
              </a:rPr>
              <a:t>Chemical &amp; Materials Engineering, University of Kentucky</a:t>
            </a:r>
            <a:endParaRPr lang="en-US" altLang="ja-JP" sz="15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ja-JP" sz="800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1600" dirty="0">
                <a:latin typeface="Arial" charset="0"/>
                <a:ea typeface="Arial" charset="0"/>
                <a:cs typeface="Arial" charset="0"/>
              </a:rPr>
              <a:t>Daryl </a:t>
            </a:r>
            <a:r>
              <a:rPr lang="en-US" altLang="en-US" sz="1600" dirty="0" err="1">
                <a:latin typeface="Arial" charset="0"/>
                <a:ea typeface="Arial" charset="0"/>
                <a:cs typeface="Arial" charset="0"/>
              </a:rPr>
              <a:t>Chrzan</a:t>
            </a:r>
            <a:r>
              <a:rPr lang="en-US" altLang="en-US" sz="1600" dirty="0">
                <a:latin typeface="Arial" charset="0"/>
                <a:ea typeface="Arial" charset="0"/>
                <a:cs typeface="Arial" charset="0"/>
              </a:rPr>
              <a:t>, Andrew Minor, Mark </a:t>
            </a:r>
            <a:r>
              <a:rPr lang="en-US" altLang="en-US" sz="1600" dirty="0" err="1">
                <a:latin typeface="Arial" charset="0"/>
                <a:ea typeface="Arial" charset="0"/>
                <a:cs typeface="Arial" charset="0"/>
              </a:rPr>
              <a:t>Asta</a:t>
            </a:r>
            <a:endParaRPr lang="en-US" alt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ja-JP" sz="1400" i="1" dirty="0">
                <a:latin typeface="Arial" charset="0"/>
                <a:ea typeface="Arial" charset="0"/>
                <a:cs typeface="Arial" charset="0"/>
              </a:rPr>
              <a:t>Lawrence Berkeley National Laboratory</a:t>
            </a:r>
            <a:endParaRPr lang="en-US" altLang="ja-JP" sz="1400" dirty="0">
              <a:latin typeface="Arial" charset="0"/>
              <a:ea typeface="Arial" charset="0"/>
              <a:cs typeface="Arial" charset="0"/>
            </a:endParaRPr>
          </a:p>
          <a:p>
            <a:endParaRPr lang="en-US" altLang="ja-JP" sz="800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1500" i="1" u="sng" noProof="1">
                <a:latin typeface="Arial" charset="0"/>
                <a:ea typeface="Arial" charset="0"/>
                <a:cs typeface="Arial" charset="0"/>
              </a:rPr>
              <a:t>Acknowledgement</a:t>
            </a:r>
            <a:endParaRPr lang="en-US" altLang="en-US" sz="1500" i="1" noProof="1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1500" i="1" noProof="1">
                <a:latin typeface="Arial" charset="0"/>
                <a:ea typeface="Arial" charset="0"/>
                <a:cs typeface="Arial" charset="0"/>
              </a:rPr>
              <a:t>DOE BES Materials Sciences and Engineering (MSE) Division</a:t>
            </a:r>
          </a:p>
          <a:p>
            <a:r>
              <a:rPr lang="en-US" altLang="en-US" sz="1500" i="1" noProof="1">
                <a:latin typeface="Arial" charset="0"/>
                <a:ea typeface="Arial" charset="0"/>
                <a:cs typeface="Arial" charset="0"/>
              </a:rPr>
              <a:t>U.S. Department of Energy, Office of Science, Award # DE-SC0019402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26241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Impact on Research Group</a:t>
            </a:r>
          </a:p>
        </p:txBody>
      </p:sp>
      <p:sp>
        <p:nvSpPr>
          <p:cNvPr id="62466" name="TextBox 2"/>
          <p:cNvSpPr txBox="1">
            <a:spLocks noChangeArrowheads="1"/>
          </p:cNvSpPr>
          <p:nvPr/>
        </p:nvSpPr>
        <p:spPr bwMode="auto">
          <a:xfrm>
            <a:off x="571500" y="811666"/>
            <a:ext cx="84201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Arial" charset="0"/>
                <a:ea typeface="Arial" charset="0"/>
                <a:cs typeface="Arial" charset="0"/>
              </a:rPr>
              <a:t>Support of three graduate students, including one who will complete his PhD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5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500" dirty="0">
                <a:latin typeface="Arial" charset="0"/>
                <a:ea typeface="Arial" charset="0"/>
                <a:cs typeface="Arial" charset="0"/>
              </a:rPr>
              <a:t>Established new research capabilities, including infrastructure for alloy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5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ea typeface="Calibri" panose="020F0502020204030204" pitchFamily="34" charset="0"/>
                <a:cs typeface="Arial" panose="020B0604020202020204" pitchFamily="34" charset="0"/>
              </a:rPr>
              <a:t>Built expertise in alloy development that has led to additional funding (Army Research Office)</a:t>
            </a:r>
            <a:endParaRPr lang="en-US" altLang="en-US" sz="1500" dirty="0">
              <a:latin typeface="Arial" charset="0"/>
              <a:ea typeface="Arial" charset="0"/>
              <a:cs typeface="Arial" charset="0"/>
            </a:endParaRPr>
          </a:p>
          <a:p>
            <a:pPr marL="0" indent="0"/>
            <a:endParaRPr lang="en-US" altLang="en-US" sz="15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5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5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5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5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0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427E-DE33-BF4B-A88B-8693BFF6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</a:t>
            </a:r>
            <a:r>
              <a:rPr lang="en-US" dirty="0" err="1"/>
              <a:t>EPSCoR</a:t>
            </a:r>
            <a:r>
              <a:rPr lang="en-US" dirty="0"/>
              <a:t>:   https://</a:t>
            </a:r>
            <a:r>
              <a:rPr lang="en-US" dirty="0" err="1"/>
              <a:t>science.osti.gov</a:t>
            </a:r>
            <a:r>
              <a:rPr lang="en-US" dirty="0"/>
              <a:t>/</a:t>
            </a:r>
            <a:r>
              <a:rPr lang="en-US" dirty="0" err="1"/>
              <a:t>bes</a:t>
            </a:r>
            <a:r>
              <a:rPr lang="en-US" dirty="0"/>
              <a:t>/</a:t>
            </a:r>
            <a:r>
              <a:rPr lang="en-US" dirty="0" err="1"/>
              <a:t>epscor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B6139-2EB4-8443-9D17-BBA57FEEE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"/>
            <a:ext cx="9144000" cy="38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7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62C6-E427-FF4B-8B7B-EEF8E2A9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DOE </a:t>
            </a:r>
            <a:r>
              <a:rPr lang="en-US" dirty="0" err="1"/>
              <a:t>EPSCoR</a:t>
            </a:r>
            <a:r>
              <a:rPr lang="en-US" dirty="0"/>
              <a:t> Funding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CA034-B8BD-2947-8B61-AC786F936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1"/>
          <a:stretch/>
        </p:blipFill>
        <p:spPr>
          <a:xfrm>
            <a:off x="152400" y="614812"/>
            <a:ext cx="8610599" cy="45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7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19E6-22D9-E04D-A951-CB7DC180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</a:t>
            </a:r>
            <a:r>
              <a:rPr lang="en-US" dirty="0" err="1"/>
              <a:t>EPSCoR</a:t>
            </a:r>
            <a:r>
              <a:rPr lang="en-US" dirty="0"/>
              <a:t> Funding </a:t>
            </a:r>
            <a:r>
              <a:rPr lang="en-US" dirty="0" err="1"/>
              <a:t>Oppportunities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2721D-1F87-654C-A24E-ED5104A8CB3A}"/>
              </a:ext>
            </a:extLst>
          </p:cNvPr>
          <p:cNvSpPr txBox="1"/>
          <p:nvPr/>
        </p:nvSpPr>
        <p:spPr>
          <a:xfrm>
            <a:off x="527957" y="666750"/>
            <a:ext cx="7620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1. Implementation Grants</a:t>
            </a:r>
            <a:r>
              <a:rPr lang="en-US" sz="1500" dirty="0"/>
              <a:t> </a:t>
            </a:r>
          </a:p>
          <a:p>
            <a:r>
              <a:rPr lang="en-US" sz="1500" dirty="0"/>
              <a:t>Up to $2,500,000 for three years with the possibility for a three-year extension</a:t>
            </a:r>
          </a:p>
          <a:p>
            <a:r>
              <a:rPr lang="en-US" sz="1500" dirty="0"/>
              <a:t>Build capacity in areas of interest to DOE</a:t>
            </a:r>
          </a:p>
          <a:p>
            <a:r>
              <a:rPr lang="en-US" sz="1500" b="1" dirty="0"/>
              <a:t>2. </a:t>
            </a:r>
            <a:r>
              <a:rPr lang="en-US" sz="1500" b="1" dirty="0" err="1"/>
              <a:t>EPSCoR</a:t>
            </a:r>
            <a:r>
              <a:rPr lang="en-US" sz="1500" b="1" dirty="0"/>
              <a:t>-State/National Laboratory Partnership Grants</a:t>
            </a:r>
            <a:r>
              <a:rPr lang="en-US" sz="1500" dirty="0"/>
              <a:t> </a:t>
            </a:r>
          </a:p>
          <a:p>
            <a:r>
              <a:rPr lang="en-US" sz="1500" dirty="0"/>
              <a:t>Up to $250,000 per year for up to three years </a:t>
            </a:r>
          </a:p>
          <a:p>
            <a:r>
              <a:rPr lang="en-US" sz="1500" dirty="0"/>
              <a:t>Allows </a:t>
            </a:r>
            <a:r>
              <a:rPr lang="en-US" sz="1500" dirty="0" err="1"/>
              <a:t>EPSCoR</a:t>
            </a:r>
            <a:r>
              <a:rPr lang="en-US" sz="1500" dirty="0"/>
              <a:t> researchers to work closely with the DOE national laboratories</a:t>
            </a:r>
          </a:p>
          <a:p>
            <a:r>
              <a:rPr lang="en-US" sz="1500" b="1" dirty="0"/>
              <a:t>3. DOE Office of Science Early Career Awards</a:t>
            </a:r>
            <a:endParaRPr lang="en-US" sz="1500" dirty="0"/>
          </a:p>
          <a:p>
            <a:r>
              <a:rPr lang="en-US" sz="1500" dirty="0"/>
              <a:t>Consideration is limited to applications received from academic institutions in </a:t>
            </a:r>
            <a:r>
              <a:rPr lang="en-US" sz="1500" dirty="0" err="1"/>
              <a:t>EPSCoR</a:t>
            </a:r>
            <a:r>
              <a:rPr lang="en-US" sz="1500" dirty="0"/>
              <a:t> jurisdictions to the DOE Office of Science Early Career Award FOAs. </a:t>
            </a:r>
          </a:p>
          <a:p>
            <a:r>
              <a:rPr lang="en-US" sz="1500" b="1" dirty="0"/>
              <a:t>4. Office of Science Annual FOA</a:t>
            </a:r>
            <a:endParaRPr lang="en-US" sz="1500" dirty="0"/>
          </a:p>
          <a:p>
            <a:r>
              <a:rPr lang="en-US" sz="1500" dirty="0"/>
              <a:t>DOE Program Area/Office many nominate meritorious applications for joint funding consideration with DOE </a:t>
            </a:r>
            <a:r>
              <a:rPr lang="en-US" sz="1500" dirty="0" err="1"/>
              <a:t>EPSCoR</a:t>
            </a:r>
            <a:r>
              <a:rPr lang="en-US" sz="1500" dirty="0"/>
              <a:t> on a funds available basis</a:t>
            </a:r>
          </a:p>
          <a:p>
            <a:endParaRPr lang="en-US" sz="1500" dirty="0"/>
          </a:p>
          <a:p>
            <a:r>
              <a:rPr lang="en-US" sz="1500" b="1" dirty="0"/>
              <a:t>Dr. Timothy Fitzsimmons</a:t>
            </a:r>
          </a:p>
          <a:p>
            <a:r>
              <a:rPr lang="en-US" sz="1500" b="1" dirty="0"/>
              <a:t>Program Manager</a:t>
            </a:r>
          </a:p>
          <a:p>
            <a:r>
              <a:rPr lang="en-US" sz="1500" dirty="0"/>
              <a:t>U.S. Department of Energy</a:t>
            </a:r>
            <a:br>
              <a:rPr lang="en-US" sz="1500" dirty="0"/>
            </a:br>
            <a:r>
              <a:rPr lang="en-US" sz="1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tim.fitzsimmons@science.doe.gov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9DB05-FF22-E446-B0AF-F6F8F8BA8476}"/>
              </a:ext>
            </a:extLst>
          </p:cNvPr>
          <p:cNvSpPr txBox="1"/>
          <p:nvPr/>
        </p:nvSpPr>
        <p:spPr>
          <a:xfrm>
            <a:off x="4191000" y="4716176"/>
            <a:ext cx="537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www.epscorideafoundation.org</a:t>
            </a:r>
            <a:r>
              <a:rPr lang="en-US" sz="1400" dirty="0"/>
              <a:t>/about/agencies/doe-</a:t>
            </a:r>
            <a:r>
              <a:rPr lang="en-US" sz="1400" dirty="0" err="1"/>
              <a:t>epscor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174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C234-5DEA-104A-926B-42752125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and Identification of Research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81146-A0F9-1942-A9F9-2C56B6AF3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64" y="531536"/>
            <a:ext cx="6920673" cy="46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2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C234-5DEA-104A-926B-42752125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Partnership and Collaborators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51181-E15E-1544-832F-7197ED54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90" y="548009"/>
            <a:ext cx="7723820" cy="45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3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9E4B-0FFE-4A48-8A5B-075F03C6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Multi-Principal Element Alloys (High Entropy Alloys)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4C077-1722-3C49-AFD6-4C0B534A09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2"/>
            <a:ext cx="3346607" cy="1907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D685F8-0DB5-F647-A123-E51A8795A263}"/>
              </a:ext>
            </a:extLst>
          </p:cNvPr>
          <p:cNvSpPr/>
          <p:nvPr/>
        </p:nvSpPr>
        <p:spPr>
          <a:xfrm>
            <a:off x="800096" y="2975557"/>
            <a:ext cx="3429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Schematic depiction of substitutional solid solutions for high entropy alloys with BCC or FCC crystal structures </a:t>
            </a:r>
            <a:endParaRPr lang="en-US" sz="15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16C0E-60B2-B340-A9DE-324F30CDCBB8}"/>
              </a:ext>
            </a:extLst>
          </p:cNvPr>
          <p:cNvSpPr/>
          <p:nvPr/>
        </p:nvSpPr>
        <p:spPr>
          <a:xfrm>
            <a:off x="798214" y="3896934"/>
            <a:ext cx="30678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Yeh, et al., Formation of simple crystal structures in Cu-Co-Ni-Cr-Al-Fe-</a:t>
            </a:r>
            <a:r>
              <a:rPr lang="en-US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</a:t>
            </a:r>
            <a:r>
              <a:rPr lang="en-US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-V alloys with </a:t>
            </a:r>
            <a:r>
              <a:rPr lang="en-US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multiprincipal</a:t>
            </a:r>
            <a:r>
              <a:rPr lang="en-US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metallic elements, Met Trans A 35A, p. 2533 (2004)</a:t>
            </a: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962E1C-49BE-C94C-80A8-38B04746C81F}"/>
              </a:ext>
            </a:extLst>
          </p:cNvPr>
          <p:cNvGrpSpPr/>
          <p:nvPr/>
        </p:nvGrpSpPr>
        <p:grpSpPr>
          <a:xfrm>
            <a:off x="5274442" y="857254"/>
            <a:ext cx="2955158" cy="3876790"/>
            <a:chOff x="5203790" y="1143000"/>
            <a:chExt cx="3940210" cy="51690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B81791-7B7A-E344-9B53-916408F18BB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790" y="1143000"/>
              <a:ext cx="3864010" cy="288630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2CC9B7-E6D6-5A4C-BA2E-2847F34A5ADA}"/>
                </a:ext>
              </a:extLst>
            </p:cNvPr>
            <p:cNvSpPr/>
            <p:nvPr/>
          </p:nvSpPr>
          <p:spPr>
            <a:xfrm>
              <a:off x="5203790" y="3969902"/>
              <a:ext cx="3940210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ea typeface="Times New Roman" panose="02020603050405020304" pitchFamily="18" charset="0"/>
                </a:rPr>
                <a:t>Elevated temperature strength of refractory HEAs, vs. traditional high-temperature superalloys</a:t>
              </a:r>
              <a:r>
                <a:rPr lang="en-US" sz="1500" dirty="0"/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A2B5B3-DBEE-9C45-97A6-7CF62CCD58F5}"/>
                </a:ext>
              </a:extLst>
            </p:cNvPr>
            <p:cNvSpPr/>
            <p:nvPr/>
          </p:nvSpPr>
          <p:spPr>
            <a:xfrm>
              <a:off x="5203790" y="5327167"/>
              <a:ext cx="3505199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Senkov</a:t>
              </a:r>
              <a:r>
                <a:rPr lang="en-US" sz="105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et al., Mechanical properties of Nb</a:t>
              </a:r>
              <a:r>
                <a:rPr lang="en-US" sz="105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25</a:t>
              </a:r>
              <a:r>
                <a:rPr lang="en-US" sz="105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Mo</a:t>
              </a:r>
              <a:r>
                <a:rPr lang="en-US" sz="105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25</a:t>
              </a:r>
              <a:r>
                <a:rPr lang="en-US" sz="105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Ta</a:t>
              </a:r>
              <a:r>
                <a:rPr lang="en-US" sz="105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25</a:t>
              </a:r>
              <a:r>
                <a:rPr lang="en-US" sz="105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W</a:t>
              </a:r>
              <a:r>
                <a:rPr lang="en-US" sz="105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25</a:t>
              </a:r>
              <a:r>
                <a:rPr lang="en-US" sz="105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and V</a:t>
              </a:r>
              <a:r>
                <a:rPr lang="en-US" sz="105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20</a:t>
              </a:r>
              <a:r>
                <a:rPr lang="en-US" sz="105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Nb</a:t>
              </a:r>
              <a:r>
                <a:rPr lang="en-US" sz="105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20</a:t>
              </a:r>
              <a:r>
                <a:rPr lang="en-US" sz="105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Mo</a:t>
              </a:r>
              <a:r>
                <a:rPr lang="en-US" sz="105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20</a:t>
              </a:r>
              <a:r>
                <a:rPr lang="en-US" sz="105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Ta</a:t>
              </a:r>
              <a:r>
                <a:rPr lang="en-US" sz="105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20</a:t>
              </a:r>
              <a:r>
                <a:rPr lang="en-US" sz="105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W</a:t>
              </a:r>
              <a:r>
                <a:rPr lang="en-US" sz="1050" baseline="-25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20</a:t>
              </a:r>
              <a:r>
                <a:rPr lang="en-US" sz="105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refractory high entropy alloys, </a:t>
              </a:r>
              <a:r>
                <a:rPr lang="en-US" sz="105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Intermetallics</a:t>
              </a:r>
              <a:r>
                <a:rPr lang="en-US" sz="105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19, p. 698 (2011)</a:t>
              </a:r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8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830F-B433-4D49-A781-F04A6B4D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with </a:t>
            </a:r>
            <a:r>
              <a:rPr lang="en-US" dirty="0" err="1"/>
              <a:t>Chrzan</a:t>
            </a:r>
            <a:r>
              <a:rPr lang="en-US" dirty="0"/>
              <a:t>, </a:t>
            </a:r>
            <a:r>
              <a:rPr lang="en-US" dirty="0" err="1"/>
              <a:t>Asta</a:t>
            </a:r>
            <a:r>
              <a:rPr lang="en-US" dirty="0"/>
              <a:t>, Minor (LBNL)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73EF6-CFA7-3748-972A-157289558B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67198" y="602205"/>
            <a:ext cx="4624659" cy="3264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58022-AD6F-EA42-BEE8-20B09C3C80F4}"/>
              </a:ext>
            </a:extLst>
          </p:cNvPr>
          <p:cNvSpPr txBox="1"/>
          <p:nvPr/>
        </p:nvSpPr>
        <p:spPr>
          <a:xfrm>
            <a:off x="381000" y="623422"/>
            <a:ext cx="323469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Ideal strength computations lend insight into bulk alloy properties.</a:t>
            </a:r>
          </a:p>
          <a:p>
            <a:endParaRPr lang="en-US" sz="1500" dirty="0"/>
          </a:p>
          <a:p>
            <a:r>
              <a:rPr lang="en-US" sz="1500" dirty="0"/>
              <a:t>For BCC metals, difference in strain between the tensile cleavage and shear elastic instabilities, </a:t>
            </a:r>
            <a:r>
              <a:rPr lang="el-GR" sz="1500" dirty="0" err="1"/>
              <a:t>χ≝ε</a:t>
            </a:r>
            <a:r>
              <a:rPr lang="en-US" sz="1500" baseline="-25000" dirty="0"/>
              <a:t>c</a:t>
            </a:r>
            <a:r>
              <a:rPr lang="en-US" sz="1500" dirty="0"/>
              <a:t>-</a:t>
            </a:r>
            <a:r>
              <a:rPr lang="el-GR" sz="1500" dirty="0"/>
              <a:t>ε</a:t>
            </a:r>
            <a:r>
              <a:rPr lang="en-US" sz="1500" baseline="-25000" dirty="0"/>
              <a:t>s</a:t>
            </a:r>
            <a:r>
              <a:rPr lang="en-US" sz="1500" dirty="0"/>
              <a:t>, correlates with the experimentally observed ductility of metals.</a:t>
            </a:r>
          </a:p>
          <a:p>
            <a:endParaRPr lang="en-US" sz="1500" dirty="0"/>
          </a:p>
          <a:p>
            <a:r>
              <a:rPr lang="en-US" sz="1500" dirty="0"/>
              <a:t>Extended the calculation to MPEAs, specifically </a:t>
            </a:r>
            <a:r>
              <a:rPr lang="en-US" sz="1500" dirty="0" err="1"/>
              <a:t>TaNbVWMo</a:t>
            </a:r>
            <a:r>
              <a:rPr lang="en-US" sz="1500" dirty="0"/>
              <a:t>, which is known to have a high melting point but is brittle under tension.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9AC1F4-C5AD-6A45-9871-0869A0FFC422}"/>
                  </a:ext>
                </a:extLst>
              </p:cNvPr>
              <p:cNvSpPr txBox="1"/>
              <p:nvPr/>
            </p:nvSpPr>
            <p:spPr>
              <a:xfrm>
                <a:off x="381000" y="3920520"/>
                <a:ext cx="8568689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i="1" u="sng" dirty="0"/>
                  <a:t>Refractory MPEA: </a:t>
                </a:r>
                <a:r>
                  <a:rPr lang="en-US" sz="1500" i="1" u="sng" dirty="0" err="1"/>
                  <a:t>TaNbVWMo</a:t>
                </a:r>
                <a:endParaRPr lang="en-US" sz="1500" i="1" u="sng" dirty="0"/>
              </a:p>
              <a:p>
                <a:r>
                  <a:rPr lang="en-US" sz="1500" dirty="0"/>
                  <a:t>Computation indicates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=−8 %</m:t>
                    </m:r>
                  </m:oMath>
                </a14:m>
                <a:r>
                  <a:rPr lang="en-US" sz="1500" dirty="0"/>
                  <a:t>, i.e. alloy should be brittle. Replacing Mo with </a:t>
                </a:r>
                <a:r>
                  <a:rPr lang="en-US" sz="1500" dirty="0" err="1"/>
                  <a:t>Nb</a:t>
                </a:r>
                <a:r>
                  <a:rPr lang="en-US" sz="1500" dirty="0"/>
                  <a:t> raises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1500" dirty="0"/>
                  <a:t> to 18%, suggesting that alloy can become more ductile by shifting its composition away from stoichiometry.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9AC1F4-C5AD-6A45-9871-0869A0FFC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20520"/>
                <a:ext cx="8568689" cy="784830"/>
              </a:xfrm>
              <a:prstGeom prst="rect">
                <a:avLst/>
              </a:prstGeom>
              <a:blipFill>
                <a:blip r:embed="rId4"/>
                <a:stretch>
                  <a:fillRect l="-296" t="-1587" r="-444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B91BA92C-A1B8-D741-B6C5-484A15C80210}"/>
              </a:ext>
            </a:extLst>
          </p:cNvPr>
          <p:cNvSpPr/>
          <p:nvPr/>
        </p:nvSpPr>
        <p:spPr bwMode="auto">
          <a:xfrm>
            <a:off x="7239000" y="1704975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2B9110-729F-8F46-9A54-1ED8BB76D4E6}"/>
              </a:ext>
            </a:extLst>
          </p:cNvPr>
          <p:cNvSpPr/>
          <p:nvPr/>
        </p:nvSpPr>
        <p:spPr bwMode="auto">
          <a:xfrm>
            <a:off x="5486400" y="2234677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D99A47-15EF-5E44-86C8-D9536811A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" y="4857750"/>
            <a:ext cx="10287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 baseline="0" dirty="0">
                <a:solidFill>
                  <a:schemeClr val="tx1"/>
                </a:solidFill>
              </a:rPr>
              <a:t>L. Qi,</a:t>
            </a:r>
            <a:r>
              <a:rPr lang="en-US" altLang="en-US" sz="1000" b="0" dirty="0">
                <a:solidFill>
                  <a:schemeClr val="tx1"/>
                </a:solidFill>
              </a:rPr>
              <a:t> </a:t>
            </a:r>
            <a:r>
              <a:rPr lang="en-US" altLang="en-US" sz="1000" b="0" baseline="0" dirty="0">
                <a:solidFill>
                  <a:schemeClr val="tx1"/>
                </a:solidFill>
              </a:rPr>
              <a:t>D. C. </a:t>
            </a:r>
            <a:r>
              <a:rPr lang="en-US" altLang="en-US" sz="1000" b="0" baseline="0" dirty="0" err="1">
                <a:solidFill>
                  <a:schemeClr val="tx1"/>
                </a:solidFill>
              </a:rPr>
              <a:t>Chrzan</a:t>
            </a:r>
            <a:r>
              <a:rPr lang="en-US" altLang="en-US" sz="1000" b="0" baseline="0" dirty="0">
                <a:solidFill>
                  <a:schemeClr val="tx1"/>
                </a:solidFill>
              </a:rPr>
              <a:t>, “Tuning Ideal Tensile Strengths and Intrinsic Ductility of bcc Refractory Alloys,” Physical Review Letters, </a:t>
            </a:r>
            <a:r>
              <a:rPr lang="en-US" altLang="en-US" sz="1000" dirty="0">
                <a:solidFill>
                  <a:schemeClr val="tx1"/>
                </a:solidFill>
              </a:rPr>
              <a:t>112</a:t>
            </a:r>
            <a:r>
              <a:rPr lang="en-US" altLang="en-US" sz="1000" b="0" dirty="0">
                <a:solidFill>
                  <a:schemeClr val="tx1"/>
                </a:solidFill>
              </a:rPr>
              <a:t>, 115503 (2014)</a:t>
            </a:r>
            <a:endParaRPr lang="en-US" altLang="en-US" sz="1000" b="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1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65AE-84AD-7F4B-9249-B98B885E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Screening with Thin Films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E38D6E-5049-E642-97BD-3724214A909D}"/>
              </a:ext>
            </a:extLst>
          </p:cNvPr>
          <p:cNvGrpSpPr/>
          <p:nvPr/>
        </p:nvGrpSpPr>
        <p:grpSpPr>
          <a:xfrm>
            <a:off x="5105400" y="471130"/>
            <a:ext cx="3009900" cy="2938820"/>
            <a:chOff x="5283200" y="650741"/>
            <a:chExt cx="4013200" cy="391842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C14BBFA-78C0-2C41-B6DC-99614FFBCA40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452" y="650741"/>
              <a:ext cx="3062948" cy="391842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81B88FC-A038-A54B-AE7B-B8163741DF88}"/>
                </a:ext>
              </a:extLst>
            </p:cNvPr>
            <p:cNvSpPr/>
            <p:nvPr/>
          </p:nvSpPr>
          <p:spPr>
            <a:xfrm>
              <a:off x="5283200" y="762000"/>
              <a:ext cx="1825151" cy="2585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ea typeface="Times New Roman" panose="02020603050405020304" pitchFamily="18" charset="0"/>
                </a:rPr>
                <a:t>Color palette illustrates expected gradient in composition, phase and MPEA properties</a:t>
              </a:r>
              <a:r>
                <a:rPr lang="en-US" sz="1500" dirty="0"/>
                <a:t> 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D17713F-C2E6-0647-94B5-4DD9B008D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2660"/>
            <a:ext cx="3631046" cy="4000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6D5248-3885-F04E-8A94-F9A0166A98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04" y="3411422"/>
            <a:ext cx="3476038" cy="167492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508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EE8B-BA30-2649-91E8-251CF9E3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Tensile Deformation of Gradient Films – Fragmentation Test</a:t>
            </a:r>
          </a:p>
        </p:txBody>
      </p:sp>
      <p:pic>
        <p:nvPicPr>
          <p:cNvPr id="17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67E99961-3609-A649-B847-33ED01851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648462"/>
            <a:ext cx="5221872" cy="161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634FAFCC-C60E-6241-B3E0-CBC73822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2514070"/>
            <a:ext cx="510539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00" b="0" baseline="0" dirty="0">
                <a:solidFill>
                  <a:schemeClr val="tx1"/>
                </a:solidFill>
              </a:rPr>
              <a:t>Gradient film on Kapton </a:t>
            </a:r>
            <a:r>
              <a:rPr lang="en-US" altLang="en-US" sz="1500" b="0" baseline="0" dirty="0" err="1">
                <a:solidFill>
                  <a:schemeClr val="tx1"/>
                </a:solidFill>
              </a:rPr>
              <a:t>dogbone</a:t>
            </a:r>
            <a:r>
              <a:rPr lang="en-US" altLang="en-US" sz="1500" b="0" baseline="0" dirty="0">
                <a:solidFill>
                  <a:schemeClr val="tx1"/>
                </a:solidFill>
              </a:rPr>
              <a:t> sample</a:t>
            </a:r>
          </a:p>
          <a:p>
            <a:pPr>
              <a:spcBef>
                <a:spcPct val="0"/>
              </a:spcBef>
            </a:pPr>
            <a:r>
              <a:rPr lang="en-US" altLang="en-US" sz="1500" b="0" baseline="0" dirty="0">
                <a:solidFill>
                  <a:schemeClr val="tx1"/>
                </a:solidFill>
              </a:rPr>
              <a:t>Mo and </a:t>
            </a:r>
            <a:r>
              <a:rPr lang="en-US" altLang="en-US" sz="1500" b="0" baseline="0" dirty="0" err="1">
                <a:solidFill>
                  <a:schemeClr val="tx1"/>
                </a:solidFill>
              </a:rPr>
              <a:t>Nb</a:t>
            </a:r>
            <a:r>
              <a:rPr lang="en-US" altLang="en-US" sz="1500" b="0" baseline="0" dirty="0">
                <a:solidFill>
                  <a:schemeClr val="tx1"/>
                </a:solidFill>
              </a:rPr>
              <a:t> targets placed opposite each other</a:t>
            </a:r>
          </a:p>
          <a:p>
            <a:pPr>
              <a:spcBef>
                <a:spcPct val="0"/>
              </a:spcBef>
            </a:pPr>
            <a:r>
              <a:rPr lang="en-US" altLang="en-US" sz="1500" b="0" baseline="0" dirty="0">
                <a:solidFill>
                  <a:schemeClr val="tx1"/>
                </a:solidFill>
              </a:rPr>
              <a:t>Uniaxial loading to achieve saturation crack spacing</a:t>
            </a:r>
          </a:p>
          <a:p>
            <a:pPr>
              <a:spcBef>
                <a:spcPct val="0"/>
              </a:spcBef>
            </a:pPr>
            <a:r>
              <a:rPr lang="en-US" altLang="en-US" sz="1500" b="0" baseline="0" dirty="0">
                <a:solidFill>
                  <a:schemeClr val="tx1"/>
                </a:solidFill>
              </a:rPr>
              <a:t>Crack morphology can vary with changes in thickness, residual stress and film composition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1D4774-FA31-5442-A4AC-493D37375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3" y="4007685"/>
            <a:ext cx="51053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500" b="0" baseline="0" dirty="0">
                <a:solidFill>
                  <a:schemeClr val="tx1"/>
                </a:solidFill>
              </a:rPr>
              <a:t>Similar thickness expected for all samples</a:t>
            </a:r>
          </a:p>
          <a:p>
            <a:pPr>
              <a:spcBef>
                <a:spcPct val="0"/>
              </a:spcBef>
            </a:pPr>
            <a:r>
              <a:rPr lang="en-US" altLang="en-US" sz="1500" b="0" baseline="0" dirty="0">
                <a:solidFill>
                  <a:schemeClr val="tx1"/>
                </a:solidFill>
              </a:rPr>
              <a:t>Deposited at a pressure that minimizes film stress</a:t>
            </a:r>
          </a:p>
        </p:txBody>
      </p:sp>
      <p:cxnSp>
        <p:nvCxnSpPr>
          <p:cNvPr id="20" name="Straight Arrow Connector 3">
            <a:extLst>
              <a:ext uri="{FF2B5EF4-FFF2-40B4-BE49-F238E27FC236}">
                <a16:creationId xmlns:a16="http://schemas.microsoft.com/office/drawing/2014/main" id="{9915B99E-7533-C549-A387-FAA175DA52D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1000" y="1809750"/>
            <a:ext cx="4953000" cy="107674"/>
          </a:xfrm>
          <a:prstGeom prst="straightConnector1">
            <a:avLst/>
          </a:prstGeom>
          <a:noFill/>
          <a:ln w="9525" algn="ctr">
            <a:solidFill>
              <a:srgbClr val="0049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4">
            <a:extLst>
              <a:ext uri="{FF2B5EF4-FFF2-40B4-BE49-F238E27FC236}">
                <a16:creationId xmlns:a16="http://schemas.microsoft.com/office/drawing/2014/main" id="{71EE8CFD-B18D-4648-9276-597D8F7E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337" y="1815846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aseline="0" dirty="0">
                <a:solidFill>
                  <a:srgbClr val="0049FF"/>
                </a:solidFill>
              </a:rPr>
              <a:t>22 cm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0289CC29-D7DD-5E42-9B00-E9AAE8867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586" y="2927829"/>
            <a:ext cx="355941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500" b="0" u="sng" baseline="0" dirty="0">
                <a:solidFill>
                  <a:schemeClr val="tx1"/>
                </a:solidFill>
              </a:rPr>
              <a:t>Test Parameters</a:t>
            </a:r>
            <a:r>
              <a:rPr lang="en-US" altLang="en-US" sz="1500" b="0" baseline="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500" b="0" baseline="0" dirty="0">
                <a:solidFill>
                  <a:schemeClr val="tx1"/>
                </a:solidFill>
              </a:rPr>
              <a:t>Extension : 0.25 inch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500" b="0" baseline="0" dirty="0">
                <a:solidFill>
                  <a:schemeClr val="tx1"/>
                </a:solidFill>
              </a:rPr>
              <a:t>Crosshead speed : 0.1 inch/min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500" b="0" baseline="0" dirty="0">
                <a:solidFill>
                  <a:schemeClr val="tx1"/>
                </a:solidFill>
              </a:rPr>
              <a:t>Thickness of Kapton substrate : 125 </a:t>
            </a:r>
            <a:r>
              <a:rPr lang="en-US" altLang="en-US" sz="1500" b="0" baseline="0" dirty="0" err="1">
                <a:solidFill>
                  <a:schemeClr val="tx1"/>
                </a:solidFill>
              </a:rPr>
              <a:t>μm</a:t>
            </a:r>
            <a:endParaRPr lang="en-US" altLang="en-US" sz="1500" b="0" baseline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500" b="0" baseline="0" dirty="0">
                <a:solidFill>
                  <a:schemeClr val="tx1"/>
                </a:solidFill>
              </a:rPr>
              <a:t>Thickness of film : ~370 nm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796DCE6-A239-BE47-AF8F-1494F0F9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373" y="946112"/>
            <a:ext cx="273367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0740EDDB-8791-E84A-B2AE-EC4603CD1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624" y="4331553"/>
            <a:ext cx="362037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baseline="0" dirty="0">
                <a:solidFill>
                  <a:schemeClr val="tx1"/>
                </a:solidFill>
              </a:rPr>
              <a:t>T. </a:t>
            </a:r>
            <a:r>
              <a:rPr lang="en-US" altLang="en-US" sz="1200" b="0" baseline="0" dirty="0" err="1">
                <a:solidFill>
                  <a:schemeClr val="tx1"/>
                </a:solidFill>
              </a:rPr>
              <a:t>Jörg</a:t>
            </a:r>
            <a:r>
              <a:rPr lang="en-US" altLang="en-US" sz="1200" b="0" baseline="0" dirty="0">
                <a:solidFill>
                  <a:schemeClr val="tx1"/>
                </a:solidFill>
              </a:rPr>
              <a:t> et al., “Deformation behavior of Re alloyed Mo thin films on flexible substrates: In situ fragmentation analysis supported by first-principles calculations,” Scientific Reports,</a:t>
            </a:r>
            <a:r>
              <a:rPr lang="en-US" altLang="en-US" sz="1200" b="0" dirty="0">
                <a:solidFill>
                  <a:schemeClr val="tx1"/>
                </a:solidFill>
              </a:rPr>
              <a:t> </a:t>
            </a:r>
            <a:r>
              <a:rPr lang="en-US" altLang="en-US" sz="1200" baseline="0" dirty="0">
                <a:solidFill>
                  <a:schemeClr val="tx1"/>
                </a:solidFill>
              </a:rPr>
              <a:t>7</a:t>
            </a:r>
            <a:r>
              <a:rPr lang="en-US" altLang="en-US" sz="1200" b="0" baseline="0" dirty="0">
                <a:solidFill>
                  <a:schemeClr val="tx1"/>
                </a:solidFill>
              </a:rPr>
              <a:t>,</a:t>
            </a:r>
            <a:r>
              <a:rPr lang="en-US" altLang="en-US" sz="1200" b="0" dirty="0">
                <a:solidFill>
                  <a:schemeClr val="tx1"/>
                </a:solidFill>
              </a:rPr>
              <a:t> 7374 (</a:t>
            </a:r>
            <a:r>
              <a:rPr lang="en-US" altLang="en-US" sz="1200" b="0" baseline="0" dirty="0">
                <a:solidFill>
                  <a:schemeClr val="tx1"/>
                </a:solidFill>
              </a:rPr>
              <a:t>2017</a:t>
            </a:r>
            <a:r>
              <a:rPr lang="en-US" altLang="en-US" sz="1200" b="0" dirty="0">
                <a:solidFill>
                  <a:schemeClr val="tx1"/>
                </a:solidFill>
              </a:rPr>
              <a:t>)</a:t>
            </a:r>
            <a:endParaRPr lang="en-US" altLang="en-US" sz="1200" b="0" baseline="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9E48F-3F02-0948-BD75-18767DBC913A}"/>
              </a:ext>
            </a:extLst>
          </p:cNvPr>
          <p:cNvCxnSpPr>
            <a:cxnSpLocks/>
          </p:cNvCxnSpPr>
          <p:nvPr/>
        </p:nvCxnSpPr>
        <p:spPr>
          <a:xfrm>
            <a:off x="6170373" y="851417"/>
            <a:ext cx="273367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1689143-C3E2-034D-881D-CAF7A85ED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073" y="514350"/>
            <a:ext cx="2454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Straining direction</a:t>
            </a:r>
          </a:p>
        </p:txBody>
      </p:sp>
    </p:spTree>
    <p:extLst>
      <p:ext uri="{BB962C8B-B14F-4D97-AF65-F5344CB8AC3E}">
        <p14:creationId xmlns:p14="http://schemas.microsoft.com/office/powerpoint/2010/main" val="22830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3" grpId="0"/>
      <p:bldP spid="25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54DE-2F9C-7D42-AE06-ABD27F61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Niobium Enhancement of MPEA Ductility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62751-54D4-CA49-9755-4843F1D2F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01" y="772692"/>
            <a:ext cx="5706036" cy="3856458"/>
          </a:xfrm>
          <a:prstGeom prst="rect">
            <a:avLst/>
          </a:prstGeom>
        </p:spPr>
      </p:pic>
      <p:pic>
        <p:nvPicPr>
          <p:cNvPr id="4" name="Picture 3" descr="A picture containing standing, front, cat&#10;&#10;Description automatically generated">
            <a:extLst>
              <a:ext uri="{FF2B5EF4-FFF2-40B4-BE49-F238E27FC236}">
                <a16:creationId xmlns:a16="http://schemas.microsoft.com/office/drawing/2014/main" id="{CB3CB5BE-03F2-7541-A535-CDC7C6967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79597"/>
            <a:ext cx="721466" cy="1974996"/>
          </a:xfrm>
          <a:prstGeom prst="rect">
            <a:avLst/>
          </a:prstGeom>
        </p:spPr>
      </p:pic>
      <p:cxnSp>
        <p:nvCxnSpPr>
          <p:cNvPr id="6" name="Connector: Elbow 46">
            <a:extLst>
              <a:ext uri="{FF2B5EF4-FFF2-40B4-BE49-F238E27FC236}">
                <a16:creationId xmlns:a16="http://schemas.microsoft.com/office/drawing/2014/main" id="{27719410-4CE9-EA42-8263-775947217796}"/>
              </a:ext>
            </a:extLst>
          </p:cNvPr>
          <p:cNvCxnSpPr>
            <a:cxnSpLocks/>
          </p:cNvCxnSpPr>
          <p:nvPr/>
        </p:nvCxnSpPr>
        <p:spPr>
          <a:xfrm>
            <a:off x="1133389" y="2172176"/>
            <a:ext cx="1486252" cy="360288"/>
          </a:xfrm>
          <a:prstGeom prst="bentConnector3">
            <a:avLst>
              <a:gd name="adj1" fmla="val 9933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86">
            <a:extLst>
              <a:ext uri="{FF2B5EF4-FFF2-40B4-BE49-F238E27FC236}">
                <a16:creationId xmlns:a16="http://schemas.microsoft.com/office/drawing/2014/main" id="{8554B857-CAFC-4B4C-8789-17A50AC2A3F8}"/>
              </a:ext>
            </a:extLst>
          </p:cNvPr>
          <p:cNvCxnSpPr>
            <a:cxnSpLocks/>
          </p:cNvCxnSpPr>
          <p:nvPr/>
        </p:nvCxnSpPr>
        <p:spPr>
          <a:xfrm flipV="1">
            <a:off x="1133389" y="2681718"/>
            <a:ext cx="1486925" cy="356616"/>
          </a:xfrm>
          <a:prstGeom prst="bentConnector3">
            <a:avLst>
              <a:gd name="adj1" fmla="val 9875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7">
            <a:extLst>
              <a:ext uri="{FF2B5EF4-FFF2-40B4-BE49-F238E27FC236}">
                <a16:creationId xmlns:a16="http://schemas.microsoft.com/office/drawing/2014/main" id="{DC66B221-76CB-4B49-8F9A-30BE0E91B099}"/>
              </a:ext>
            </a:extLst>
          </p:cNvPr>
          <p:cNvSpPr/>
          <p:nvPr/>
        </p:nvSpPr>
        <p:spPr>
          <a:xfrm>
            <a:off x="963442" y="3625460"/>
            <a:ext cx="339893" cy="66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97">
            <a:extLst>
              <a:ext uri="{FF2B5EF4-FFF2-40B4-BE49-F238E27FC236}">
                <a16:creationId xmlns:a16="http://schemas.microsoft.com/office/drawing/2014/main" id="{C0A425EC-F9B5-8844-AFB6-4367529A9A40}"/>
              </a:ext>
            </a:extLst>
          </p:cNvPr>
          <p:cNvSpPr/>
          <p:nvPr/>
        </p:nvSpPr>
        <p:spPr>
          <a:xfrm rot="10800000">
            <a:off x="952786" y="840557"/>
            <a:ext cx="339893" cy="66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14FF34-2EEE-0B40-9806-BD260B3D5EA2}"/>
              </a:ext>
            </a:extLst>
          </p:cNvPr>
          <p:cNvSpPr/>
          <p:nvPr/>
        </p:nvSpPr>
        <p:spPr>
          <a:xfrm>
            <a:off x="2460354" y="2276764"/>
            <a:ext cx="318573" cy="628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val="391264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Acknowledgment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917A3-3E05-B442-8E6F-53ED4B7B0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83" y="945926"/>
            <a:ext cx="64240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en-US" altLang="en-US" sz="1800" dirty="0"/>
              <a:t>The work was supported by the grant DE-SC0019402 funded by the U.S. Department of Energy, Office of Science.</a:t>
            </a:r>
          </a:p>
          <a:p>
            <a:pPr marL="0" indent="0"/>
            <a:endParaRPr lang="en-US" altLang="en-US" sz="1800" dirty="0">
              <a:latin typeface="+mn-lt"/>
            </a:endParaRPr>
          </a:p>
          <a:p>
            <a:pPr marL="0" indent="0"/>
            <a:endParaRPr lang="en-US" altLang="en-US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dirty="0">
              <a:latin typeface="+mn-lt"/>
            </a:endParaRPr>
          </a:p>
        </p:txBody>
      </p:sp>
      <p:pic>
        <p:nvPicPr>
          <p:cNvPr id="5" name="Picture 4" descr="DOE_SC_logo.jpg">
            <a:extLst>
              <a:ext uri="{FF2B5EF4-FFF2-40B4-BE49-F238E27FC236}">
                <a16:creationId xmlns:a16="http://schemas.microsoft.com/office/drawing/2014/main" id="{81CE5BE0-4D12-834C-9E1D-29CBD42B23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1176" y="1923837"/>
            <a:ext cx="3401654" cy="6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27196"/>
      </p:ext>
    </p:extLst>
  </p:cSld>
  <p:clrMapOvr>
    <a:masterClrMapping/>
  </p:clrMapOvr>
</p:sld>
</file>

<file path=ppt/theme/theme1.xml><?xml version="1.0" encoding="utf-8"?>
<a:theme xmlns:a="http://schemas.openxmlformats.org/drawingml/2006/main" name="presto">
  <a:themeElements>
    <a:clrScheme name="">
      <a:dk1>
        <a:srgbClr val="000000"/>
      </a:dk1>
      <a:lt1>
        <a:srgbClr val="FFFFFF"/>
      </a:lt1>
      <a:dk2>
        <a:srgbClr val="00775C"/>
      </a:dk2>
      <a:lt2>
        <a:srgbClr val="B2B2B2"/>
      </a:lt2>
      <a:accent1>
        <a:srgbClr val="BEE6DC"/>
      </a:accent1>
      <a:accent2>
        <a:srgbClr val="FFCDB4"/>
      </a:accent2>
      <a:accent3>
        <a:srgbClr val="FFFFFF"/>
      </a:accent3>
      <a:accent4>
        <a:srgbClr val="000000"/>
      </a:accent4>
      <a:accent5>
        <a:srgbClr val="DBF0EB"/>
      </a:accent5>
      <a:accent6>
        <a:srgbClr val="E7BAA3"/>
      </a:accent6>
      <a:hlink>
        <a:srgbClr val="FFFFBE"/>
      </a:hlink>
      <a:folHlink>
        <a:srgbClr val="FF5500"/>
      </a:folHlink>
    </a:clrScheme>
    <a:fontScheme name="Custom 1">
      <a:majorFont>
        <a:latin typeface="Segoe UI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pres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t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t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t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t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t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t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to 8">
        <a:dk1>
          <a:srgbClr val="000000"/>
        </a:dk1>
        <a:lt1>
          <a:srgbClr val="FFFFFF"/>
        </a:lt1>
        <a:dk2>
          <a:srgbClr val="00775C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120093</TotalTime>
  <Words>739</Words>
  <Application>Microsoft Macintosh PowerPoint</Application>
  <PresentationFormat>On-screen Show (16:9)</PresentationFormat>
  <Paragraphs>86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Segoe UI Semilight</vt:lpstr>
      <vt:lpstr>Times New Roman</vt:lpstr>
      <vt:lpstr>presto</vt:lpstr>
      <vt:lpstr>Discovery, Design, Synthesis and Testing of High Performance Structural Alloys </vt:lpstr>
      <vt:lpstr>FOA and Identification of Research Area</vt:lpstr>
      <vt:lpstr>DOE Partnership and Collaborators</vt:lpstr>
      <vt:lpstr>Multi-Principal Element Alloys (High Entropy Alloys)</vt:lpstr>
      <vt:lpstr>Collaboration with Chrzan, Asta, Minor (LBNL)</vt:lpstr>
      <vt:lpstr>Combinatorial Screening with Thin Films</vt:lpstr>
      <vt:lpstr>Tensile Deformation of Gradient Films – Fragmentation Test</vt:lpstr>
      <vt:lpstr>Niobium Enhancement of MPEA Ductility</vt:lpstr>
      <vt:lpstr>Acknowledgment</vt:lpstr>
      <vt:lpstr>Impact on Research Group</vt:lpstr>
      <vt:lpstr>DOE EPSCoR:   https://science.osti.gov/bes/epscor</vt:lpstr>
      <vt:lpstr>Applying for DOE EPSCoR Funding</vt:lpstr>
      <vt:lpstr>DOE EPSCoR Funding Oppportunities</vt:lpstr>
    </vt:vector>
  </TitlesOfParts>
  <Company>University of Kentucky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Balk template for presentations</dc:title>
  <dc:creator>Nico</dc:creator>
  <cp:lastModifiedBy>Balk, Thomas</cp:lastModifiedBy>
  <cp:revision>2775</cp:revision>
  <cp:lastPrinted>2017-11-26T17:15:58Z</cp:lastPrinted>
  <dcterms:created xsi:type="dcterms:W3CDTF">2009-04-13T23:59:09Z</dcterms:created>
  <dcterms:modified xsi:type="dcterms:W3CDTF">2021-10-22T18:47:26Z</dcterms:modified>
</cp:coreProperties>
</file>